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8" r:id="rId8"/>
    <p:sldId id="303" r:id="rId9"/>
    <p:sldId id="307" r:id="rId10"/>
    <p:sldId id="30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3"/>
            <p14:sldId id="307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4A7220AD-CBA2-46EF-B241-E78F31CABB4C}"/>
    <pc:docChg chg="modSld">
      <pc:chgData name="Garner, Jacqueline L" userId="S::jgarner47@gatech.edu::b82c2c18-5e6a-459f-88ac-03f585bd2865" providerId="AD" clId="Web-{4A7220AD-CBA2-46EF-B241-E78F31CABB4C}" dt="2018-07-13T22:05:14.401" v="32" actId="20577"/>
      <pc:docMkLst>
        <pc:docMk/>
      </pc:docMkLst>
      <pc:sldChg chg="modSp">
        <pc:chgData name="Garner, Jacqueline L" userId="S::jgarner47@gatech.edu::b82c2c18-5e6a-459f-88ac-03f585bd2865" providerId="AD" clId="Web-{4A7220AD-CBA2-46EF-B241-E78F31CABB4C}" dt="2018-07-13T22:05:14.401" v="32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4A7220AD-CBA2-46EF-B241-E78F31CABB4C}" dt="2018-07-13T22:05:14.401" v="32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954468"/>
          </a:xfrm>
        </p:spPr>
        <p:txBody>
          <a:bodyPr/>
          <a:lstStyle/>
          <a:p>
            <a:r>
              <a:rPr lang="en-US" b="1" dirty="0"/>
              <a:t>WACC</a:t>
            </a:r>
            <a:r>
              <a:rPr lang="en-US" b="1"/>
              <a:t>, Weighted Average </a:t>
            </a:r>
            <a:r>
              <a:rPr lang="en-US" b="1" dirty="0"/>
              <a:t>C</a:t>
            </a:r>
            <a:r>
              <a:rPr lang="en-US" b="1"/>
              <a:t>ost of Capital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3980100"/>
            <a:ext cx="4355332" cy="1022480"/>
          </a:xfrm>
        </p:spPr>
        <p:txBody>
          <a:bodyPr/>
          <a:lstStyle/>
          <a:p>
            <a:r>
              <a:rPr lang="en-US" sz="2000" dirty="0"/>
              <a:t>Sensitivity of WACC and Summarizing the Entire </a:t>
            </a:r>
            <a:r>
              <a:rPr lang="en-US" sz="2000" dirty="0" smtClean="0"/>
              <a:t>Valuation File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5517"/>
            <a:ext cx="4319651" cy="3720006"/>
          </a:xfrm>
        </p:spPr>
        <p:txBody>
          <a:bodyPr/>
          <a:lstStyle/>
          <a:p>
            <a:r>
              <a:rPr lang="en-US" altLang="en-US" sz="1800" dirty="0"/>
              <a:t>Weighted average cost of capital, or WACC</a:t>
            </a:r>
          </a:p>
          <a:p>
            <a:endParaRPr lang="en-US" altLang="en-US" sz="1800" dirty="0"/>
          </a:p>
          <a:p>
            <a:r>
              <a:rPr lang="en-US" altLang="en-US" sz="1800" dirty="0"/>
              <a:t>WACC = E/(V) * 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+ D/(V)*R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(1-T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V = E + D</a:t>
            </a:r>
          </a:p>
          <a:p>
            <a:r>
              <a:rPr lang="en-US" altLang="en-US" sz="1800" dirty="0"/>
              <a:t>E/V = weight on equity</a:t>
            </a:r>
          </a:p>
          <a:p>
            <a:r>
              <a:rPr lang="en-US" altLang="en-US" sz="1800" dirty="0"/>
              <a:t>D/V = weight on debt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= required return for </a:t>
            </a:r>
            <a:r>
              <a:rPr lang="en-US" altLang="en-US" sz="1800" dirty="0" err="1"/>
              <a:t>equityholders</a:t>
            </a:r>
            <a:endParaRPr lang="en-US" alt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= required return for debtholders</a:t>
            </a:r>
          </a:p>
          <a:p>
            <a:r>
              <a:rPr lang="en-US" altLang="en-US" sz="1800" dirty="0"/>
              <a:t>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marginal tax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838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3EEF360-6E1B-4504-8856-B2D23C850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195"/>
            <a:ext cx="4967114" cy="3562526"/>
          </a:xfrm>
        </p:spPr>
        <p:txBody>
          <a:bodyPr anchor="t"/>
          <a:lstStyle/>
          <a:p>
            <a:r>
              <a:rPr lang="en-US" sz="1800" dirty="0"/>
              <a:t>Let’s examine what practical inputs would/could change, resulting in different WACCs </a:t>
            </a:r>
            <a:r>
              <a:rPr lang="en-US" sz="1800" dirty="0" smtClean="0"/>
              <a:t>and therefore different values </a:t>
            </a:r>
            <a:r>
              <a:rPr lang="en-US" sz="1800" smtClean="0"/>
              <a:t>(prices) by </a:t>
            </a:r>
            <a:r>
              <a:rPr lang="en-US" sz="1800" dirty="0"/>
              <a:t>examining the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Make sure you use your saved file from all prior weeks (8, 9, and 10)</a:t>
            </a:r>
          </a:p>
          <a:p>
            <a:endParaRPr lang="en-US" sz="1800" dirty="0"/>
          </a:p>
          <a:p>
            <a:r>
              <a:rPr lang="en-US" sz="1800" dirty="0"/>
              <a:t>Once the sensitivities are done, we will review all worksheets in this file!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BF474437-1EEB-43DB-9078-7E67D6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6517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</p:spTree>
    <p:extLst>
      <p:ext uri="{BB962C8B-B14F-4D97-AF65-F5344CB8AC3E}">
        <p14:creationId xmlns:p14="http://schemas.microsoft.com/office/powerpoint/2010/main" val="15913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8646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1493ba7-63c2-4cf8-b36d-87bfbc6968c0"/>
    <ds:schemaRef ds:uri="http://purl.org/dc/dcmitype/"/>
    <ds:schemaRef ds:uri="http://purl.org/dc/terms/"/>
    <ds:schemaRef ds:uri="b057fda7-913b-4ab6-8820-932873bcd66c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994B29-294F-43BE-8769-86D65300B5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163</Words>
  <Application>Microsoft Macintosh PowerPoint</Application>
  <PresentationFormat>On-screen Show (16:9)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WACC</vt:lpstr>
      <vt:lpstr>WACC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166</cp:revision>
  <dcterms:created xsi:type="dcterms:W3CDTF">2017-01-20T18:55:05Z</dcterms:created>
  <dcterms:modified xsi:type="dcterms:W3CDTF">2018-07-27T19:05:51Z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