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18" r:id="rId8"/>
    <p:sldId id="316" r:id="rId9"/>
    <p:sldId id="317" r:id="rId10"/>
    <p:sldId id="315" r:id="rId11"/>
    <p:sldId id="31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16"/>
            <p14:sldId id="317"/>
            <p14:sldId id="315"/>
            <p14:sldId id="31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5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2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A26FD099-A183-5A77-95B5-DC76C345F998}"/>
    <pc:docChg chg="modSld">
      <pc:chgData name="Garner, Jacqueline L" userId="S::jgarner47@gatech.edu::b82c2c18-5e6a-459f-88ac-03f585bd2865" providerId="AD" clId="Web-{A26FD099-A183-5A77-95B5-DC76C345F998}" dt="2018-07-30T23:05:49.905" v="20" actId="20577"/>
      <pc:docMkLst>
        <pc:docMk/>
      </pc:docMkLst>
      <pc:sldChg chg="delSp modSp">
        <pc:chgData name="Garner, Jacqueline L" userId="S::jgarner47@gatech.edu::b82c2c18-5e6a-459f-88ac-03f585bd2865" providerId="AD" clId="Web-{A26FD099-A183-5A77-95B5-DC76C345F998}" dt="2018-07-30T23:05:49.905" v="20" actId="20577"/>
        <pc:sldMkLst>
          <pc:docMk/>
          <pc:sldMk cId="4046796947" sldId="317"/>
        </pc:sldMkLst>
        <pc:spChg chg="mod">
          <ac:chgData name="Garner, Jacqueline L" userId="S::jgarner47@gatech.edu::b82c2c18-5e6a-459f-88ac-03f585bd2865" providerId="AD" clId="Web-{A26FD099-A183-5A77-95B5-DC76C345F998}" dt="2018-07-30T23:05:49.905" v="20" actId="20577"/>
          <ac:spMkLst>
            <pc:docMk/>
            <pc:sldMk cId="4046796947" sldId="317"/>
            <ac:spMk id="2" creationId="{C69DFDFD-98C9-45B4-BEFB-CE09947FDA4A}"/>
          </ac:spMkLst>
        </pc:spChg>
        <pc:cxnChg chg="del">
          <ac:chgData name="Garner, Jacqueline L" userId="S::jgarner47@gatech.edu::b82c2c18-5e6a-459f-88ac-03f585bd2865" providerId="AD" clId="Web-{A26FD099-A183-5A77-95B5-DC76C345F998}" dt="2018-07-30T23:04:59.483" v="6"/>
          <ac:cxnSpMkLst>
            <pc:docMk/>
            <pc:sldMk cId="4046796947" sldId="317"/>
            <ac:cxnSpMk id="5" creationId="{00000000-0000-0000-0000-000000000000}"/>
          </ac:cxnSpMkLst>
        </pc:cxnChg>
        <pc:cxnChg chg="del">
          <ac:chgData name="Garner, Jacqueline L" userId="S::jgarner47@gatech.edu::b82c2c18-5e6a-459f-88ac-03f585bd2865" providerId="AD" clId="Web-{A26FD099-A183-5A77-95B5-DC76C345F998}" dt="2018-07-30T23:04:55.905" v="5"/>
          <ac:cxnSpMkLst>
            <pc:docMk/>
            <pc:sldMk cId="4046796947" sldId="317"/>
            <ac:cxnSpMk id="6" creationId="{00000000-0000-0000-0000-000000000000}"/>
          </ac:cxnSpMkLst>
        </pc:cxnChg>
        <pc:cxnChg chg="del">
          <ac:chgData name="Garner, Jacqueline L" userId="S::jgarner47@gatech.edu::b82c2c18-5e6a-459f-88ac-03f585bd2865" providerId="AD" clId="Web-{A26FD099-A183-5A77-95B5-DC76C345F998}" dt="2018-07-30T23:05:29.280" v="17"/>
          <ac:cxnSpMkLst>
            <pc:docMk/>
            <pc:sldMk cId="4046796947" sldId="317"/>
            <ac:cxnSpMk id="9" creationId="{00000000-0000-0000-0000-000000000000}"/>
          </ac:cxnSpMkLst>
        </pc:cxnChg>
        <pc:cxnChg chg="del">
          <ac:chgData name="Garner, Jacqueline L" userId="S::jgarner47@gatech.edu::b82c2c18-5e6a-459f-88ac-03f585bd2865" providerId="AD" clId="Web-{A26FD099-A183-5A77-95B5-DC76C345F998}" dt="2018-07-30T23:05:26.608" v="16"/>
          <ac:cxnSpMkLst>
            <pc:docMk/>
            <pc:sldMk cId="4046796947" sldId="317"/>
            <ac:cxnSpMk id="10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 we will combine two stocks into a portfolio of stocks, and compute the appropriate statistics for the portfolio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0" y="237084"/>
            <a:ext cx="5691763" cy="923082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Portfolio Optimization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232019"/>
            <a:ext cx="4179151" cy="581133"/>
          </a:xfrm>
        </p:spPr>
        <p:txBody>
          <a:bodyPr/>
          <a:lstStyle/>
          <a:p>
            <a:r>
              <a:rPr lang="en-US" sz="2000"/>
              <a:t>Combining Two </a:t>
            </a:r>
            <a:r>
              <a:rPr lang="en-US" sz="2000" dirty="0"/>
              <a:t>S</a:t>
            </a:r>
            <a:r>
              <a:rPr lang="en-US" sz="2000"/>
              <a:t>tocks </a:t>
            </a:r>
            <a:r>
              <a:rPr lang="en-US" sz="2000" dirty="0"/>
              <a:t>in </a:t>
            </a:r>
            <a:r>
              <a:rPr lang="en-US" sz="2000"/>
              <a:t>a Portfolio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9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BCFF5-7B89-4584-AC2D-AF83C7969C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2000"/>
            <a:ext cx="4319651" cy="3562526"/>
          </a:xfrm>
        </p:spPr>
        <p:txBody>
          <a:bodyPr/>
          <a:lstStyle/>
          <a:p>
            <a:r>
              <a:rPr lang="en-US" sz="1800" dirty="0"/>
              <a:t>We will compute the mean, variance, and standard deviation for the portfolio</a:t>
            </a:r>
          </a:p>
          <a:p>
            <a:endParaRPr lang="en-US" sz="1800" dirty="0"/>
          </a:p>
          <a:p>
            <a:r>
              <a:rPr lang="en-US" sz="1800" dirty="0"/>
              <a:t>We need to know the “weights” for our portfolio;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that is, what % of our $ is in Stock #1, and what % is in Stock #2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815E32-60DC-4561-9E5C-5FD0A8C3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7321"/>
          </a:xfrm>
        </p:spPr>
        <p:txBody>
          <a:bodyPr/>
          <a:lstStyle/>
          <a:p>
            <a:r>
              <a:rPr lang="en-US"/>
              <a:t>Portfolio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9DFDFD-98C9-45B4-BEFB-CE09947FDA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en-US" sz="1800" dirty="0"/>
              <a:t>Mean of a portfolio of Stock X and Y:  </a:t>
            </a:r>
          </a:p>
          <a:p>
            <a:r>
              <a:rPr lang="en-US" sz="1800" dirty="0" err="1"/>
              <a:t>Mean</a:t>
            </a:r>
            <a:r>
              <a:rPr lang="en-US" sz="1800" baseline="-25000" dirty="0" err="1"/>
              <a:t>p</a:t>
            </a:r>
            <a:r>
              <a:rPr lang="en-US" sz="1800" dirty="0"/>
              <a:t> = (</a:t>
            </a:r>
            <a:r>
              <a:rPr lang="en-US" sz="1800" dirty="0" err="1"/>
              <a:t>W</a:t>
            </a:r>
            <a:r>
              <a:rPr lang="en-US" sz="1800" baseline="-25000" dirty="0" err="1"/>
              <a:t>x</a:t>
            </a:r>
            <a:r>
              <a:rPr lang="en-US" sz="1800" dirty="0"/>
              <a:t>)(X) + (W</a:t>
            </a:r>
            <a:r>
              <a:rPr lang="en-US" sz="1800" baseline="-25000" dirty="0"/>
              <a:t>y</a:t>
            </a:r>
            <a:r>
              <a:rPr lang="en-US" sz="1800" dirty="0"/>
              <a:t>)(Y)</a:t>
            </a:r>
          </a:p>
          <a:p>
            <a:r>
              <a:rPr lang="en-US" sz="1800" dirty="0"/>
              <a:t>(Weighted average of individual means)</a:t>
            </a:r>
          </a:p>
          <a:p>
            <a:endParaRPr lang="en-US" sz="1800" dirty="0"/>
          </a:p>
          <a:p>
            <a:r>
              <a:rPr lang="en-US" sz="1800" dirty="0"/>
              <a:t>Variance of portfolio of Stock X and Y:    </a:t>
            </a:r>
          </a:p>
          <a:p>
            <a:r>
              <a:rPr lang="el-GR" sz="1800" dirty="0"/>
              <a:t>σ</a:t>
            </a:r>
            <a:r>
              <a:rPr lang="en-US" sz="1800" baseline="-25000" dirty="0"/>
              <a:t>p</a:t>
            </a:r>
            <a:r>
              <a:rPr lang="en-US" sz="1800" baseline="30000" dirty="0"/>
              <a:t>2</a:t>
            </a:r>
            <a:r>
              <a:rPr lang="en-US" sz="1800" dirty="0"/>
              <a:t>= (</a:t>
            </a:r>
            <a:r>
              <a:rPr lang="en-US" sz="1800" dirty="0" err="1"/>
              <a:t>w</a:t>
            </a:r>
            <a:r>
              <a:rPr lang="en-US" sz="1800" baseline="-25000" dirty="0" err="1"/>
              <a:t>x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(</a:t>
            </a:r>
            <a:r>
              <a:rPr lang="en-US" sz="1800" dirty="0" err="1"/>
              <a:t>σ</a:t>
            </a:r>
            <a:r>
              <a:rPr lang="en-US" sz="1800" baseline="-25000" dirty="0" err="1"/>
              <a:t>x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 + (</a:t>
            </a:r>
            <a:r>
              <a:rPr lang="en-US" sz="1800" dirty="0" err="1"/>
              <a:t>w</a:t>
            </a:r>
            <a:r>
              <a:rPr lang="en-US" sz="1800" baseline="-25000" dirty="0" err="1"/>
              <a:t>y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(</a:t>
            </a:r>
            <a:r>
              <a:rPr lang="el-GR" sz="1800" dirty="0"/>
              <a:t>σ</a:t>
            </a:r>
            <a:r>
              <a:rPr lang="en-US" sz="1800" baseline="-25000" dirty="0"/>
              <a:t>y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 + 2w</a:t>
            </a:r>
            <a:r>
              <a:rPr lang="en-US" sz="1800" baseline="-25000" dirty="0"/>
              <a:t>x</a:t>
            </a:r>
            <a:r>
              <a:rPr lang="en-US" sz="1800" dirty="0"/>
              <a:t>w</a:t>
            </a:r>
            <a:r>
              <a:rPr lang="en-US" sz="1800" baseline="-25000" dirty="0"/>
              <a:t>y</a:t>
            </a:r>
            <a:r>
              <a:rPr lang="en-US" sz="1800" dirty="0"/>
              <a:t>σ</a:t>
            </a:r>
            <a:r>
              <a:rPr lang="en-US" sz="1800" baseline="-25000" dirty="0"/>
              <a:t>x</a:t>
            </a:r>
            <a:r>
              <a:rPr lang="en-US" sz="1800" dirty="0"/>
              <a:t>σ</a:t>
            </a:r>
            <a:r>
              <a:rPr lang="en-US" sz="1800" baseline="-25000" dirty="0"/>
              <a:t>y</a:t>
            </a:r>
            <a:r>
              <a:rPr lang="el-GR" sz="1800" dirty="0"/>
              <a:t>ρ</a:t>
            </a:r>
            <a:r>
              <a:rPr lang="en-US" sz="1800" baseline="-25000" dirty="0" err="1"/>
              <a:t>x,y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l-GR" sz="1800" dirty="0"/>
              <a:t>σ</a:t>
            </a:r>
            <a:r>
              <a:rPr lang="en-US" sz="1800" baseline="-25000" dirty="0"/>
              <a:t>p</a:t>
            </a:r>
            <a:r>
              <a:rPr lang="en-US" sz="1800" baseline="30000" dirty="0"/>
              <a:t> = </a:t>
            </a:r>
            <a:r>
              <a:rPr lang="en-US" sz="1800" dirty="0"/>
              <a:t>standard deviation of </a:t>
            </a:r>
            <a:r>
              <a:rPr lang="el-GR" sz="1800" dirty="0"/>
              <a:t>σ</a:t>
            </a:r>
            <a:r>
              <a:rPr lang="en-US" sz="1800" baseline="-25000" dirty="0"/>
              <a:t>p</a:t>
            </a:r>
            <a:r>
              <a:rPr lang="en-US" sz="1800" baseline="30000" dirty="0"/>
              <a:t>2</a:t>
            </a:r>
          </a:p>
          <a:p>
            <a:endParaRPr lang="en-US" sz="1800" baseline="-25000" dirty="0"/>
          </a:p>
          <a:p>
            <a:r>
              <a:rPr lang="en-US" sz="1800" dirty="0"/>
              <a:t>(</a:t>
            </a:r>
            <a:r>
              <a:rPr lang="en-US" sz="1800" b="1" dirty="0"/>
              <a:t>NOT</a:t>
            </a:r>
            <a:r>
              <a:rPr lang="en-US" sz="1800" dirty="0"/>
              <a:t> a weighted average of individual standard deviations)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9C9FE5-32BD-4FCE-8278-96CF41CF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740522"/>
          </a:xfrm>
        </p:spPr>
        <p:txBody>
          <a:bodyPr/>
          <a:lstStyle/>
          <a:p>
            <a:r>
              <a:rPr lang="en-US"/>
              <a:t>Portfolio Statistics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43600" y="1630853"/>
            <a:ext cx="19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79200" y="1634506"/>
            <a:ext cx="19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79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403511-CAE1-4F4F-8AA4-FF8CE760CF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dirty="0"/>
              <a:t>Let’s practice by examining the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Portfolio_stocks.xlsx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5168A-1DCD-4D46-953D-44373EE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Statistics for (2) Individual Stocks</a:t>
            </a:r>
          </a:p>
        </p:txBody>
      </p:sp>
    </p:spTree>
    <p:extLst>
      <p:ext uri="{BB962C8B-B14F-4D97-AF65-F5344CB8AC3E}">
        <p14:creationId xmlns:p14="http://schemas.microsoft.com/office/powerpoint/2010/main" val="25334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17912508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6D0DE36-A780-4AD7-8C5D-9C51A3E01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c1493ba7-63c2-4cf8-b36d-87bfbc6968c0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b057fda7-913b-4ab6-8820-932873bcd66c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197</Words>
  <Application>Microsoft Office PowerPoint</Application>
  <PresentationFormat>On-screen Show (16:9)</PresentationFormat>
  <Paragraphs>32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Half Page Slash</vt:lpstr>
      <vt:lpstr>Full Page Layout</vt:lpstr>
      <vt:lpstr>Head Shot</vt:lpstr>
      <vt:lpstr>Financial Modeling</vt:lpstr>
      <vt:lpstr>Before We Begin…</vt:lpstr>
      <vt:lpstr>Portfolio Statistics</vt:lpstr>
      <vt:lpstr>Portfolio Statistics</vt:lpstr>
      <vt:lpstr>Statistics for (2) Individual Stocks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173</cp:revision>
  <dcterms:created xsi:type="dcterms:W3CDTF">2017-01-20T18:55:05Z</dcterms:created>
  <dcterms:modified xsi:type="dcterms:W3CDTF">2018-07-30T23:05:50Z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