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3"/>
  </p:notesMasterIdLst>
  <p:handoutMasterIdLst>
    <p:handoutMasterId r:id="rId14"/>
  </p:handoutMasterIdLst>
  <p:sldIdLst>
    <p:sldId id="266" r:id="rId7"/>
    <p:sldId id="318" r:id="rId8"/>
    <p:sldId id="316" r:id="rId9"/>
    <p:sldId id="317" r:id="rId10"/>
    <p:sldId id="315" r:id="rId11"/>
    <p:sldId id="319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18"/>
            <p14:sldId id="316"/>
            <p14:sldId id="317"/>
            <p14:sldId id="315"/>
            <p14:sldId id="319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/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13C610-AB2E-0E13-A7D4-B5D82416BC9A}" v="1" dt="2018-07-30T23:10:04.0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49" autoAdjust="0"/>
    <p:restoredTop sz="94669" autoAdjust="0"/>
  </p:normalViewPr>
  <p:slideViewPr>
    <p:cSldViewPr snapToGrid="0" snapToObjects="1">
      <p:cViewPr varScale="1">
        <p:scale>
          <a:sx n="111" d="100"/>
          <a:sy n="111" d="100"/>
        </p:scale>
        <p:origin x="792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microsoft.com/office/2016/11/relationships/changesInfo" Target="changesInfos/changesInfo1.xml"/><Relationship Id="rId21" Type="http://schemas.microsoft.com/office/2015/10/relationships/revisionInfo" Target="revisionInfo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ner, Jacqueline L" userId="S::jgarner47@gatech.edu::b82c2c18-5e6a-459f-88ac-03f585bd2865" providerId="AD" clId="Web-{BD13C610-AB2E-0E13-A7D4-B5D82416BC9A}"/>
    <pc:docChg chg="modSld">
      <pc:chgData name="Garner, Jacqueline L" userId="S::jgarner47@gatech.edu::b82c2c18-5e6a-459f-88ac-03f585bd2865" providerId="AD" clId="Web-{BD13C610-AB2E-0E13-A7D4-B5D82416BC9A}" dt="2018-07-30T23:11:54.268" v="32" actId="20577"/>
      <pc:docMkLst>
        <pc:docMk/>
      </pc:docMkLst>
      <pc:sldChg chg="addSp delSp modSp">
        <pc:chgData name="Garner, Jacqueline L" userId="S::jgarner47@gatech.edu::b82c2c18-5e6a-459f-88ac-03f585bd2865" providerId="AD" clId="Web-{BD13C610-AB2E-0E13-A7D4-B5D82416BC9A}" dt="2018-07-30T23:11:54.268" v="32" actId="20577"/>
        <pc:sldMkLst>
          <pc:docMk/>
          <pc:sldMk cId="2169779458" sldId="316"/>
        </pc:sldMkLst>
        <pc:spChg chg="mod">
          <ac:chgData name="Garner, Jacqueline L" userId="S::jgarner47@gatech.edu::b82c2c18-5e6a-459f-88ac-03f585bd2865" providerId="AD" clId="Web-{BD13C610-AB2E-0E13-A7D4-B5D82416BC9A}" dt="2018-07-30T23:11:54.268" v="32" actId="20577"/>
          <ac:spMkLst>
            <pc:docMk/>
            <pc:sldMk cId="2169779458" sldId="316"/>
            <ac:spMk id="2" creationId="{200A0B04-D29E-4FAB-94DA-201B99D6EA82}"/>
          </ac:spMkLst>
        </pc:spChg>
        <pc:spChg chg="add del">
          <ac:chgData name="Garner, Jacqueline L" userId="S::jgarner47@gatech.edu::b82c2c18-5e6a-459f-88ac-03f585bd2865" providerId="AD" clId="Web-{BD13C610-AB2E-0E13-A7D4-B5D82416BC9A}" dt="2018-07-30T23:10:00.437" v="13"/>
          <ac:spMkLst>
            <pc:docMk/>
            <pc:sldMk cId="2169779458" sldId="316"/>
            <ac:spMk id="5" creationId="{FD12623E-DE76-4EE5-81F8-FAAE39C48192}"/>
          </ac:spMkLst>
        </pc:spChg>
        <pc:cxnChg chg="add mod">
          <ac:chgData name="Garner, Jacqueline L" userId="S::jgarner47@gatech.edu::b82c2c18-5e6a-459f-88ac-03f585bd2865" providerId="AD" clId="Web-{BD13C610-AB2E-0E13-A7D4-B5D82416BC9A}" dt="2018-07-30T23:10:12.906" v="16"/>
          <ac:cxnSpMkLst>
            <pc:docMk/>
            <pc:sldMk cId="2169779458" sldId="316"/>
            <ac:cxnSpMk id="4" creationId="{B0378FEA-C89D-47E6-9E1B-46124B6844FF}"/>
          </ac:cxnSpMkLst>
        </pc:cxnChg>
        <pc:cxnChg chg="add mod">
          <ac:chgData name="Garner, Jacqueline L" userId="S::jgarner47@gatech.edu::b82c2c18-5e6a-459f-88ac-03f585bd2865" providerId="AD" clId="Web-{BD13C610-AB2E-0E13-A7D4-B5D82416BC9A}" dt="2018-07-30T23:11:20.455" v="30" actId="14100"/>
          <ac:cxnSpMkLst>
            <pc:docMk/>
            <pc:sldMk cId="2169779458" sldId="316"/>
            <ac:cxnSpMk id="6" creationId="{49370B07-89C9-43F6-9A9C-284C739FBD6E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lesson we will find what theory considers an efficient portfolio.  We will discuss the </a:t>
            </a:r>
            <a:r>
              <a:rPr lang="en-US" dirty="0" err="1"/>
              <a:t>finane</a:t>
            </a:r>
            <a:r>
              <a:rPr lang="en-US" dirty="0"/>
              <a:t> theory and use Excel to help us compute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1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70" y="237084"/>
            <a:ext cx="5691763" cy="923082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Portfolio Optimization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7" y="2571750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7" y="2949729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76970" y="4411927"/>
            <a:ext cx="4305091" cy="529152"/>
          </a:xfrm>
        </p:spPr>
        <p:txBody>
          <a:bodyPr/>
          <a:lstStyle/>
          <a:p>
            <a:r>
              <a:rPr lang="en-US" sz="2000" dirty="0"/>
              <a:t>Finding </a:t>
            </a:r>
            <a:r>
              <a:rPr lang="en-US" sz="2000"/>
              <a:t>an Efficient </a:t>
            </a:r>
            <a:r>
              <a:rPr lang="en-US" sz="2000" dirty="0"/>
              <a:t>P</a:t>
            </a:r>
            <a:r>
              <a:rPr lang="en-US" sz="2000"/>
              <a:t>ortfolio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49" y="3183108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200A0B04-D29E-4FAB-94DA-201B99D6EA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64801"/>
            <a:ext cx="4705350" cy="3562526"/>
          </a:xfrm>
        </p:spPr>
        <p:txBody>
          <a:bodyPr anchor="t"/>
          <a:lstStyle/>
          <a:p>
            <a:r>
              <a:rPr lang="en-US" sz="1800" dirty="0"/>
              <a:t>Recall that the mean of a portfolio is</a:t>
            </a:r>
          </a:p>
          <a:p>
            <a:r>
              <a:rPr lang="en-US" sz="1800" dirty="0" err="1"/>
              <a:t>Mean</a:t>
            </a:r>
            <a:r>
              <a:rPr lang="en-US" sz="1800" baseline="-25000" dirty="0" err="1"/>
              <a:t>p</a:t>
            </a:r>
            <a:r>
              <a:rPr lang="en-US" sz="1800" dirty="0"/>
              <a:t> = (</a:t>
            </a:r>
            <a:r>
              <a:rPr lang="en-US" sz="1800" dirty="0" err="1"/>
              <a:t>W</a:t>
            </a:r>
            <a:r>
              <a:rPr lang="en-US" sz="1800" baseline="-25000" dirty="0" err="1"/>
              <a:t>x</a:t>
            </a:r>
            <a:r>
              <a:rPr lang="en-US" sz="1800" dirty="0"/>
              <a:t>)(X) + (W</a:t>
            </a:r>
            <a:r>
              <a:rPr lang="en-US" sz="1800" baseline="-25000" dirty="0"/>
              <a:t>y</a:t>
            </a:r>
            <a:r>
              <a:rPr lang="en-US" sz="1800" dirty="0"/>
              <a:t>)(Y)</a:t>
            </a:r>
          </a:p>
          <a:p>
            <a:endParaRPr lang="en-US" sz="1800" dirty="0"/>
          </a:p>
          <a:p>
            <a:r>
              <a:rPr lang="en-US" sz="1800" dirty="0"/>
              <a:t>And the Variance of a portfolio of </a:t>
            </a:r>
            <a:endParaRPr lang="en-US" dirty="0"/>
          </a:p>
          <a:p>
            <a:r>
              <a:rPr lang="en-US" sz="1800" dirty="0"/>
              <a:t>Stock X and Y = </a:t>
            </a:r>
            <a:endParaRPr lang="en-US" dirty="0"/>
          </a:p>
          <a:p>
            <a:endParaRPr lang="en-US" sz="1800" dirty="0"/>
          </a:p>
          <a:p>
            <a:r>
              <a:rPr lang="el-GR" sz="1800" dirty="0"/>
              <a:t>σ</a:t>
            </a:r>
            <a:r>
              <a:rPr lang="en-US" sz="1800" baseline="-25000" dirty="0"/>
              <a:t>p</a:t>
            </a:r>
            <a:r>
              <a:rPr lang="en-US" sz="1800" baseline="30000" dirty="0"/>
              <a:t>2</a:t>
            </a:r>
            <a:r>
              <a:rPr lang="en-US" sz="1800" dirty="0"/>
              <a:t>= (</a:t>
            </a:r>
            <a:r>
              <a:rPr lang="en-US" sz="1800" dirty="0" err="1"/>
              <a:t>w</a:t>
            </a:r>
            <a:r>
              <a:rPr lang="en-US" sz="1800" baseline="-25000" dirty="0" err="1"/>
              <a:t>x</a:t>
            </a:r>
            <a:r>
              <a:rPr lang="en-US" sz="1800" dirty="0"/>
              <a:t>)</a:t>
            </a:r>
            <a:r>
              <a:rPr lang="en-US" sz="1800" baseline="30000" dirty="0"/>
              <a:t>2</a:t>
            </a:r>
            <a:r>
              <a:rPr lang="en-US" sz="1800" dirty="0"/>
              <a:t>(</a:t>
            </a:r>
            <a:r>
              <a:rPr lang="en-US" sz="1800" dirty="0" err="1"/>
              <a:t>σ</a:t>
            </a:r>
            <a:r>
              <a:rPr lang="en-US" sz="1800" baseline="-25000" dirty="0" err="1"/>
              <a:t>x</a:t>
            </a:r>
            <a:r>
              <a:rPr lang="en-US" sz="1800" dirty="0"/>
              <a:t>)</a:t>
            </a:r>
            <a:r>
              <a:rPr lang="en-US" sz="1800" baseline="30000" dirty="0"/>
              <a:t>2</a:t>
            </a:r>
            <a:r>
              <a:rPr lang="en-US" sz="1800" dirty="0"/>
              <a:t> + (</a:t>
            </a:r>
            <a:r>
              <a:rPr lang="en-US" sz="1800" dirty="0" err="1"/>
              <a:t>w</a:t>
            </a:r>
            <a:r>
              <a:rPr lang="en-US" sz="1800" baseline="-25000" dirty="0" err="1"/>
              <a:t>y</a:t>
            </a:r>
            <a:r>
              <a:rPr lang="en-US" sz="1800" dirty="0"/>
              <a:t>)</a:t>
            </a:r>
            <a:r>
              <a:rPr lang="en-US" sz="1800" baseline="30000" dirty="0"/>
              <a:t>2</a:t>
            </a:r>
            <a:r>
              <a:rPr lang="en-US" sz="1800" dirty="0"/>
              <a:t>(</a:t>
            </a:r>
            <a:r>
              <a:rPr lang="el-GR" sz="1800" dirty="0"/>
              <a:t>σ</a:t>
            </a:r>
            <a:r>
              <a:rPr lang="en-US" sz="1800" baseline="-25000" dirty="0"/>
              <a:t>y</a:t>
            </a:r>
            <a:r>
              <a:rPr lang="en-US" sz="1800" dirty="0"/>
              <a:t>)</a:t>
            </a:r>
            <a:r>
              <a:rPr lang="en-US" sz="1800" baseline="30000" dirty="0"/>
              <a:t>2</a:t>
            </a:r>
            <a:r>
              <a:rPr lang="en-US" sz="1800" dirty="0"/>
              <a:t> + 2w</a:t>
            </a:r>
            <a:r>
              <a:rPr lang="en-US" sz="1800" baseline="-25000" dirty="0"/>
              <a:t>x</a:t>
            </a:r>
            <a:r>
              <a:rPr lang="en-US" sz="1800" dirty="0"/>
              <a:t>w</a:t>
            </a:r>
            <a:r>
              <a:rPr lang="en-US" sz="1800" baseline="-25000" dirty="0"/>
              <a:t>y</a:t>
            </a:r>
            <a:r>
              <a:rPr lang="en-US" sz="1800" dirty="0"/>
              <a:t>σ</a:t>
            </a:r>
            <a:r>
              <a:rPr lang="en-US" sz="1800" baseline="-25000" dirty="0"/>
              <a:t>x</a:t>
            </a:r>
            <a:r>
              <a:rPr lang="en-US" sz="1800" dirty="0"/>
              <a:t>σ</a:t>
            </a:r>
            <a:r>
              <a:rPr lang="en-US" sz="1800" baseline="-25000" dirty="0"/>
              <a:t>y</a:t>
            </a:r>
            <a:r>
              <a:rPr lang="el-GR" sz="1800" dirty="0"/>
              <a:t>ρ</a:t>
            </a:r>
            <a:r>
              <a:rPr lang="en-US" sz="1800" baseline="-25000" dirty="0" err="1"/>
              <a:t>x,y</a:t>
            </a:r>
            <a:endParaRPr lang="en-US" sz="1800" baseline="-25000" dirty="0"/>
          </a:p>
          <a:p>
            <a:endParaRPr lang="en-US" sz="1800" baseline="-25000" dirty="0"/>
          </a:p>
          <a:p>
            <a:r>
              <a:rPr lang="el-GR" sz="1800" dirty="0"/>
              <a:t>σ</a:t>
            </a:r>
            <a:r>
              <a:rPr lang="en-US" sz="1800" baseline="-25000" dirty="0"/>
              <a:t>p</a:t>
            </a:r>
            <a:r>
              <a:rPr lang="en-US" sz="1800" baseline="30000" dirty="0"/>
              <a:t> = </a:t>
            </a:r>
            <a:r>
              <a:rPr lang="en-US" sz="1800" dirty="0" smtClean="0"/>
              <a:t>square root </a:t>
            </a:r>
            <a:r>
              <a:rPr lang="en-US" sz="1800" dirty="0"/>
              <a:t>of </a:t>
            </a:r>
            <a:r>
              <a:rPr lang="el-GR" sz="1800" dirty="0"/>
              <a:t>σ</a:t>
            </a:r>
            <a:r>
              <a:rPr lang="en-US" sz="1800" baseline="-25000" dirty="0"/>
              <a:t>p</a:t>
            </a:r>
            <a:r>
              <a:rPr lang="en-US" sz="1800" baseline="30000" dirty="0"/>
              <a:t>2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1852201-704B-4948-9525-E34C032D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90122"/>
          </a:xfrm>
        </p:spPr>
        <p:txBody>
          <a:bodyPr/>
          <a:lstStyle/>
          <a:p>
            <a:r>
              <a:rPr lang="en-US"/>
              <a:t>Efficient Portfolio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B0378FEA-C89D-47E6-9E1B-46124B6844FF}"/>
              </a:ext>
            </a:extLst>
          </p:cNvPr>
          <p:cNvCxnSpPr/>
          <p:nvPr/>
        </p:nvCxnSpPr>
        <p:spPr>
          <a:xfrm flipV="1">
            <a:off x="1712845" y="1310308"/>
            <a:ext cx="293203" cy="496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49370B07-89C9-43F6-9A9C-284C739FBD6E}"/>
              </a:ext>
            </a:extLst>
          </p:cNvPr>
          <p:cNvCxnSpPr/>
          <p:nvPr/>
        </p:nvCxnSpPr>
        <p:spPr>
          <a:xfrm>
            <a:off x="2681906" y="1306993"/>
            <a:ext cx="367748" cy="1159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7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200A0B04-D29E-4FAB-94DA-201B99D6EA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64801"/>
            <a:ext cx="4319651" cy="3562526"/>
          </a:xfrm>
        </p:spPr>
        <p:txBody>
          <a:bodyPr/>
          <a:lstStyle/>
          <a:p>
            <a:r>
              <a:rPr lang="en-US" sz="1800" dirty="0"/>
              <a:t>Efficient portfolios are those where, for a given level of risk, we take the portfolio with the highest return</a:t>
            </a:r>
          </a:p>
          <a:p>
            <a:r>
              <a:rPr lang="en-US" sz="1800" b="1" dirty="0"/>
              <a:t>				AND</a:t>
            </a:r>
          </a:p>
          <a:p>
            <a:r>
              <a:rPr lang="en-US" sz="1800" dirty="0"/>
              <a:t>For a given return, we take the portfolio with the lowest risk</a:t>
            </a:r>
          </a:p>
          <a:p>
            <a:endParaRPr lang="en-US" sz="1800" dirty="0"/>
          </a:p>
          <a:p>
            <a:r>
              <a:rPr lang="en-US" sz="1800" dirty="0"/>
              <a:t>When we graph the efficient portfolios we have “The Efficient Frontier”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1852201-704B-4948-9525-E34C032D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90122"/>
          </a:xfrm>
        </p:spPr>
        <p:txBody>
          <a:bodyPr/>
          <a:lstStyle/>
          <a:p>
            <a:r>
              <a:rPr lang="en-US" dirty="0"/>
              <a:t>Efficient Portfolio</a:t>
            </a:r>
          </a:p>
        </p:txBody>
      </p:sp>
    </p:spTree>
    <p:extLst>
      <p:ext uri="{BB962C8B-B14F-4D97-AF65-F5344CB8AC3E}">
        <p14:creationId xmlns:p14="http://schemas.microsoft.com/office/powerpoint/2010/main" val="12062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D403511-CAE1-4F4F-8AA4-FF8CE760CF0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64801"/>
            <a:ext cx="4705350" cy="3562526"/>
          </a:xfrm>
        </p:spPr>
        <p:txBody>
          <a:bodyPr/>
          <a:lstStyle/>
          <a:p>
            <a:r>
              <a:rPr lang="en-US" sz="1800" dirty="0"/>
              <a:t>Let’s practice by examining the file: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/>
              <a:t>Portfolio_stocks.xlsx</a:t>
            </a:r>
          </a:p>
          <a:p>
            <a:endParaRPr lang="en-US" sz="1800" dirty="0"/>
          </a:p>
          <a:p>
            <a:r>
              <a:rPr lang="en-US" sz="1800" b="1" dirty="0"/>
              <a:t>We are going to: 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dirty="0"/>
              <a:t>Compute some statistics “by hand”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dirty="0"/>
              <a:t>Compute some using Excel functions such as </a:t>
            </a:r>
            <a:r>
              <a:rPr lang="en-US" sz="1800" dirty="0" err="1"/>
              <a:t>Var.s</a:t>
            </a:r>
            <a:endParaRPr lang="en-US" sz="1800" dirty="0"/>
          </a:p>
          <a:p>
            <a:pPr marL="342900" indent="-342900">
              <a:buFont typeface="+mj-lt"/>
              <a:buAutoNum type="arabicParenR"/>
            </a:pPr>
            <a:r>
              <a:rPr lang="en-US" sz="1800" dirty="0"/>
              <a:t>Compute some statistics using matrix functions in Excel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BB5168A-1DCD-4D46-953D-44373EE42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90122"/>
          </a:xfrm>
        </p:spPr>
        <p:txBody>
          <a:bodyPr/>
          <a:lstStyle/>
          <a:p>
            <a:r>
              <a:rPr lang="en-US"/>
              <a:t>Efficient Portfolios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7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868243376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764729-3515-46ED-8ED5-215A2D8225F5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sharepoint/v3"/>
    <ds:schemaRef ds:uri="http://purl.org/dc/elements/1.1/"/>
    <ds:schemaRef ds:uri="http://purl.org/dc/terms/"/>
    <ds:schemaRef ds:uri="http://purl.org/dc/dcmitype/"/>
    <ds:schemaRef ds:uri="c1493ba7-63c2-4cf8-b36d-87bfbc6968c0"/>
    <ds:schemaRef ds:uri="http://schemas.microsoft.com/office/infopath/2007/PartnerControls"/>
    <ds:schemaRef ds:uri="http://schemas.openxmlformats.org/package/2006/metadata/core-properties"/>
    <ds:schemaRef ds:uri="b057fda7-913b-4ab6-8820-932873bcd66c"/>
  </ds:schemaRefs>
</ds:datastoreItem>
</file>

<file path=customXml/itemProps2.xml><?xml version="1.0" encoding="utf-8"?>
<ds:datastoreItem xmlns:ds="http://schemas.openxmlformats.org/officeDocument/2006/customXml" ds:itemID="{D0B480B6-3B59-49D3-8E58-4F31A8209B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6240</TotalTime>
  <Words>154</Words>
  <Application>Microsoft Macintosh PowerPoint</Application>
  <PresentationFormat>On-screen Show (16:9)</PresentationFormat>
  <Paragraphs>36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Calibri</vt:lpstr>
      <vt:lpstr>Helvetica</vt:lpstr>
      <vt:lpstr>Vitesse</vt:lpstr>
      <vt:lpstr>Vitesse Bold</vt:lpstr>
      <vt:lpstr>Vitesse Medium</vt:lpstr>
      <vt:lpstr>Arial</vt:lpstr>
      <vt:lpstr>Half Page Slash</vt:lpstr>
      <vt:lpstr>Full Page Layout</vt:lpstr>
      <vt:lpstr>Head Shot</vt:lpstr>
      <vt:lpstr>Financial Modeling</vt:lpstr>
      <vt:lpstr>Before We Begin…</vt:lpstr>
      <vt:lpstr>Efficient Portfolio</vt:lpstr>
      <vt:lpstr>Efficient Portfolio</vt:lpstr>
      <vt:lpstr>Efficient Portfolios</vt:lpstr>
      <vt:lpstr>Summary </vt:lpstr>
    </vt:vector>
  </TitlesOfParts>
  <Company>www.gatech.edu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178</cp:revision>
  <dcterms:created xsi:type="dcterms:W3CDTF">2017-01-20T18:55:05Z</dcterms:created>
  <dcterms:modified xsi:type="dcterms:W3CDTF">2018-07-31T15:05:16Z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