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8"/>
  </p:notesMasterIdLst>
  <p:handoutMasterIdLst>
    <p:handoutMasterId r:id="rId19"/>
  </p:handoutMasterIdLst>
  <p:sldIdLst>
    <p:sldId id="266" r:id="rId7"/>
    <p:sldId id="291" r:id="rId8"/>
    <p:sldId id="285" r:id="rId9"/>
    <p:sldId id="280" r:id="rId10"/>
    <p:sldId id="293" r:id="rId11"/>
    <p:sldId id="289" r:id="rId12"/>
    <p:sldId id="283" r:id="rId13"/>
    <p:sldId id="290" r:id="rId14"/>
    <p:sldId id="286" r:id="rId15"/>
    <p:sldId id="287" r:id="rId16"/>
    <p:sldId id="29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91"/>
            <p14:sldId id="285"/>
            <p14:sldId id="280"/>
            <p14:sldId id="293"/>
            <p14:sldId id="289"/>
            <p14:sldId id="283"/>
            <p14:sldId id="290"/>
            <p14:sldId id="286"/>
            <p14:sldId id="287"/>
            <p14:sldId id="292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669" autoAdjust="0"/>
  </p:normalViewPr>
  <p:slideViewPr>
    <p:cSldViewPr snapToGrid="0" snapToObjects="1">
      <p:cViewPr varScale="1">
        <p:scale>
          <a:sx n="111" d="100"/>
          <a:sy n="111" d="100"/>
        </p:scale>
        <p:origin x="7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commentAuthors" Target="commentAuthors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26" Type="http://schemas.microsoft.com/office/2016/11/relationships/changesInfo" Target="changesInfos/changesInfo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ner, Jacqueline L" userId="S::jgarner47@gatech.edu::b82c2c18-5e6a-459f-88ac-03f585bd2865" providerId="AD" clId="Web-{8120027B-73FE-654B-34B8-54BE67E32A50}"/>
    <pc:docChg chg="modSld">
      <pc:chgData name="Garner, Jacqueline L" userId="S::jgarner47@gatech.edu::b82c2c18-5e6a-459f-88ac-03f585bd2865" providerId="AD" clId="Web-{8120027B-73FE-654B-34B8-54BE67E32A50}" dt="2018-07-30T23:14:27.823" v="9" actId="20577"/>
      <pc:docMkLst>
        <pc:docMk/>
      </pc:docMkLst>
      <pc:sldChg chg="modSp">
        <pc:chgData name="Garner, Jacqueline L" userId="S::jgarner47@gatech.edu::b82c2c18-5e6a-459f-88ac-03f585bd2865" providerId="AD" clId="Web-{8120027B-73FE-654B-34B8-54BE67E32A50}" dt="2018-07-30T23:13:22.165" v="6" actId="20577"/>
        <pc:sldMkLst>
          <pc:docMk/>
          <pc:sldMk cId="1363193938" sldId="280"/>
        </pc:sldMkLst>
        <pc:spChg chg="mod">
          <ac:chgData name="Garner, Jacqueline L" userId="S::jgarner47@gatech.edu::b82c2c18-5e6a-459f-88ac-03f585bd2865" providerId="AD" clId="Web-{8120027B-73FE-654B-34B8-54BE67E32A50}" dt="2018-07-30T23:13:22.165" v="6" actId="20577"/>
          <ac:spMkLst>
            <pc:docMk/>
            <pc:sldMk cId="1363193938" sldId="280"/>
            <ac:spMk id="2" creationId="{00000000-0000-0000-0000-000000000000}"/>
          </ac:spMkLst>
        </pc:spChg>
      </pc:sldChg>
      <pc:sldChg chg="modSp">
        <pc:chgData name="Garner, Jacqueline L" userId="S::jgarner47@gatech.edu::b82c2c18-5e6a-459f-88ac-03f585bd2865" providerId="AD" clId="Web-{8120027B-73FE-654B-34B8-54BE67E32A50}" dt="2018-07-30T23:14:27.823" v="9" actId="20577"/>
        <pc:sldMkLst>
          <pc:docMk/>
          <pc:sldMk cId="4020793061" sldId="284"/>
        </pc:sldMkLst>
        <pc:spChg chg="mod">
          <ac:chgData name="Garner, Jacqueline L" userId="S::jgarner47@gatech.edu::b82c2c18-5e6a-459f-88ac-03f585bd2865" providerId="AD" clId="Web-{8120027B-73FE-654B-34B8-54BE67E32A50}" dt="2018-07-30T23:14:27.823" v="9" actId="20577"/>
          <ac:spMkLst>
            <pc:docMk/>
            <pc:sldMk cId="4020793061" sldId="284"/>
            <ac:spMk id="2" creationId="{7E21E319-FA30-445E-9285-662CA1C8B7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7/31/18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5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7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Black-Scholes-Merton Option Pricing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335984"/>
            <a:ext cx="4393891" cy="681037"/>
          </a:xfrm>
        </p:spPr>
        <p:txBody>
          <a:bodyPr/>
          <a:lstStyle/>
          <a:p>
            <a:r>
              <a:rPr lang="en-US" sz="2000" dirty="0"/>
              <a:t>Review of basics options: Calls &amp; Puts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0C5F378-C210-455D-8A41-21FE4772378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8704" y="1231407"/>
            <a:ext cx="4413296" cy="3766255"/>
          </a:xfrm>
        </p:spPr>
        <p:txBody>
          <a:bodyPr/>
          <a:lstStyle/>
          <a:p>
            <a:r>
              <a:rPr lang="en-US" sz="1400" dirty="0"/>
              <a:t>P= N(-</a:t>
            </a:r>
            <a:r>
              <a:rPr lang="en-US" sz="1400" dirty="0" smtClean="0"/>
              <a:t>d</a:t>
            </a:r>
            <a:r>
              <a:rPr lang="en-US" sz="1400" baseline="-25000" dirty="0" smtClean="0"/>
              <a:t>2</a:t>
            </a:r>
            <a:r>
              <a:rPr lang="en-US" sz="1400" dirty="0"/>
              <a:t>)E(e</a:t>
            </a:r>
            <a:r>
              <a:rPr lang="en-US" sz="1400" baseline="30000" dirty="0"/>
              <a:t>-</a:t>
            </a:r>
            <a:r>
              <a:rPr lang="en-US" sz="1400" baseline="30000" dirty="0" err="1"/>
              <a:t>rt</a:t>
            </a:r>
            <a:r>
              <a:rPr lang="en-US" sz="1400" dirty="0"/>
              <a:t>) </a:t>
            </a:r>
            <a:r>
              <a:rPr lang="en-US" sz="1400" dirty="0"/>
              <a:t>– </a:t>
            </a:r>
            <a:r>
              <a:rPr lang="en-US" sz="1400" dirty="0" smtClean="0"/>
              <a:t>SN</a:t>
            </a:r>
            <a:r>
              <a:rPr lang="en-US" sz="1400" dirty="0"/>
              <a:t>(-</a:t>
            </a:r>
            <a:r>
              <a:rPr lang="en-US" sz="1400" dirty="0" smtClean="0"/>
              <a:t>d</a:t>
            </a:r>
            <a:r>
              <a:rPr lang="en-US" sz="1400" baseline="-25000" dirty="0" smtClean="0"/>
              <a:t>1</a:t>
            </a:r>
            <a:r>
              <a:rPr lang="en-US" sz="1400" dirty="0" smtClean="0"/>
              <a:t>)</a:t>
            </a:r>
            <a:endParaRPr lang="en-US" sz="1400" dirty="0"/>
          </a:p>
          <a:p>
            <a:r>
              <a:rPr lang="en-US" sz="1400" dirty="0"/>
              <a:t>d</a:t>
            </a:r>
            <a:r>
              <a:rPr lang="en-US" sz="1400" baseline="-25000" dirty="0"/>
              <a:t>1</a:t>
            </a:r>
            <a:r>
              <a:rPr lang="en-US" sz="1400" dirty="0"/>
              <a:t> = </a:t>
            </a:r>
            <a:r>
              <a:rPr lang="en-US" sz="1400" u="sng" dirty="0"/>
              <a:t>ln(S/E) + (r + </a:t>
            </a:r>
            <a:r>
              <a:rPr lang="el-GR" sz="1400" u="sng" dirty="0"/>
              <a:t>σ</a:t>
            </a:r>
            <a:r>
              <a:rPr lang="en-US" sz="1400" u="sng" baseline="30000" dirty="0"/>
              <a:t>2</a:t>
            </a:r>
            <a:r>
              <a:rPr lang="en-US" sz="1400" u="sng" dirty="0"/>
              <a:t>/2)T</a:t>
            </a:r>
            <a:r>
              <a:rPr lang="en-US" sz="1400" dirty="0"/>
              <a:t>		d</a:t>
            </a:r>
            <a:r>
              <a:rPr lang="en-US" sz="1400" baseline="-25000" dirty="0"/>
              <a:t>2</a:t>
            </a:r>
            <a:r>
              <a:rPr lang="en-US" sz="1400" dirty="0"/>
              <a:t> = d</a:t>
            </a:r>
            <a:r>
              <a:rPr lang="en-US" sz="1400" baseline="-25000" dirty="0"/>
              <a:t>1</a:t>
            </a:r>
            <a:r>
              <a:rPr lang="en-US" sz="1400" dirty="0"/>
              <a:t> -  </a:t>
            </a:r>
            <a:r>
              <a:rPr lang="el-GR" sz="1400" dirty="0"/>
              <a:t>σ</a:t>
            </a:r>
            <a:r>
              <a:rPr lang="en-US" sz="1400" dirty="0"/>
              <a:t>T</a:t>
            </a:r>
            <a:r>
              <a:rPr lang="en-US" sz="1400" baseline="30000" dirty="0"/>
              <a:t>1/2</a:t>
            </a:r>
            <a:endParaRPr lang="en-US" sz="1400" u="sng" dirty="0"/>
          </a:p>
          <a:p>
            <a:pPr marL="457200" lvl="1" indent="0">
              <a:buNone/>
            </a:pPr>
            <a:r>
              <a:rPr lang="en-US" sz="1400" dirty="0"/>
              <a:t>                 </a:t>
            </a:r>
            <a:r>
              <a:rPr lang="el-GR" sz="1400" dirty="0"/>
              <a:t>σ</a:t>
            </a:r>
            <a:r>
              <a:rPr lang="en-US" sz="1400" dirty="0"/>
              <a:t>T</a:t>
            </a:r>
            <a:r>
              <a:rPr lang="en-US" sz="1400" baseline="30000" dirty="0"/>
              <a:t>1/2</a:t>
            </a:r>
          </a:p>
          <a:p>
            <a:r>
              <a:rPr lang="en-US" sz="1400" b="1" dirty="0"/>
              <a:t>P</a:t>
            </a:r>
            <a:r>
              <a:rPr lang="en-US" sz="1400" dirty="0"/>
              <a:t> = Put option price</a:t>
            </a:r>
          </a:p>
          <a:p>
            <a:r>
              <a:rPr lang="en-US" sz="1400" b="1" dirty="0"/>
              <a:t>S</a:t>
            </a:r>
            <a:r>
              <a:rPr lang="en-US" sz="1400" dirty="0"/>
              <a:t> = Price on asset underlying option</a:t>
            </a:r>
          </a:p>
          <a:p>
            <a:r>
              <a:rPr lang="en-US" sz="1400" b="1" dirty="0"/>
              <a:t>E</a:t>
            </a:r>
            <a:r>
              <a:rPr lang="en-US" sz="1400" dirty="0"/>
              <a:t> = Exercise price of option</a:t>
            </a:r>
          </a:p>
          <a:p>
            <a:r>
              <a:rPr lang="en-US" sz="1400" b="1" dirty="0"/>
              <a:t>R</a:t>
            </a:r>
            <a:r>
              <a:rPr lang="en-US" sz="1400" dirty="0"/>
              <a:t> = risk free rate (annual)</a:t>
            </a:r>
          </a:p>
          <a:p>
            <a:r>
              <a:rPr lang="en-US" sz="1400" b="1" dirty="0"/>
              <a:t>σ</a:t>
            </a:r>
            <a:r>
              <a:rPr lang="en-US" sz="1400" dirty="0"/>
              <a:t>  = standard deviation of asset’s return (the underlying asset)</a:t>
            </a:r>
          </a:p>
          <a:p>
            <a:r>
              <a:rPr lang="en-US" sz="1400" b="1" dirty="0"/>
              <a:t>T</a:t>
            </a:r>
            <a:r>
              <a:rPr lang="en-US" sz="1400" dirty="0"/>
              <a:t> = time to expiration of option as fraction of the year</a:t>
            </a:r>
          </a:p>
          <a:p>
            <a:r>
              <a:rPr lang="en-US" sz="1400" b="1" dirty="0"/>
              <a:t>e</a:t>
            </a:r>
            <a:r>
              <a:rPr lang="en-US" sz="1400" dirty="0"/>
              <a:t> = base of the natural logarithm</a:t>
            </a:r>
          </a:p>
          <a:p>
            <a:r>
              <a:rPr lang="en-US" sz="1400" b="1" dirty="0"/>
              <a:t>Ln(S/E) </a:t>
            </a:r>
            <a:r>
              <a:rPr lang="en-US" sz="1400" dirty="0"/>
              <a:t>= natural log of S/E</a:t>
            </a:r>
          </a:p>
          <a:p>
            <a:r>
              <a:rPr lang="en-US" sz="1400" b="1" dirty="0"/>
              <a:t>N(d) </a:t>
            </a:r>
            <a:r>
              <a:rPr lang="en-US" sz="1400" dirty="0"/>
              <a:t>= Value of the cumulative normal distribution evaluated at d</a:t>
            </a:r>
            <a:r>
              <a:rPr lang="en-US" sz="1400" baseline="-25000" dirty="0"/>
              <a:t>1 </a:t>
            </a:r>
            <a:r>
              <a:rPr lang="en-US" sz="1400" dirty="0"/>
              <a:t>and d</a:t>
            </a:r>
            <a:r>
              <a:rPr lang="en-US" sz="1400" baseline="-25000" dirty="0"/>
              <a:t>2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DD4A620-22BF-4778-AD68-3554758D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04" y="236119"/>
            <a:ext cx="6357771" cy="993775"/>
          </a:xfrm>
        </p:spPr>
        <p:txBody>
          <a:bodyPr/>
          <a:lstStyle/>
          <a:p>
            <a:r>
              <a:rPr lang="en-US" dirty="0"/>
              <a:t>Black-Scholes Option </a:t>
            </a:r>
            <a:r>
              <a:rPr lang="en-US"/>
              <a:t>Pricing Model</a:t>
            </a:r>
            <a:r>
              <a:rPr lang="en-US" dirty="0"/>
              <a:t> </a:t>
            </a:r>
            <a:r>
              <a:rPr lang="en-US"/>
              <a:t>Put </a:t>
            </a:r>
            <a:r>
              <a:rPr lang="en-US" dirty="0"/>
              <a:t>O</a:t>
            </a:r>
            <a:r>
              <a:rPr lang="en-US"/>
              <a:t>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7647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8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22E55E2-C88D-42B2-AF89-221B68F79F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50" y="1311007"/>
            <a:ext cx="4033212" cy="3473979"/>
          </a:xfrm>
        </p:spPr>
        <p:txBody>
          <a:bodyPr/>
          <a:lstStyle/>
          <a:p>
            <a:r>
              <a:rPr lang="en-US" sz="1800" dirty="0"/>
              <a:t>Fisher Black and Myron Scholes published their option pricing model in </a:t>
            </a:r>
            <a:r>
              <a:rPr lang="en-US" sz="1800" i="1" dirty="0"/>
              <a:t>Journal of Political Economy </a:t>
            </a:r>
            <a:r>
              <a:rPr lang="en-US" sz="1800" dirty="0"/>
              <a:t>(1973)</a:t>
            </a:r>
          </a:p>
          <a:p>
            <a:endParaRPr lang="en-US" sz="800" dirty="0"/>
          </a:p>
          <a:p>
            <a:r>
              <a:rPr lang="en-US" sz="1800" dirty="0"/>
              <a:t>Along with Robert Merton’s contributions, the model is often called Black-Scholes-Merton model</a:t>
            </a:r>
          </a:p>
          <a:p>
            <a:endParaRPr lang="en-US" sz="800" dirty="0"/>
          </a:p>
          <a:p>
            <a:r>
              <a:rPr lang="en-US" sz="1800" dirty="0"/>
              <a:t>Nobel prize in economics 1997 (to Merton and Scholes) </a:t>
            </a:r>
          </a:p>
          <a:p>
            <a:endParaRPr lang="en-US" sz="800" dirty="0"/>
          </a:p>
          <a:p>
            <a:r>
              <a:rPr lang="en-US" sz="1800" dirty="0"/>
              <a:t>Now used by most professional option traders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3FDFC988-4FCC-45E5-8C64-884F9DBA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26417" cy="1036329"/>
          </a:xfrm>
        </p:spPr>
        <p:txBody>
          <a:bodyPr/>
          <a:lstStyle/>
          <a:p>
            <a:r>
              <a:rPr lang="en-US" dirty="0"/>
              <a:t>Black-Scholes-Merton Model</a:t>
            </a:r>
          </a:p>
        </p:txBody>
      </p:sp>
    </p:spTree>
    <p:extLst>
      <p:ext uri="{BB962C8B-B14F-4D97-AF65-F5344CB8AC3E}">
        <p14:creationId xmlns:p14="http://schemas.microsoft.com/office/powerpoint/2010/main" val="33935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426684"/>
            <a:ext cx="4319651" cy="3585991"/>
          </a:xfrm>
        </p:spPr>
        <p:txBody>
          <a:bodyPr anchor="t"/>
          <a:lstStyle/>
          <a:p>
            <a:r>
              <a:rPr lang="en-US" sz="1800" b="1" dirty="0"/>
              <a:t>Call option on a stock is when</a:t>
            </a:r>
            <a:r>
              <a:rPr lang="is-IS" sz="1800" b="1" dirty="0"/>
              <a:t>…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an investor enters a contract which allows him to purchase a stock at a future time for a given “exercise” or “strike” price</a:t>
            </a:r>
          </a:p>
          <a:p>
            <a:endParaRPr lang="en-US" sz="800" dirty="0"/>
          </a:p>
          <a:p>
            <a:r>
              <a:rPr lang="en-US" sz="1800" b="1" dirty="0"/>
              <a:t>Put option on a stock is when</a:t>
            </a:r>
            <a:r>
              <a:rPr lang="is-IS" sz="1800" b="1" dirty="0"/>
              <a:t>…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an investor enters a contract which allows her to sell a stock at a future time for a given “exercise” or "strike” price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2006"/>
          </a:xfrm>
        </p:spPr>
        <p:txBody>
          <a:bodyPr/>
          <a:lstStyle/>
          <a:p>
            <a:r>
              <a:rPr lang="en-US" dirty="0"/>
              <a:t>What is a Call option? A put Option? </a:t>
            </a:r>
          </a:p>
        </p:txBody>
      </p:sp>
    </p:spTree>
    <p:extLst>
      <p:ext uri="{BB962C8B-B14F-4D97-AF65-F5344CB8AC3E}">
        <p14:creationId xmlns:p14="http://schemas.microsoft.com/office/powerpoint/2010/main" val="136319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252349" y="1426684"/>
            <a:ext cx="4319651" cy="3585991"/>
          </a:xfrm>
        </p:spPr>
        <p:txBody>
          <a:bodyPr/>
          <a:lstStyle/>
          <a:p>
            <a:r>
              <a:rPr lang="en-US" sz="1800" dirty="0"/>
              <a:t>In both cases, the original investment is simply the price (value) of the call or put  </a:t>
            </a:r>
          </a:p>
          <a:p>
            <a:endParaRPr lang="en-US" sz="1800" dirty="0"/>
          </a:p>
          <a:p>
            <a:r>
              <a:rPr lang="en-US" sz="1800" b="1" dirty="0"/>
              <a:t>How are those values obtained? 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52006"/>
          </a:xfrm>
        </p:spPr>
        <p:txBody>
          <a:bodyPr/>
          <a:lstStyle/>
          <a:p>
            <a:r>
              <a:rPr lang="en-US" dirty="0"/>
              <a:t>What is a Call option? A put Option? (cont.)</a:t>
            </a:r>
          </a:p>
        </p:txBody>
      </p:sp>
    </p:spTree>
    <p:extLst>
      <p:ext uri="{BB962C8B-B14F-4D97-AF65-F5344CB8AC3E}">
        <p14:creationId xmlns:p14="http://schemas.microsoft.com/office/powerpoint/2010/main" val="165321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CD0665D-D304-4A05-B8A6-873FC48F3F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1176"/>
            <a:ext cx="4319651" cy="3562526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r>
              <a:rPr lang="en-US" sz="1800" dirty="0"/>
              <a:t>Options have an expiration date</a:t>
            </a:r>
          </a:p>
          <a:p>
            <a:pPr marL="171450" indent="-171450">
              <a:buFont typeface="Arial" charset="0"/>
              <a:buChar char="•"/>
            </a:pPr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European options can only be exercised on the expiration date</a:t>
            </a:r>
          </a:p>
          <a:p>
            <a:pPr marL="171450" indent="-171450">
              <a:buFont typeface="Arial" charset="0"/>
              <a:buChar char="•"/>
            </a:pPr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American options can be exercised any time prior to expiration date</a:t>
            </a:r>
          </a:p>
          <a:p>
            <a:pPr marL="171450" indent="-171450">
              <a:buFont typeface="Arial" charset="0"/>
              <a:buChar char="•"/>
            </a:pPr>
            <a:endParaRPr lang="en-US" sz="800" dirty="0"/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We will focus on European options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0AE1DA5A-EA03-414A-9B8B-BC7F8377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6498"/>
          </a:xfrm>
        </p:spPr>
        <p:txBody>
          <a:bodyPr/>
          <a:lstStyle/>
          <a:p>
            <a:r>
              <a:rPr lang="en-US" dirty="0"/>
              <a:t>American vs. European Options	</a:t>
            </a:r>
          </a:p>
        </p:txBody>
      </p:sp>
    </p:spTree>
    <p:extLst>
      <p:ext uri="{BB962C8B-B14F-4D97-AF65-F5344CB8AC3E}">
        <p14:creationId xmlns:p14="http://schemas.microsoft.com/office/powerpoint/2010/main" val="3145307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B41C8553-6B76-4CBA-9A65-F528DCFBD68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9484"/>
            <a:ext cx="4319651" cy="4059715"/>
          </a:xfrm>
        </p:spPr>
        <p:txBody>
          <a:bodyPr/>
          <a:lstStyle/>
          <a:p>
            <a:r>
              <a:rPr lang="en-US" sz="1800" b="1" dirty="0"/>
              <a:t>C = Max (S-E,0)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Suppose S = $60, stock price; E = $55, exercise price, “strike” price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Assume we are “at” expiration </a:t>
            </a:r>
          </a:p>
          <a:p>
            <a:endParaRPr lang="en-US" sz="800" dirty="0"/>
          </a:p>
          <a:p>
            <a:r>
              <a:rPr lang="en-US" sz="1800" b="1" dirty="0"/>
              <a:t>Value of Call = Max($60 - $55,0) </a:t>
            </a:r>
          </a:p>
          <a:p>
            <a:endParaRPr lang="en-US" sz="800" dirty="0"/>
          </a:p>
          <a:p>
            <a:r>
              <a:rPr lang="en-US" sz="1800" b="1" dirty="0"/>
              <a:t>C = Max($5,$0) = $5</a:t>
            </a:r>
          </a:p>
          <a:p>
            <a:endParaRPr lang="en-US" sz="800" dirty="0"/>
          </a:p>
          <a:p>
            <a:r>
              <a:rPr lang="en-US" sz="1800" b="1" dirty="0"/>
              <a:t>“In the money”:  </a:t>
            </a:r>
            <a:r>
              <a:rPr lang="en-US" sz="1800" dirty="0"/>
              <a:t>For a call, this is when the strike price is below the market price of the stock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S-E is also known as the “intrinsic value” of the call option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D7DCF57-7172-4319-9CB8-CB07234C4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4806"/>
          </a:xfrm>
        </p:spPr>
        <p:txBody>
          <a:bodyPr/>
          <a:lstStyle/>
          <a:p>
            <a:r>
              <a:rPr lang="en-US" dirty="0"/>
              <a:t>Value of Call at Expiration</a:t>
            </a:r>
          </a:p>
        </p:txBody>
      </p:sp>
    </p:spTree>
    <p:extLst>
      <p:ext uri="{BB962C8B-B14F-4D97-AF65-F5344CB8AC3E}">
        <p14:creationId xmlns:p14="http://schemas.microsoft.com/office/powerpoint/2010/main" val="38289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24D7438-BC22-4557-B8EB-AB161A9C7F1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319651" cy="3804814"/>
          </a:xfrm>
        </p:spPr>
        <p:txBody>
          <a:bodyPr/>
          <a:lstStyle/>
          <a:p>
            <a:r>
              <a:rPr lang="en-US" sz="1400" dirty="0"/>
              <a:t>C = N(d</a:t>
            </a:r>
            <a:r>
              <a:rPr lang="en-US" sz="1400" baseline="-25000" dirty="0"/>
              <a:t>1</a:t>
            </a:r>
            <a:r>
              <a:rPr lang="en-US" sz="1400" dirty="0"/>
              <a:t>)S – E (e</a:t>
            </a:r>
            <a:r>
              <a:rPr lang="en-US" sz="1400" baseline="30000" dirty="0"/>
              <a:t>-rt</a:t>
            </a:r>
            <a:r>
              <a:rPr lang="en-US" sz="1400" dirty="0"/>
              <a:t>)N(d</a:t>
            </a:r>
            <a:r>
              <a:rPr lang="en-US" sz="1400" baseline="-25000" dirty="0"/>
              <a:t>2</a:t>
            </a:r>
            <a:r>
              <a:rPr lang="en-US" sz="1400" dirty="0"/>
              <a:t>)</a:t>
            </a:r>
          </a:p>
          <a:p>
            <a:r>
              <a:rPr lang="en-US" sz="1400" dirty="0"/>
              <a:t>d</a:t>
            </a:r>
            <a:r>
              <a:rPr lang="en-US" sz="1400" baseline="-25000" dirty="0"/>
              <a:t>1</a:t>
            </a:r>
            <a:r>
              <a:rPr lang="en-US" sz="1400" dirty="0"/>
              <a:t> = </a:t>
            </a:r>
            <a:r>
              <a:rPr lang="en-US" sz="1400" u="sng" dirty="0"/>
              <a:t>ln(S/E) + (r + </a:t>
            </a:r>
            <a:r>
              <a:rPr lang="el-GR" sz="1400" u="sng" dirty="0"/>
              <a:t>σ</a:t>
            </a:r>
            <a:r>
              <a:rPr lang="en-US" sz="1400" u="sng" baseline="30000" dirty="0"/>
              <a:t>2</a:t>
            </a:r>
            <a:r>
              <a:rPr lang="en-US" sz="1400" u="sng" dirty="0"/>
              <a:t>/2)T</a:t>
            </a:r>
            <a:r>
              <a:rPr lang="en-US" sz="1400" dirty="0"/>
              <a:t>		d</a:t>
            </a:r>
            <a:r>
              <a:rPr lang="en-US" sz="1400" baseline="-25000" dirty="0"/>
              <a:t>2</a:t>
            </a:r>
            <a:r>
              <a:rPr lang="en-US" sz="1400" dirty="0"/>
              <a:t> = d</a:t>
            </a:r>
            <a:r>
              <a:rPr lang="en-US" sz="1400" baseline="-25000" dirty="0"/>
              <a:t>1</a:t>
            </a:r>
            <a:r>
              <a:rPr lang="en-US" sz="1400" dirty="0"/>
              <a:t> -  </a:t>
            </a:r>
            <a:r>
              <a:rPr lang="el-GR" sz="1400" dirty="0"/>
              <a:t>σ</a:t>
            </a:r>
            <a:r>
              <a:rPr lang="en-US" sz="1400" dirty="0"/>
              <a:t>T</a:t>
            </a:r>
            <a:r>
              <a:rPr lang="en-US" sz="1400" baseline="30000" dirty="0"/>
              <a:t>1/2</a:t>
            </a:r>
            <a:endParaRPr lang="en-US" sz="1400" u="sng" dirty="0"/>
          </a:p>
          <a:p>
            <a:pPr marL="457200" lvl="1" indent="0">
              <a:buNone/>
            </a:pPr>
            <a:r>
              <a:rPr lang="en-US" sz="1400" dirty="0"/>
              <a:t>                 </a:t>
            </a:r>
            <a:r>
              <a:rPr lang="el-GR" sz="1400" dirty="0"/>
              <a:t>σ</a:t>
            </a:r>
            <a:r>
              <a:rPr lang="en-US" sz="1400" dirty="0"/>
              <a:t>T</a:t>
            </a:r>
            <a:r>
              <a:rPr lang="en-US" sz="1400" baseline="30000" dirty="0"/>
              <a:t>1/2</a:t>
            </a:r>
          </a:p>
          <a:p>
            <a:r>
              <a:rPr lang="en-US" sz="1400" b="1" dirty="0"/>
              <a:t>C</a:t>
            </a:r>
            <a:r>
              <a:rPr lang="en-US" sz="1400" dirty="0"/>
              <a:t> = Call option price</a:t>
            </a:r>
          </a:p>
          <a:p>
            <a:r>
              <a:rPr lang="en-US" sz="1400" b="1" dirty="0"/>
              <a:t>S</a:t>
            </a:r>
            <a:r>
              <a:rPr lang="en-US" sz="1400" dirty="0"/>
              <a:t> = Price on asset underlying option</a:t>
            </a:r>
          </a:p>
          <a:p>
            <a:r>
              <a:rPr lang="en-US" sz="1400" b="1" dirty="0"/>
              <a:t>E</a:t>
            </a:r>
            <a:r>
              <a:rPr lang="en-US" sz="1400" dirty="0"/>
              <a:t> = Exercise price of option</a:t>
            </a:r>
          </a:p>
          <a:p>
            <a:r>
              <a:rPr lang="en-US" sz="1400" b="1" dirty="0"/>
              <a:t>R</a:t>
            </a:r>
            <a:r>
              <a:rPr lang="en-US" sz="1400" dirty="0"/>
              <a:t> = risk free rate (annual)</a:t>
            </a:r>
          </a:p>
          <a:p>
            <a:r>
              <a:rPr lang="en-US" sz="1400" b="1" dirty="0"/>
              <a:t>σ</a:t>
            </a:r>
            <a:r>
              <a:rPr lang="en-US" sz="1400" dirty="0"/>
              <a:t>  = standard deviation of asset’s return (the underlying asset)</a:t>
            </a:r>
          </a:p>
          <a:p>
            <a:r>
              <a:rPr lang="en-US" sz="1400" b="1" dirty="0"/>
              <a:t>T</a:t>
            </a:r>
            <a:r>
              <a:rPr lang="en-US" sz="1400" dirty="0"/>
              <a:t> = time to expiration of option as fraction of the year</a:t>
            </a:r>
          </a:p>
          <a:p>
            <a:r>
              <a:rPr lang="en-US" sz="1400" b="1" dirty="0"/>
              <a:t>e</a:t>
            </a:r>
            <a:r>
              <a:rPr lang="en-US" sz="1400" dirty="0"/>
              <a:t> = base of the natural logarithm</a:t>
            </a:r>
          </a:p>
          <a:p>
            <a:r>
              <a:rPr lang="en-US" sz="1400" b="1" dirty="0"/>
              <a:t>Ln(S/E) </a:t>
            </a:r>
            <a:r>
              <a:rPr lang="en-US" sz="1400" dirty="0"/>
              <a:t>= natural log of S/E</a:t>
            </a:r>
          </a:p>
          <a:p>
            <a:r>
              <a:rPr lang="en-US" sz="1400" b="1" dirty="0"/>
              <a:t>N</a:t>
            </a:r>
            <a:r>
              <a:rPr lang="en-US" sz="1400" dirty="0"/>
              <a:t>(d) = Value of the cumulative normal</a:t>
            </a:r>
          </a:p>
          <a:p>
            <a:r>
              <a:rPr lang="en-US" sz="1400" dirty="0"/>
              <a:t>distribution evaluated  at d</a:t>
            </a:r>
            <a:r>
              <a:rPr lang="en-US" sz="1400" baseline="-25000" dirty="0"/>
              <a:t>1 </a:t>
            </a:r>
            <a:r>
              <a:rPr lang="en-US" sz="1400" dirty="0"/>
              <a:t> and d</a:t>
            </a:r>
            <a:r>
              <a:rPr lang="en-US" sz="1400" baseline="-25000" dirty="0"/>
              <a:t>2 </a:t>
            </a:r>
            <a:endParaRPr lang="en-US" sz="1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9C69C2F0-CEB0-433A-B59D-10BA5E515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136455"/>
            <a:ext cx="6622176" cy="1069892"/>
          </a:xfrm>
        </p:spPr>
        <p:txBody>
          <a:bodyPr/>
          <a:lstStyle/>
          <a:p>
            <a:r>
              <a:rPr lang="en-US" dirty="0"/>
              <a:t>Black-Scholes Option Pricing Model Call Option</a:t>
            </a:r>
          </a:p>
        </p:txBody>
      </p:sp>
    </p:spTree>
    <p:extLst>
      <p:ext uri="{BB962C8B-B14F-4D97-AF65-F5344CB8AC3E}">
        <p14:creationId xmlns:p14="http://schemas.microsoft.com/office/powerpoint/2010/main" val="28257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A8E2374-0307-4E5B-9489-3DCB292E8FA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9485"/>
            <a:ext cx="4319651" cy="3855550"/>
          </a:xfrm>
        </p:spPr>
        <p:txBody>
          <a:bodyPr/>
          <a:lstStyle/>
          <a:p>
            <a:r>
              <a:rPr lang="en-US" sz="1800" b="1" dirty="0"/>
              <a:t>P = Max (E-S,0)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Suppose S = $58, stock price; E = $61, exercise price, “strike” price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Assume we are “at” expiration</a:t>
            </a:r>
          </a:p>
          <a:p>
            <a:endParaRPr lang="en-US" sz="800" dirty="0"/>
          </a:p>
          <a:p>
            <a:r>
              <a:rPr lang="en-US" sz="1800" b="1" dirty="0"/>
              <a:t>Value of Put = Max($61 - $58,0) </a:t>
            </a:r>
          </a:p>
          <a:p>
            <a:endParaRPr lang="en-US" sz="800" dirty="0"/>
          </a:p>
          <a:p>
            <a:r>
              <a:rPr lang="en-US" sz="1800" b="1" dirty="0"/>
              <a:t>P = Max($3,$0) = $3</a:t>
            </a:r>
          </a:p>
          <a:p>
            <a:endParaRPr lang="en-US" sz="800" dirty="0"/>
          </a:p>
          <a:p>
            <a:r>
              <a:rPr lang="en-US" sz="1800" b="1" dirty="0"/>
              <a:t>“In the money”:  </a:t>
            </a:r>
            <a:r>
              <a:rPr lang="en-US" sz="1800" dirty="0"/>
              <a:t>For a put, this is when the strike price is above the market price of the stock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E-S is also known as the “intrinsic value” of the put option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E137F1A6-45F4-480E-B9C9-838F8868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4806"/>
          </a:xfrm>
        </p:spPr>
        <p:txBody>
          <a:bodyPr/>
          <a:lstStyle/>
          <a:p>
            <a:r>
              <a:rPr lang="en-US" dirty="0"/>
              <a:t>Value of Put at Expiration</a:t>
            </a:r>
          </a:p>
        </p:txBody>
      </p:sp>
    </p:spTree>
    <p:extLst>
      <p:ext uri="{BB962C8B-B14F-4D97-AF65-F5344CB8AC3E}">
        <p14:creationId xmlns:p14="http://schemas.microsoft.com/office/powerpoint/2010/main" val="67683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b057fda7-913b-4ab6-8820-932873bcd66c"/>
    <ds:schemaRef ds:uri="c1493ba7-63c2-4cf8-b36d-87bfbc6968c0"/>
    <ds:schemaRef ds:uri="http://schemas.microsoft.com/office/2006/metadata/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38366-73C3-4974-B09D-7A7A868D80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497</Words>
  <Application>Microsoft Macintosh PowerPoint</Application>
  <PresentationFormat>On-screen Show (16:9)</PresentationFormat>
  <Paragraphs>88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Black-Scholes-Merton Model</vt:lpstr>
      <vt:lpstr>What is a Call option? A put Option? </vt:lpstr>
      <vt:lpstr>What is a Call option? A put Option? (cont.)</vt:lpstr>
      <vt:lpstr>American vs. European Options </vt:lpstr>
      <vt:lpstr>Value of Call at Expiration</vt:lpstr>
      <vt:lpstr>Black-Scholes Option Pricing Model Call Option</vt:lpstr>
      <vt:lpstr>Value of Put at Expiration</vt:lpstr>
      <vt:lpstr>Black-Scholes Option Pricing Model Put Option</vt:lpstr>
      <vt:lpstr>Summary </vt:lpstr>
    </vt:vector>
  </TitlesOfParts>
  <Company>www.gatech.edu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86</cp:revision>
  <dcterms:created xsi:type="dcterms:W3CDTF">2017-01-20T18:55:05Z</dcterms:created>
  <dcterms:modified xsi:type="dcterms:W3CDTF">2018-07-31T15:34:54Z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