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22"/>
  </p:notesMasterIdLst>
  <p:handoutMasterIdLst>
    <p:handoutMasterId r:id="rId23"/>
  </p:handoutMasterIdLst>
  <p:sldIdLst>
    <p:sldId id="266" r:id="rId7"/>
    <p:sldId id="321" r:id="rId8"/>
    <p:sldId id="310" r:id="rId9"/>
    <p:sldId id="313" r:id="rId10"/>
    <p:sldId id="314" r:id="rId11"/>
    <p:sldId id="319" r:id="rId12"/>
    <p:sldId id="320" r:id="rId13"/>
    <p:sldId id="323" r:id="rId14"/>
    <p:sldId id="311" r:id="rId15"/>
    <p:sldId id="312" r:id="rId16"/>
    <p:sldId id="316" r:id="rId17"/>
    <p:sldId id="317" r:id="rId18"/>
    <p:sldId id="315" r:id="rId19"/>
    <p:sldId id="318" r:id="rId20"/>
    <p:sldId id="322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21"/>
            <p14:sldId id="310"/>
            <p14:sldId id="313"/>
            <p14:sldId id="314"/>
            <p14:sldId id="319"/>
            <p14:sldId id="320"/>
            <p14:sldId id="323"/>
            <p14:sldId id="311"/>
            <p14:sldId id="312"/>
            <p14:sldId id="316"/>
            <p14:sldId id="317"/>
            <p14:sldId id="315"/>
            <p14:sldId id="318"/>
            <p14:sldId id="322"/>
          </p14:sldIdLst>
        </p14:section>
        <p14:section name="Untitled Section" id="{7B127FBF-BC56-4860-971D-3F72A931DBE4}">
          <p14:sldIdLst/>
        </p14:section>
        <p14:section name="Untitled Section" id="{F66500A6-9360-40F9-A1E5-5AFA4FAF4375}">
          <p14:sldIdLst/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91EAB9-90A0-F6BB-3F8C-192509CA1380}" v="29" dt="2018-07-30T23:24:14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49" autoAdjust="0"/>
    <p:restoredTop sz="94669" autoAdjust="0"/>
  </p:normalViewPr>
  <p:slideViewPr>
    <p:cSldViewPr snapToGrid="0" snapToObjects="1">
      <p:cViewPr varScale="1">
        <p:scale>
          <a:sx n="111" d="100"/>
          <a:sy n="111" d="100"/>
        </p:scale>
        <p:origin x="792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29" Type="http://schemas.microsoft.com/office/2016/11/relationships/changesInfo" Target="changesInfos/changesInfo1.xml"/><Relationship Id="rId30" Type="http://schemas.microsoft.com/office/2015/10/relationships/revisionInfo" Target="revisionInfo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ner, Jacqueline L" userId="S::jgarner47@gatech.edu::b82c2c18-5e6a-459f-88ac-03f585bd2865" providerId="AD" clId="Web-{9D91EAB9-90A0-F6BB-3F8C-192509CA1380}"/>
    <pc:docChg chg="addSld delSld modSld modSection">
      <pc:chgData name="Garner, Jacqueline L" userId="S::jgarner47@gatech.edu::b82c2c18-5e6a-459f-88ac-03f585bd2865" providerId="AD" clId="Web-{9D91EAB9-90A0-F6BB-3F8C-192509CA1380}" dt="2018-07-30T23:25:19.971" v="78" actId="20577"/>
      <pc:docMkLst>
        <pc:docMk/>
      </pc:docMkLst>
      <pc:sldChg chg="modSp">
        <pc:chgData name="Garner, Jacqueline L" userId="S::jgarner47@gatech.edu::b82c2c18-5e6a-459f-88ac-03f585bd2865" providerId="AD" clId="Web-{9D91EAB9-90A0-F6BB-3F8C-192509CA1380}" dt="2018-07-30T23:25:18.283" v="76" actId="20577"/>
        <pc:sldMkLst>
          <pc:docMk/>
          <pc:sldMk cId="765151686" sldId="320"/>
        </pc:sldMkLst>
        <pc:spChg chg="mod">
          <ac:chgData name="Garner, Jacqueline L" userId="S::jgarner47@gatech.edu::b82c2c18-5e6a-459f-88ac-03f585bd2865" providerId="AD" clId="Web-{9D91EAB9-90A0-F6BB-3F8C-192509CA1380}" dt="2018-07-30T23:25:18.283" v="76" actId="20577"/>
          <ac:spMkLst>
            <pc:docMk/>
            <pc:sldMk cId="765151686" sldId="320"/>
            <ac:spMk id="2" creationId="{9DD86552-56AF-4A95-85DF-79947F10CA41}"/>
          </ac:spMkLst>
        </pc:spChg>
      </pc:sldChg>
      <pc:sldChg chg="modSp add replId">
        <pc:chgData name="Garner, Jacqueline L" userId="S::jgarner47@gatech.edu::b82c2c18-5e6a-459f-88ac-03f585bd2865" providerId="AD" clId="Web-{9D91EAB9-90A0-F6BB-3F8C-192509CA1380}" dt="2018-07-30T23:25:19.971" v="78" actId="20577"/>
        <pc:sldMkLst>
          <pc:docMk/>
          <pc:sldMk cId="423050121" sldId="323"/>
        </pc:sldMkLst>
        <pc:spChg chg="mod">
          <ac:chgData name="Garner, Jacqueline L" userId="S::jgarner47@gatech.edu::b82c2c18-5e6a-459f-88ac-03f585bd2865" providerId="AD" clId="Web-{9D91EAB9-90A0-F6BB-3F8C-192509CA1380}" dt="2018-07-30T23:25:19.971" v="78" actId="20577"/>
          <ac:spMkLst>
            <pc:docMk/>
            <pc:sldMk cId="423050121" sldId="323"/>
            <ac:spMk id="2" creationId="{9DD86552-56AF-4A95-85DF-79947F10CA41}"/>
          </ac:spMkLst>
        </pc:spChg>
      </pc:sldChg>
      <pc:sldChg chg="modSp new del">
        <pc:chgData name="Garner, Jacqueline L" userId="S::jgarner47@gatech.edu::b82c2c18-5e6a-459f-88ac-03f585bd2865" providerId="AD" clId="Web-{9D91EAB9-90A0-F6BB-3F8C-192509CA1380}" dt="2018-07-30T23:21:19.658" v="30"/>
        <pc:sldMkLst>
          <pc:docMk/>
          <pc:sldMk cId="3710384067" sldId="323"/>
        </pc:sldMkLst>
        <pc:spChg chg="mod">
          <ac:chgData name="Garner, Jacqueline L" userId="S::jgarner47@gatech.edu::b82c2c18-5e6a-459f-88ac-03f585bd2865" providerId="AD" clId="Web-{9D91EAB9-90A0-F6BB-3F8C-192509CA1380}" dt="2018-07-30T23:21:15.518" v="29" actId="20577"/>
          <ac:spMkLst>
            <pc:docMk/>
            <pc:sldMk cId="3710384067" sldId="323"/>
            <ac:spMk id="2" creationId="{8AC73CD5-3FE4-436E-A5A8-5A13D0C84B4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5885-4E52-46B9-9883-F7042C1FF1F8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4DAB-4E54-4629-B156-2AF0699B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Jacqueline Garner, and welcome to 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lesson we will learn how to apply the Black-Scholes call option formula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07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en.wikipedia.org/wiki/Standard_normal_tabl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712847"/>
          </a:xfrm>
        </p:spPr>
        <p:txBody>
          <a:bodyPr/>
          <a:lstStyle/>
          <a:p>
            <a:r>
              <a:rPr lang="en-US" b="1" dirty="0"/>
              <a:t>Black-Scholes-Merton Option Pricing 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302393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2680372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8" y="3702867"/>
            <a:ext cx="4305091" cy="1315522"/>
          </a:xfrm>
        </p:spPr>
        <p:txBody>
          <a:bodyPr/>
          <a:lstStyle/>
          <a:p>
            <a:r>
              <a:rPr lang="en-US" sz="2000" b="1" dirty="0"/>
              <a:t>Option Pricing Model Example </a:t>
            </a:r>
          </a:p>
          <a:p>
            <a:r>
              <a:rPr lang="en-US" sz="2000" b="1" dirty="0"/>
              <a:t>(on paper)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2913751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473B2278-0D4E-47E2-8741-08C654BE5D6F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433074636"/>
              </p:ext>
            </p:extLst>
          </p:nvPr>
        </p:nvGraphicFramePr>
        <p:xfrm>
          <a:off x="252347" y="2442950"/>
          <a:ext cx="4152908" cy="1526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227">
                  <a:extLst>
                    <a:ext uri="{9D8B030D-6E8A-4147-A177-3AD203B41FA5}">
                      <a16:colId xmlns="" xmlns:a16="http://schemas.microsoft.com/office/drawing/2014/main" val="1720561463"/>
                    </a:ext>
                  </a:extLst>
                </a:gridCol>
                <a:gridCol w="1038227">
                  <a:extLst>
                    <a:ext uri="{9D8B030D-6E8A-4147-A177-3AD203B41FA5}">
                      <a16:colId xmlns="" xmlns:a16="http://schemas.microsoft.com/office/drawing/2014/main" val="1296548572"/>
                    </a:ext>
                  </a:extLst>
                </a:gridCol>
                <a:gridCol w="1038227">
                  <a:extLst>
                    <a:ext uri="{9D8B030D-6E8A-4147-A177-3AD203B41FA5}">
                      <a16:colId xmlns="" xmlns:a16="http://schemas.microsoft.com/office/drawing/2014/main" val="3242408965"/>
                    </a:ext>
                  </a:extLst>
                </a:gridCol>
                <a:gridCol w="1038227">
                  <a:extLst>
                    <a:ext uri="{9D8B030D-6E8A-4147-A177-3AD203B41FA5}">
                      <a16:colId xmlns="" xmlns:a16="http://schemas.microsoft.com/office/drawing/2014/main" val="2358305172"/>
                    </a:ext>
                  </a:extLst>
                </a:gridCol>
              </a:tblGrid>
              <a:tr h="3816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1 </a:t>
                      </a:r>
                      <a:r>
                        <a:rPr lang="en-US" baseline="0" dirty="0"/>
                        <a:t>(Y)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N(d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)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 (Y)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N(d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) 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23370537"/>
                  </a:ext>
                </a:extLst>
              </a:tr>
              <a:tr h="38165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0.8000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0.78814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0.7400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0.77035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1151239"/>
                  </a:ext>
                </a:extLst>
              </a:tr>
              <a:tr h="38165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0.8034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0.7434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17652764"/>
                  </a:ext>
                </a:extLst>
              </a:tr>
              <a:tr h="38165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0.8100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0.79103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0.7500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0.77337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432233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="" xmlns:a16="http://schemas.microsoft.com/office/drawing/2014/main" id="{BA81F4D6-C621-40D9-9C79-03393A7C8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688131"/>
          </a:xfrm>
        </p:spPr>
        <p:txBody>
          <a:bodyPr/>
          <a:lstStyle/>
          <a:p>
            <a:r>
              <a:rPr lang="en-US" dirty="0"/>
              <a:t>Calculate N(d</a:t>
            </a:r>
            <a:r>
              <a:rPr lang="en-US" baseline="-25000" dirty="0"/>
              <a:t>1</a:t>
            </a:r>
            <a:r>
              <a:rPr lang="en-US" dirty="0"/>
              <a:t>) and N(d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9ADD572-9E1C-43B2-BDEE-38A399FA8474}"/>
              </a:ext>
            </a:extLst>
          </p:cNvPr>
          <p:cNvSpPr/>
          <p:nvPr/>
        </p:nvSpPr>
        <p:spPr>
          <a:xfrm>
            <a:off x="252349" y="962809"/>
            <a:ext cx="52340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Using the attached table, calculate N(d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1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) and N(d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2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) </a:t>
            </a:r>
          </a:p>
          <a:p>
            <a:pPr lvl="1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(can you say interpolation?)  </a:t>
            </a:r>
          </a:p>
          <a:p>
            <a:pPr lvl="1"/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Recall: 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Helvetica" charset="0"/>
                <a:ea typeface="Helvetica" charset="0"/>
                <a:cs typeface="Helvetica" charset="0"/>
              </a:rPr>
              <a:t>Y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-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Y</a:t>
            </a:r>
            <a:r>
              <a:rPr lang="en-US" baseline="-25000" dirty="0">
                <a:solidFill>
                  <a:schemeClr val="accent3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0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)/(</a:t>
            </a:r>
            <a:r>
              <a:rPr lang="en-US" dirty="0">
                <a:solidFill>
                  <a:schemeClr val="accent2"/>
                </a:solidFill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-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baseline="-25000" dirty="0">
                <a:solidFill>
                  <a:schemeClr val="accent3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0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)/= (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Y</a:t>
            </a:r>
            <a:r>
              <a:rPr lang="en-US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1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-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Y</a:t>
            </a:r>
            <a:r>
              <a:rPr lang="en-US" baseline="-25000" dirty="0">
                <a:solidFill>
                  <a:schemeClr val="accent3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0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)/(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1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-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baseline="-25000" dirty="0">
                <a:solidFill>
                  <a:schemeClr val="accent3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0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459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915E701C-5BAD-4EF5-9233-C845E985AF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962809"/>
            <a:ext cx="4705350" cy="3562526"/>
          </a:xfrm>
        </p:spPr>
        <p:txBody>
          <a:bodyPr/>
          <a:lstStyle/>
          <a:p>
            <a:r>
              <a:rPr lang="en-US" u="sng" dirty="0"/>
              <a:t>(0.8034-0.8000)</a:t>
            </a:r>
            <a:r>
              <a:rPr lang="en-US" dirty="0"/>
              <a:t>  = 	</a:t>
            </a:r>
            <a:r>
              <a:rPr lang="en-US" u="sng" dirty="0"/>
              <a:t>(0.8100 – 0.8000)     </a:t>
            </a:r>
            <a:r>
              <a:rPr lang="en-US" dirty="0"/>
              <a:t>(X – 0.78814)       	(0.79103-0.78814)</a:t>
            </a:r>
            <a:endParaRPr lang="en-US" baseline="30000" dirty="0"/>
          </a:p>
          <a:p>
            <a:r>
              <a:rPr lang="en-US" dirty="0"/>
              <a:t>                   	</a:t>
            </a:r>
          </a:p>
          <a:p>
            <a:endParaRPr lang="en-US" baseline="30000" dirty="0"/>
          </a:p>
          <a:p>
            <a:r>
              <a:rPr lang="en-US" u="sng" dirty="0"/>
              <a:t>    0.0034        </a:t>
            </a:r>
            <a:r>
              <a:rPr lang="en-US" dirty="0"/>
              <a:t>     =          </a:t>
            </a:r>
            <a:r>
              <a:rPr lang="en-US" u="sng" dirty="0"/>
              <a:t>0.01000  </a:t>
            </a:r>
          </a:p>
          <a:p>
            <a:r>
              <a:rPr lang="en-US" dirty="0"/>
              <a:t>(X – 0.78814)            	 0.00289</a:t>
            </a:r>
            <a:endParaRPr lang="en-US" baseline="30000" dirty="0"/>
          </a:p>
          <a:p>
            <a:endParaRPr lang="en-US" baseline="30000" dirty="0"/>
          </a:p>
          <a:p>
            <a:r>
              <a:rPr lang="en-US" sz="1400" b="1" dirty="0"/>
              <a:t>Cross multiply and solve for X = N(d</a:t>
            </a:r>
            <a:r>
              <a:rPr lang="en-US" sz="1400" b="1" baseline="-25000" dirty="0"/>
              <a:t>1</a:t>
            </a:r>
            <a:r>
              <a:rPr lang="en-US" sz="1400" b="1" dirty="0"/>
              <a:t>) =  0.7891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1F1D63A9-1202-4F13-A592-1014DDF6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688131"/>
          </a:xfrm>
        </p:spPr>
        <p:txBody>
          <a:bodyPr/>
          <a:lstStyle/>
          <a:p>
            <a:r>
              <a:rPr lang="en-US" dirty="0"/>
              <a:t>Solving for N(d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339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915E701C-5BAD-4EF5-9233-C845E985AF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081145"/>
            <a:ext cx="4705350" cy="3562526"/>
          </a:xfrm>
        </p:spPr>
        <p:txBody>
          <a:bodyPr/>
          <a:lstStyle/>
          <a:p>
            <a:r>
              <a:rPr lang="en-US" u="sng" dirty="0"/>
              <a:t>(0.7434 - .7400)</a:t>
            </a:r>
            <a:r>
              <a:rPr lang="en-US" dirty="0"/>
              <a:t>  = 	</a:t>
            </a:r>
            <a:r>
              <a:rPr lang="en-US" u="sng" dirty="0"/>
              <a:t>(0.7500 – 0.7400)     </a:t>
            </a:r>
            <a:r>
              <a:rPr lang="en-US" dirty="0"/>
              <a:t>(X – 0.77337)       	(0.77337-0.77035)</a:t>
            </a:r>
            <a:endParaRPr lang="en-US" baseline="30000" dirty="0"/>
          </a:p>
          <a:p>
            <a:r>
              <a:rPr lang="en-US" dirty="0"/>
              <a:t>                   	</a:t>
            </a:r>
          </a:p>
          <a:p>
            <a:endParaRPr lang="en-US" baseline="30000" dirty="0"/>
          </a:p>
          <a:p>
            <a:r>
              <a:rPr lang="en-US" u="sng" dirty="0"/>
              <a:t>    0.0034       </a:t>
            </a:r>
            <a:r>
              <a:rPr lang="en-US" dirty="0"/>
              <a:t>      =           </a:t>
            </a:r>
            <a:r>
              <a:rPr lang="en-US" u="sng" dirty="0"/>
              <a:t>0.01000  </a:t>
            </a:r>
          </a:p>
          <a:p>
            <a:r>
              <a:rPr lang="en-US" dirty="0"/>
              <a:t>(X – 0.77035)              	  0.00302</a:t>
            </a:r>
            <a:endParaRPr lang="en-US" baseline="30000" dirty="0"/>
          </a:p>
          <a:p>
            <a:endParaRPr lang="en-US" baseline="30000" dirty="0"/>
          </a:p>
          <a:p>
            <a:r>
              <a:rPr lang="en-US" sz="1400" b="1" dirty="0"/>
              <a:t>Cross multiply and solve for X = N(d</a:t>
            </a:r>
            <a:r>
              <a:rPr lang="en-US" sz="1400" b="1" baseline="-25000" dirty="0"/>
              <a:t>2</a:t>
            </a:r>
            <a:r>
              <a:rPr lang="en-US" sz="1400" b="1" dirty="0"/>
              <a:t>) =  0.7714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1F1D63A9-1202-4F13-A592-1014DDF6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806466"/>
          </a:xfrm>
        </p:spPr>
        <p:txBody>
          <a:bodyPr/>
          <a:lstStyle/>
          <a:p>
            <a:r>
              <a:rPr lang="en-US" dirty="0"/>
              <a:t>Solving for N(d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662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319651" cy="3473979"/>
          </a:xfrm>
        </p:spPr>
        <p:txBody>
          <a:bodyPr/>
          <a:lstStyle/>
          <a:p>
            <a:r>
              <a:rPr lang="en-US" sz="1800" dirty="0"/>
              <a:t>For an example of Standard normal table please type the in the URL shown below, in your Web browser:</a:t>
            </a:r>
          </a:p>
          <a:p>
            <a:r>
              <a:rPr lang="en-US" sz="1800" dirty="0">
                <a:hlinkClick r:id="rId2"/>
              </a:rPr>
              <a:t>https://en.wikipedia.org/wiki/Standard_normal_table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BA0C6D7-7471-4E5F-8738-50F56C4CE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340442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3F564F82-A4DA-4C3A-8028-726492ACAF2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420009"/>
            <a:ext cx="4705350" cy="3562526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1800" dirty="0"/>
              <a:t>C = S x N(d</a:t>
            </a:r>
            <a:r>
              <a:rPr lang="en-US" sz="1800" baseline="-25000" dirty="0"/>
              <a:t>1</a:t>
            </a:r>
            <a:r>
              <a:rPr lang="en-US" sz="1800" dirty="0"/>
              <a:t>) – </a:t>
            </a:r>
            <a:r>
              <a:rPr lang="en-US" sz="1800" dirty="0" err="1"/>
              <a:t>Ee</a:t>
            </a:r>
            <a:r>
              <a:rPr lang="en-US" sz="1800" baseline="30000" dirty="0" err="1"/>
              <a:t>-rt</a:t>
            </a:r>
            <a:r>
              <a:rPr lang="en-US" sz="1800" baseline="30000" dirty="0"/>
              <a:t> </a:t>
            </a:r>
            <a:r>
              <a:rPr lang="en-US" sz="1800" dirty="0"/>
              <a:t>x N(d</a:t>
            </a:r>
            <a:r>
              <a:rPr lang="en-US" sz="1800" baseline="-25000" dirty="0"/>
              <a:t>2</a:t>
            </a:r>
            <a:r>
              <a:rPr lang="en-US" sz="1800" dirty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C =$60 x 0.7891-$58e</a:t>
            </a:r>
            <a:r>
              <a:rPr lang="en-US" sz="1800" baseline="30000" dirty="0"/>
              <a:t>(-0.05*0.25) </a:t>
            </a:r>
            <a:r>
              <a:rPr lang="en-US" sz="1800" dirty="0"/>
              <a:t>x 0.7714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C = $3.16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EB6D224-F0B3-429E-9C53-748A06973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145331"/>
          </a:xfrm>
        </p:spPr>
        <p:txBody>
          <a:bodyPr/>
          <a:lstStyle/>
          <a:p>
            <a:r>
              <a:rPr lang="en-US" dirty="0"/>
              <a:t>Putting it all Together! </a:t>
            </a:r>
            <a:br>
              <a:rPr lang="en-US" dirty="0"/>
            </a:br>
            <a:r>
              <a:rPr lang="en-US" dirty="0"/>
              <a:t>Value of Call Option</a:t>
            </a:r>
          </a:p>
        </p:txBody>
      </p:sp>
    </p:spTree>
    <p:extLst>
      <p:ext uri="{BB962C8B-B14F-4D97-AF65-F5344CB8AC3E}">
        <p14:creationId xmlns:p14="http://schemas.microsoft.com/office/powerpoint/2010/main" val="338988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136266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4" y="1047859"/>
            <a:ext cx="3217315" cy="30477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5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E1B2748-7ED4-4D39-8F13-054AA4DB99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4697" y="1307054"/>
            <a:ext cx="4481016" cy="3593054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1800" dirty="0"/>
              <a:t>Capital markets are frictionless (no transaction costs, no taxes, information is freely available to all investors)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Variability in underlying asset is constant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Probability distribution of underlying asset is log normal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Risk-free rate is constant and known over time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No dividends are paid on underlying asset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No early exercise allowed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4C292DDB-95DD-4740-83FC-CC5FC3E0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5739660" cy="1032376"/>
          </a:xfrm>
        </p:spPr>
        <p:txBody>
          <a:bodyPr/>
          <a:lstStyle/>
          <a:p>
            <a:r>
              <a:rPr lang="en-US" dirty="0"/>
              <a:t>Assumptions of Black-Scholes</a:t>
            </a:r>
          </a:p>
        </p:txBody>
      </p:sp>
    </p:spTree>
    <p:extLst>
      <p:ext uri="{BB962C8B-B14F-4D97-AF65-F5344CB8AC3E}">
        <p14:creationId xmlns:p14="http://schemas.microsoft.com/office/powerpoint/2010/main" val="93119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28CA1B4C-F1F6-4681-B420-7B16EB5E5A0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947451"/>
            <a:ext cx="4319651" cy="3711171"/>
          </a:xfrm>
        </p:spPr>
        <p:txBody>
          <a:bodyPr/>
          <a:lstStyle/>
          <a:p>
            <a:r>
              <a:rPr lang="en-US" sz="1800" dirty="0"/>
              <a:t>Suppose you own a call option on stock with following data: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Stock price = $60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Exercise price = $58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Annual risk-free rate = 5%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Time to expiration = 3 months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Standard deviation on underlying stock return = 12%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BD0FD58-5423-4FC0-961D-23444E1D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093367" cy="67277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62359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07A069E-2B2F-470C-BDE1-9BBCE4A2C16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081145"/>
            <a:ext cx="4319651" cy="3562526"/>
          </a:xfrm>
        </p:spPr>
        <p:txBody>
          <a:bodyPr/>
          <a:lstStyle/>
          <a:p>
            <a:r>
              <a:rPr lang="en-US" sz="1800" b="1" dirty="0"/>
              <a:t>C = N(d</a:t>
            </a:r>
            <a:r>
              <a:rPr lang="en-US" sz="1800" b="1" baseline="-25000" dirty="0"/>
              <a:t>1</a:t>
            </a:r>
            <a:r>
              <a:rPr lang="en-US" sz="1800" b="1" dirty="0"/>
              <a:t>)S – E (e</a:t>
            </a:r>
            <a:r>
              <a:rPr lang="en-US" sz="1800" b="1" baseline="30000" dirty="0"/>
              <a:t>-</a:t>
            </a:r>
            <a:r>
              <a:rPr lang="en-US" sz="1800" b="1" baseline="30000" dirty="0" err="1"/>
              <a:t>rt</a:t>
            </a:r>
            <a:r>
              <a:rPr lang="en-US" sz="1800" b="1" dirty="0"/>
              <a:t>)N(d</a:t>
            </a:r>
            <a:r>
              <a:rPr lang="en-US" sz="1800" b="1" baseline="-25000" dirty="0"/>
              <a:t>2</a:t>
            </a:r>
            <a:r>
              <a:rPr lang="en-US" sz="1800" b="1" dirty="0"/>
              <a:t>)</a:t>
            </a:r>
          </a:p>
          <a:p>
            <a:endParaRPr lang="en-US" sz="800" dirty="0"/>
          </a:p>
          <a:p>
            <a:r>
              <a:rPr lang="en-US" sz="1800" dirty="0"/>
              <a:t>Let’s tackle a few of the components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e</a:t>
            </a:r>
            <a:r>
              <a:rPr lang="en-US" sz="1800" baseline="30000" dirty="0"/>
              <a:t>-</a:t>
            </a:r>
            <a:r>
              <a:rPr lang="en-US" sz="1800" baseline="30000" dirty="0" err="1"/>
              <a:t>rt</a:t>
            </a:r>
            <a:endParaRPr lang="en-US" sz="1800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N(d</a:t>
            </a:r>
            <a:r>
              <a:rPr lang="en-US" sz="1800" baseline="-25000" dirty="0"/>
              <a:t>1</a:t>
            </a:r>
            <a:r>
              <a:rPr lang="en-US" sz="1800" dirty="0"/>
              <a:t>) and N(d</a:t>
            </a:r>
            <a:r>
              <a:rPr lang="en-US" sz="1800" baseline="-25000" dirty="0"/>
              <a:t>2</a:t>
            </a:r>
            <a:r>
              <a:rPr lang="en-US" sz="1800" dirty="0"/>
              <a:t>)</a:t>
            </a:r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97397DC-99F4-476E-8C77-70A219693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806466"/>
          </a:xfrm>
        </p:spPr>
        <p:txBody>
          <a:bodyPr/>
          <a:lstStyle/>
          <a:p>
            <a:r>
              <a:rPr lang="en-US" dirty="0"/>
              <a:t>Formula…again!</a:t>
            </a:r>
          </a:p>
        </p:txBody>
      </p:sp>
    </p:spTree>
    <p:extLst>
      <p:ext uri="{BB962C8B-B14F-4D97-AF65-F5344CB8AC3E}">
        <p14:creationId xmlns:p14="http://schemas.microsoft.com/office/powerpoint/2010/main" val="61527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9DD86552-56AF-4A95-85DF-79947F10CA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968189"/>
            <a:ext cx="4319651" cy="3562526"/>
          </a:xfrm>
        </p:spPr>
        <p:txBody>
          <a:bodyPr/>
          <a:lstStyle/>
          <a:p>
            <a:r>
              <a:rPr lang="en-US" sz="1800" dirty="0"/>
              <a:t>This is continuing compounding</a:t>
            </a:r>
          </a:p>
          <a:p>
            <a:endParaRPr lang="en-US" sz="800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We could also write this as</a:t>
            </a:r>
          </a:p>
          <a:p>
            <a:r>
              <a:rPr lang="en-US" sz="1800" dirty="0"/>
              <a:t>		  </a:t>
            </a:r>
            <a:r>
              <a:rPr lang="en-US" sz="1800" u="sng" dirty="0"/>
              <a:t>      1      </a:t>
            </a:r>
            <a:r>
              <a:rPr lang="en-US" sz="1800" dirty="0"/>
              <a:t>		                   		              (</a:t>
            </a:r>
            <a:r>
              <a:rPr lang="en-US" sz="1800" dirty="0" err="1"/>
              <a:t>e</a:t>
            </a:r>
            <a:r>
              <a:rPr lang="en-US" sz="1800" baseline="30000" dirty="0" err="1"/>
              <a:t>rt</a:t>
            </a:r>
            <a:r>
              <a:rPr lang="en-US" sz="1800" dirty="0"/>
              <a:t>)</a:t>
            </a:r>
            <a:endParaRPr lang="en-US" sz="1800" baseline="30000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Discrete counterpart is </a:t>
            </a:r>
          </a:p>
          <a:p>
            <a:r>
              <a:rPr lang="en-US" sz="1800" dirty="0"/>
              <a:t>			</a:t>
            </a:r>
            <a:r>
              <a:rPr lang="en-US" sz="1800" u="sng" dirty="0"/>
              <a:t>   1      </a:t>
            </a:r>
            <a:r>
              <a:rPr lang="en-US" sz="1800" dirty="0"/>
              <a:t>		                   		              (1+r)</a:t>
            </a:r>
            <a:r>
              <a:rPr lang="en-US" sz="1800" baseline="30000" dirty="0"/>
              <a:t>t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6848C0DB-7C6F-4337-AC7B-10AAFFAB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693510"/>
          </a:xfrm>
        </p:spPr>
        <p:txBody>
          <a:bodyPr/>
          <a:lstStyle/>
          <a:p>
            <a:r>
              <a:rPr lang="en-US" dirty="0"/>
              <a:t>(e</a:t>
            </a:r>
            <a:r>
              <a:rPr lang="en-US" baseline="30000" dirty="0"/>
              <a:t>-rt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178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9DD86552-56AF-4A95-85DF-79947F10CA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7500" y="860516"/>
            <a:ext cx="4217177" cy="3028578"/>
          </a:xfrm>
        </p:spPr>
        <p:txBody>
          <a:bodyPr anchor="t"/>
          <a:lstStyle/>
          <a:p>
            <a:r>
              <a:rPr lang="en-US" sz="1800" b="1" dirty="0"/>
              <a:t>Example:  </a:t>
            </a:r>
            <a:r>
              <a:rPr lang="en-US" sz="1800" dirty="0"/>
              <a:t>Take the PV of $100 received in 1 year if discount rate is 10% </a:t>
            </a:r>
          </a:p>
          <a:p>
            <a:endParaRPr lang="en-US" sz="800" dirty="0"/>
          </a:p>
          <a:p>
            <a:r>
              <a:rPr lang="en-US" sz="1600" b="1" dirty="0"/>
              <a:t>Discrete version is: </a:t>
            </a:r>
          </a:p>
          <a:p>
            <a:endParaRPr lang="en-US" sz="1600" dirty="0"/>
          </a:p>
          <a:p>
            <a:r>
              <a:rPr lang="en-US" sz="1600" dirty="0" smtClean="0"/>
              <a:t>PV=</a:t>
            </a:r>
            <a:r>
              <a:rPr lang="en-US" sz="1600" dirty="0"/>
              <a:t>       FV   x  </a:t>
            </a:r>
            <a:r>
              <a:rPr lang="en-US" sz="1600" dirty="0" smtClean="0"/>
              <a:t>1/</a:t>
            </a:r>
            <a:r>
              <a:rPr lang="en-US" sz="1600" dirty="0" smtClean="0"/>
              <a:t>(1+r)</a:t>
            </a:r>
            <a:r>
              <a:rPr lang="en-US" sz="1600" baseline="30000" dirty="0" smtClean="0"/>
              <a:t>t</a:t>
            </a:r>
            <a:endParaRPr lang="en-US" sz="1600" baseline="30000" dirty="0"/>
          </a:p>
          <a:p>
            <a:endParaRPr lang="en-US" dirty="0"/>
          </a:p>
          <a:p>
            <a:r>
              <a:rPr lang="en-US" sz="1600" dirty="0"/>
              <a:t>PV =      $100/(1.10)</a:t>
            </a:r>
            <a:r>
              <a:rPr lang="en-US" sz="1600" baseline="30000" dirty="0"/>
              <a:t>1</a:t>
            </a:r>
            <a:r>
              <a:rPr lang="en-US" sz="1600" dirty="0"/>
              <a:t> = $90.91</a:t>
            </a:r>
          </a:p>
          <a:p>
            <a:endParaRPr lang="en-US" sz="1600" b="1" dirty="0"/>
          </a:p>
          <a:p>
            <a:endParaRPr lang="en-US" baseline="3000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6848C0DB-7C6F-4337-AC7B-10AAFFAB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693510"/>
          </a:xfrm>
        </p:spPr>
        <p:txBody>
          <a:bodyPr/>
          <a:lstStyle/>
          <a:p>
            <a:r>
              <a:rPr lang="en-US" dirty="0"/>
              <a:t>(e</a:t>
            </a:r>
            <a:r>
              <a:rPr lang="en-US" baseline="30000" dirty="0"/>
              <a:t>-rt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515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9DD86552-56AF-4A95-85DF-79947F10CA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5925" y="860516"/>
            <a:ext cx="6879356" cy="3777784"/>
          </a:xfrm>
        </p:spPr>
        <p:txBody>
          <a:bodyPr anchor="t"/>
          <a:lstStyle/>
          <a:p>
            <a:r>
              <a:rPr lang="en-US" sz="1800" b="1" dirty="0"/>
              <a:t>Example:  </a:t>
            </a:r>
            <a:r>
              <a:rPr lang="en-US" sz="1800" dirty="0"/>
              <a:t>Take the PV of $100 received in 1 year if discount rate is 10% </a:t>
            </a:r>
          </a:p>
          <a:p>
            <a:endParaRPr lang="en-US" sz="800" dirty="0"/>
          </a:p>
          <a:p>
            <a:r>
              <a:rPr lang="en-US" sz="1600" b="1" dirty="0"/>
              <a:t>Continuous version is: </a:t>
            </a:r>
          </a:p>
          <a:p>
            <a:endParaRPr lang="en-US" sz="1600" dirty="0"/>
          </a:p>
          <a:p>
            <a:r>
              <a:rPr lang="en-US" sz="1600" dirty="0"/>
              <a:t>PV </a:t>
            </a:r>
            <a:r>
              <a:rPr lang="en-US" sz="1600" dirty="0"/>
              <a:t>= </a:t>
            </a:r>
            <a:r>
              <a:rPr lang="en-US" sz="1600" dirty="0" smtClean="0"/>
              <a:t>	FV</a:t>
            </a:r>
            <a:r>
              <a:rPr lang="en-US" sz="1600" dirty="0"/>
              <a:t>  x </a:t>
            </a:r>
            <a:r>
              <a:rPr lang="en-US" sz="1600" dirty="0" smtClean="0"/>
              <a:t> 1/e </a:t>
            </a:r>
            <a:r>
              <a:rPr lang="en-US" sz="1600" baseline="30000" dirty="0" err="1"/>
              <a:t>rt</a:t>
            </a:r>
            <a:endParaRPr lang="en-US" sz="1600" dirty="0"/>
          </a:p>
          <a:p>
            <a:r>
              <a:rPr lang="en-US" sz="1600" dirty="0"/>
              <a:t>                                                             </a:t>
            </a:r>
            <a:endParaRPr lang="en-US" sz="1600" dirty="0"/>
          </a:p>
          <a:p>
            <a:r>
              <a:rPr lang="en-US" sz="1600" dirty="0" smtClean="0"/>
              <a:t>PV </a:t>
            </a:r>
            <a:r>
              <a:rPr lang="en-US" sz="1600" dirty="0"/>
              <a:t>= 	FV </a:t>
            </a:r>
            <a:r>
              <a:rPr lang="en-US" sz="1600" dirty="0" smtClean="0"/>
              <a:t>x 1/e</a:t>
            </a:r>
            <a:r>
              <a:rPr lang="en-US" sz="1600" baseline="30000" dirty="0" smtClean="0"/>
              <a:t>0.1(1</a:t>
            </a:r>
            <a:r>
              <a:rPr lang="en-US" sz="1600" baseline="30000" dirty="0"/>
              <a:t>)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                                                       </a:t>
            </a:r>
            <a:endParaRPr lang="en-US" sz="1600" baseline="30000" dirty="0"/>
          </a:p>
          <a:p>
            <a:r>
              <a:rPr lang="en-US" sz="1600" dirty="0"/>
              <a:t>PV = 	$100/1.105171 = $90.481</a:t>
            </a:r>
          </a:p>
          <a:p>
            <a:endParaRPr lang="en-US" baseline="30000" dirty="0"/>
          </a:p>
          <a:p>
            <a:endParaRPr lang="en-US" baseline="3000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6848C0DB-7C6F-4337-AC7B-10AAFFAB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693510"/>
          </a:xfrm>
        </p:spPr>
        <p:txBody>
          <a:bodyPr/>
          <a:lstStyle/>
          <a:p>
            <a:r>
              <a:rPr lang="en-US" dirty="0"/>
              <a:t>(e</a:t>
            </a:r>
            <a:r>
              <a:rPr lang="en-US" baseline="30000" dirty="0"/>
              <a:t>-rt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05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1F6E07B3-07BD-4404-9FE1-1F0942AD690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957431"/>
            <a:ext cx="4319651" cy="3562526"/>
          </a:xfrm>
        </p:spPr>
        <p:txBody>
          <a:bodyPr/>
          <a:lstStyle/>
          <a:p>
            <a:r>
              <a:rPr lang="en-US" sz="1800" dirty="0"/>
              <a:t>d</a:t>
            </a:r>
            <a:r>
              <a:rPr lang="en-US" sz="1800" baseline="-25000" dirty="0"/>
              <a:t>1</a:t>
            </a:r>
            <a:r>
              <a:rPr lang="en-US" sz="1800" dirty="0"/>
              <a:t> = </a:t>
            </a:r>
            <a:r>
              <a:rPr lang="en-US" sz="1800" u="sng" dirty="0"/>
              <a:t>ln(60/58) + (0.05 + 0.12</a:t>
            </a:r>
            <a:r>
              <a:rPr lang="en-US" sz="1800" u="sng" baseline="30000" dirty="0"/>
              <a:t>2</a:t>
            </a:r>
            <a:r>
              <a:rPr lang="en-US" sz="1800" u="sng" dirty="0"/>
              <a:t>/2)0.25</a:t>
            </a:r>
            <a:r>
              <a:rPr lang="en-US" sz="1800" dirty="0"/>
              <a:t>		                   		(0.12)(.25</a:t>
            </a:r>
            <a:r>
              <a:rPr lang="en-US" sz="1800" baseline="30000" dirty="0"/>
              <a:t>1/2</a:t>
            </a:r>
            <a:r>
              <a:rPr lang="en-US" sz="1800" dirty="0"/>
              <a:t>)</a:t>
            </a:r>
            <a:endParaRPr lang="en-US" sz="1800" baseline="30000" dirty="0"/>
          </a:p>
          <a:p>
            <a:endParaRPr lang="en-US" sz="800" dirty="0"/>
          </a:p>
          <a:p>
            <a:r>
              <a:rPr lang="en-US" sz="1800" dirty="0"/>
              <a:t>d</a:t>
            </a:r>
            <a:r>
              <a:rPr lang="en-US" sz="1800" baseline="-25000" dirty="0"/>
              <a:t>1</a:t>
            </a:r>
            <a:r>
              <a:rPr lang="en-US" sz="1800" dirty="0"/>
              <a:t> =0.8034</a:t>
            </a:r>
          </a:p>
          <a:p>
            <a:endParaRPr lang="en-US" sz="800" dirty="0"/>
          </a:p>
          <a:p>
            <a:r>
              <a:rPr lang="en-US" sz="1800" dirty="0"/>
              <a:t>d</a:t>
            </a:r>
            <a:r>
              <a:rPr lang="en-US" sz="1800" baseline="-25000" dirty="0"/>
              <a:t>2</a:t>
            </a:r>
            <a:r>
              <a:rPr lang="en-US" sz="1800" dirty="0"/>
              <a:t> = 0.8034 – 0.12 (0.25</a:t>
            </a:r>
            <a:r>
              <a:rPr lang="en-US" sz="1800" baseline="30000" dirty="0"/>
              <a:t>1/2</a:t>
            </a:r>
            <a:r>
              <a:rPr lang="en-US" sz="1800" dirty="0"/>
              <a:t>)</a:t>
            </a:r>
          </a:p>
          <a:p>
            <a:endParaRPr lang="en-US" sz="800" dirty="0"/>
          </a:p>
          <a:p>
            <a:r>
              <a:rPr lang="en-US" sz="1800" dirty="0"/>
              <a:t>d</a:t>
            </a:r>
            <a:r>
              <a:rPr lang="en-US" sz="1800" baseline="-25000" dirty="0"/>
              <a:t>2 </a:t>
            </a:r>
            <a:r>
              <a:rPr lang="en-US" sz="1800" dirty="0"/>
              <a:t>= 0.7434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DCDE7263-CF85-4480-AF0F-E9FC9398A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682753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  <a:r>
              <a:rPr lang="en-US" dirty="0"/>
              <a:t> and d</a:t>
            </a:r>
            <a:r>
              <a:rPr lang="en-US" baseline="-250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73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764729-3515-46ED-8ED5-215A2D8225F5}">
  <ds:schemaRefs>
    <ds:schemaRef ds:uri="http://purl.org/dc/terms/"/>
    <ds:schemaRef ds:uri="http://schemas.microsoft.com/office/2006/documentManagement/types"/>
    <ds:schemaRef ds:uri="http://schemas.microsoft.com/sharepoint/v3"/>
    <ds:schemaRef ds:uri="http://purl.org/dc/elements/1.1/"/>
    <ds:schemaRef ds:uri="b057fda7-913b-4ab6-8820-932873bcd66c"/>
    <ds:schemaRef ds:uri="http://schemas.microsoft.com/office/infopath/2007/PartnerControls"/>
    <ds:schemaRef ds:uri="c1493ba7-63c2-4cf8-b36d-87bfbc6968c0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FD0F41A-E44D-4188-B9C2-38ABAE6535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6405</TotalTime>
  <Words>397</Words>
  <Application>Microsoft Macintosh PowerPoint</Application>
  <PresentationFormat>On-screen Show (16:9)</PresentationFormat>
  <Paragraphs>109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Calibri</vt:lpstr>
      <vt:lpstr>Helvetica</vt:lpstr>
      <vt:lpstr>Vitesse</vt:lpstr>
      <vt:lpstr>Vitesse Bold</vt:lpstr>
      <vt:lpstr>Vitesse Medium</vt:lpstr>
      <vt:lpstr>Arial</vt:lpstr>
      <vt:lpstr>Half Page Slash</vt:lpstr>
      <vt:lpstr>Full Page Layout</vt:lpstr>
      <vt:lpstr>Head Shot</vt:lpstr>
      <vt:lpstr>Financial Modeling</vt:lpstr>
      <vt:lpstr>Before We Begin…</vt:lpstr>
      <vt:lpstr>Assumptions of Black-Scholes</vt:lpstr>
      <vt:lpstr>Example</vt:lpstr>
      <vt:lpstr>Formula…again!</vt:lpstr>
      <vt:lpstr>(e-rt)</vt:lpstr>
      <vt:lpstr>(e-rt)</vt:lpstr>
      <vt:lpstr>(e-rt)</vt:lpstr>
      <vt:lpstr>d1 and d2</vt:lpstr>
      <vt:lpstr>Calculate N(d1) and N(d2)</vt:lpstr>
      <vt:lpstr>Solving for N(d1)</vt:lpstr>
      <vt:lpstr>Solving for N(d2)</vt:lpstr>
      <vt:lpstr>Cumulative Normal Distribution</vt:lpstr>
      <vt:lpstr>Putting it all Together!  Value of Call Option</vt:lpstr>
      <vt:lpstr>Summary </vt:lpstr>
    </vt:vector>
  </TitlesOfParts>
  <Company>www.gatech.edu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Hayes, Christie M</cp:lastModifiedBy>
  <cp:revision>190</cp:revision>
  <dcterms:created xsi:type="dcterms:W3CDTF">2017-01-20T18:55:05Z</dcterms:created>
  <dcterms:modified xsi:type="dcterms:W3CDTF">2018-07-31T15:40:15Z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