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2" r:id="rId5"/>
    <p:sldMasterId id="2147483670" r:id="rId6"/>
  </p:sldMasterIdLst>
  <p:notesMasterIdLst>
    <p:notesMasterId r:id="rId16"/>
  </p:notesMasterIdLst>
  <p:handoutMasterIdLst>
    <p:handoutMasterId r:id="rId17"/>
  </p:handoutMasterIdLst>
  <p:sldIdLst>
    <p:sldId id="266" r:id="rId7"/>
    <p:sldId id="289" r:id="rId8"/>
    <p:sldId id="288" r:id="rId9"/>
    <p:sldId id="280" r:id="rId10"/>
    <p:sldId id="283" r:id="rId11"/>
    <p:sldId id="284" r:id="rId12"/>
    <p:sldId id="285" r:id="rId13"/>
    <p:sldId id="286" r:id="rId14"/>
    <p:sldId id="290"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C567BE6-4E2E-2A45-BD72-59F9659A3211}">
          <p14:sldIdLst>
            <p14:sldId id="266"/>
            <p14:sldId id="289"/>
            <p14:sldId id="288"/>
            <p14:sldId id="280"/>
            <p14:sldId id="283"/>
            <p14:sldId id="284"/>
            <p14:sldId id="285"/>
            <p14:sldId id="286"/>
            <p14:sldId id="290"/>
          </p14:sldIdLst>
        </p14:section>
        <p14:section name="Untitled Section" id="{F368FC9B-8A99-D042-9DC4-CAB8B943863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Garner" initials="JG"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B211"/>
    <a:srgbClr val="F2F2F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6" autoAdjust="0"/>
    <p:restoredTop sz="94686" autoAdjust="0"/>
  </p:normalViewPr>
  <p:slideViewPr>
    <p:cSldViewPr snapToGrid="0" snapToObjects="1">
      <p:cViewPr varScale="1">
        <p:scale>
          <a:sx n="177" d="100"/>
          <a:sy n="177" d="100"/>
        </p:scale>
        <p:origin x="1280" y="1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1" d="100"/>
          <a:sy n="71" d="100"/>
        </p:scale>
        <p:origin x="3592" y="18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commentAuthors" Target="commentAuthors.xml"/><Relationship Id="rId19" Type="http://schemas.openxmlformats.org/officeDocument/2006/relationships/presProps" Target="presProp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DFD447-ACB1-BC49-B8EF-23729E0A333F}" type="datetimeFigureOut">
              <a:rPr lang="en-US" smtClean="0"/>
              <a:t>4/5/18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EF598F-7A46-204A-ADDD-A1229C86B248}" type="slidenum">
              <a:rPr lang="en-US" smtClean="0"/>
              <a:t>‹#›</a:t>
            </a:fld>
            <a:endParaRPr lang="en-US"/>
          </a:p>
        </p:txBody>
      </p:sp>
    </p:spTree>
    <p:extLst>
      <p:ext uri="{BB962C8B-B14F-4D97-AF65-F5344CB8AC3E}">
        <p14:creationId xmlns:p14="http://schemas.microsoft.com/office/powerpoint/2010/main" val="186536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19E0B0-1466-0449-A26E-FD01C9A5B427}" type="datetimeFigureOut">
              <a:rPr lang="en-US" smtClean="0"/>
              <a:t>4/5/18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781E9C-78CE-674D-A17E-BB2CF4667561}" type="slidenum">
              <a:rPr lang="en-US" smtClean="0"/>
              <a:t>‹#›</a:t>
            </a:fld>
            <a:endParaRPr lang="en-US"/>
          </a:p>
        </p:txBody>
      </p:sp>
    </p:spTree>
    <p:extLst>
      <p:ext uri="{BB962C8B-B14F-4D97-AF65-F5344CB8AC3E}">
        <p14:creationId xmlns:p14="http://schemas.microsoft.com/office/powerpoint/2010/main" val="62952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I’m Jacqueline Garner and welcome to Financial Modeling.</a:t>
            </a:r>
            <a:endParaRPr lang="en-US" dirty="0"/>
          </a:p>
        </p:txBody>
      </p:sp>
      <p:sp>
        <p:nvSpPr>
          <p:cNvPr id="4" name="Slide Number Placeholder 3"/>
          <p:cNvSpPr>
            <a:spLocks noGrp="1"/>
          </p:cNvSpPr>
          <p:nvPr>
            <p:ph type="sldNum" sz="quarter" idx="10"/>
          </p:nvPr>
        </p:nvSpPr>
        <p:spPr/>
        <p:txBody>
          <a:bodyPr/>
          <a:lstStyle/>
          <a:p>
            <a:fld id="{3D781E9C-78CE-674D-A17E-BB2CF4667561}" type="slidenum">
              <a:rPr lang="en-US" smtClean="0"/>
              <a:t>1</a:t>
            </a:fld>
            <a:endParaRPr lang="en-US"/>
          </a:p>
        </p:txBody>
      </p:sp>
    </p:spTree>
    <p:extLst>
      <p:ext uri="{BB962C8B-B14F-4D97-AF65-F5344CB8AC3E}">
        <p14:creationId xmlns:p14="http://schemas.microsoft.com/office/powerpoint/2010/main" val="2605314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Cash is King because</a:t>
            </a:r>
            <a:r>
              <a:rPr lang="en-US" baseline="0" dirty="0" smtClean="0"/>
              <a:t> in finance when we value an asset, we must have the cash flows produced by that asset.  When we look at an income statement, we can obtain net income, but that is not a cash number, so we need to manipulate income numbers in order to obtain the cash flow. </a:t>
            </a:r>
            <a:endParaRPr lang="en-US" dirty="0"/>
          </a:p>
        </p:txBody>
      </p:sp>
      <p:sp>
        <p:nvSpPr>
          <p:cNvPr id="4" name="Slide Number Placeholder 3"/>
          <p:cNvSpPr>
            <a:spLocks noGrp="1"/>
          </p:cNvSpPr>
          <p:nvPr>
            <p:ph type="sldNum" sz="quarter" idx="10"/>
          </p:nvPr>
        </p:nvSpPr>
        <p:spPr/>
        <p:txBody>
          <a:bodyPr/>
          <a:lstStyle/>
          <a:p>
            <a:fld id="{3D781E9C-78CE-674D-A17E-BB2CF4667561}" type="slidenum">
              <a:rPr lang="en-US" smtClean="0"/>
              <a:t>2</a:t>
            </a:fld>
            <a:endParaRPr lang="en-US"/>
          </a:p>
        </p:txBody>
      </p:sp>
    </p:spTree>
    <p:extLst>
      <p:ext uri="{BB962C8B-B14F-4D97-AF65-F5344CB8AC3E}">
        <p14:creationId xmlns:p14="http://schemas.microsoft.com/office/powerpoint/2010/main" val="4056009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Regardless</a:t>
            </a:r>
            <a:r>
              <a:rPr lang="en-US" baseline="0" dirty="0" smtClean="0"/>
              <a:t> of the asset or “money machine” we need to always figure out what cash is produced!</a:t>
            </a:r>
            <a:endParaRPr lang="en-US" dirty="0"/>
          </a:p>
        </p:txBody>
      </p:sp>
      <p:sp>
        <p:nvSpPr>
          <p:cNvPr id="4" name="Slide Number Placeholder 3"/>
          <p:cNvSpPr>
            <a:spLocks noGrp="1"/>
          </p:cNvSpPr>
          <p:nvPr>
            <p:ph type="sldNum" sz="quarter" idx="10"/>
          </p:nvPr>
        </p:nvSpPr>
        <p:spPr/>
        <p:txBody>
          <a:bodyPr/>
          <a:lstStyle/>
          <a:p>
            <a:fld id="{3D781E9C-78CE-674D-A17E-BB2CF4667561}" type="slidenum">
              <a:rPr lang="en-US" smtClean="0"/>
              <a:t>3</a:t>
            </a:fld>
            <a:endParaRPr lang="en-US"/>
          </a:p>
        </p:txBody>
      </p:sp>
    </p:spTree>
    <p:extLst>
      <p:ext uri="{BB962C8B-B14F-4D97-AF65-F5344CB8AC3E}">
        <p14:creationId xmlns:p14="http://schemas.microsoft.com/office/powerpoint/2010/main" val="1474645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81E9C-78CE-674D-A17E-BB2CF4667561}" type="slidenum">
              <a:rPr lang="en-US" smtClean="0"/>
              <a:t>4</a:t>
            </a:fld>
            <a:endParaRPr lang="en-US"/>
          </a:p>
        </p:txBody>
      </p:sp>
    </p:spTree>
    <p:extLst>
      <p:ext uri="{BB962C8B-B14F-4D97-AF65-F5344CB8AC3E}">
        <p14:creationId xmlns:p14="http://schemas.microsoft.com/office/powerpoint/2010/main" val="279804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81E9C-78CE-674D-A17E-BB2CF4667561}" type="slidenum">
              <a:rPr lang="en-US" smtClean="0"/>
              <a:t>5</a:t>
            </a:fld>
            <a:endParaRPr lang="en-US"/>
          </a:p>
        </p:txBody>
      </p:sp>
    </p:spTree>
    <p:extLst>
      <p:ext uri="{BB962C8B-B14F-4D97-AF65-F5344CB8AC3E}">
        <p14:creationId xmlns:p14="http://schemas.microsoft.com/office/powerpoint/2010/main" val="299896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photo #749865340 at the bottom of the text box</a:t>
            </a:r>
            <a:endParaRPr lang="en-US" dirty="0"/>
          </a:p>
        </p:txBody>
      </p:sp>
      <p:sp>
        <p:nvSpPr>
          <p:cNvPr id="4" name="Slide Number Placeholder 3"/>
          <p:cNvSpPr>
            <a:spLocks noGrp="1"/>
          </p:cNvSpPr>
          <p:nvPr>
            <p:ph type="sldNum" sz="quarter" idx="10"/>
          </p:nvPr>
        </p:nvSpPr>
        <p:spPr/>
        <p:txBody>
          <a:bodyPr/>
          <a:lstStyle/>
          <a:p>
            <a:fld id="{3D781E9C-78CE-674D-A17E-BB2CF4667561}" type="slidenum">
              <a:rPr lang="en-US" smtClean="0"/>
              <a:t>8</a:t>
            </a:fld>
            <a:endParaRPr lang="en-US"/>
          </a:p>
        </p:txBody>
      </p:sp>
    </p:spTree>
    <p:extLst>
      <p:ext uri="{BB962C8B-B14F-4D97-AF65-F5344CB8AC3E}">
        <p14:creationId xmlns:p14="http://schemas.microsoft.com/office/powerpoint/2010/main" val="412835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lesson we discussed why we are concerned about cash.  When we value something,</a:t>
            </a:r>
            <a:r>
              <a:rPr lang="en-US" baseline="0" dirty="0" smtClean="0"/>
              <a:t> we must know what CFs it produces. Thank you!</a:t>
            </a:r>
            <a:endParaRPr lang="en-US" dirty="0"/>
          </a:p>
        </p:txBody>
      </p:sp>
      <p:sp>
        <p:nvSpPr>
          <p:cNvPr id="4" name="Slide Number Placeholder 3"/>
          <p:cNvSpPr>
            <a:spLocks noGrp="1"/>
          </p:cNvSpPr>
          <p:nvPr>
            <p:ph type="sldNum" sz="quarter" idx="10"/>
          </p:nvPr>
        </p:nvSpPr>
        <p:spPr/>
        <p:txBody>
          <a:bodyPr/>
          <a:lstStyle/>
          <a:p>
            <a:fld id="{3D781E9C-78CE-674D-A17E-BB2CF4667561}" type="slidenum">
              <a:rPr lang="en-US" smtClean="0"/>
              <a:t>9</a:t>
            </a:fld>
            <a:endParaRPr lang="en-US"/>
          </a:p>
        </p:txBody>
      </p:sp>
    </p:spTree>
    <p:extLst>
      <p:ext uri="{BB962C8B-B14F-4D97-AF65-F5344CB8AC3E}">
        <p14:creationId xmlns:p14="http://schemas.microsoft.com/office/powerpoint/2010/main" val="579512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7650" y="274639"/>
            <a:ext cx="6121165" cy="712848"/>
          </a:xfrm>
          <a:prstGeom prst="rect">
            <a:avLst/>
          </a:prstGeom>
        </p:spPr>
        <p:txBody>
          <a:bodyPr/>
          <a:lstStyle>
            <a:lvl1pPr algn="l">
              <a:defRPr lang="en-US" sz="3200" b="0" i="0" kern="1200" dirty="0">
                <a:solidFill>
                  <a:schemeClr val="tx1"/>
                </a:solidFill>
                <a:latin typeface="Vitesse Bold"/>
                <a:ea typeface="Vitesse" charset="0"/>
                <a:cs typeface="Vitesse Bold"/>
              </a:defRPr>
            </a:lvl1pPr>
          </a:lstStyle>
          <a:p>
            <a:r>
              <a:rPr lang="en-US" dirty="0"/>
              <a:t>Course title</a:t>
            </a:r>
          </a:p>
        </p:txBody>
      </p:sp>
      <p:sp>
        <p:nvSpPr>
          <p:cNvPr id="6" name="Text Placeholder 5"/>
          <p:cNvSpPr>
            <a:spLocks noGrp="1"/>
          </p:cNvSpPr>
          <p:nvPr>
            <p:ph type="body" sz="quarter" idx="10" hasCustomPrompt="1"/>
          </p:nvPr>
        </p:nvSpPr>
        <p:spPr>
          <a:xfrm>
            <a:off x="266461" y="691832"/>
            <a:ext cx="5672951" cy="542236"/>
          </a:xfrm>
          <a:prstGeom prst="rect">
            <a:avLst/>
          </a:prstGeom>
        </p:spPr>
        <p:txBody>
          <a:bodyPr/>
          <a:lstStyle>
            <a:lvl1pPr marL="0" indent="0">
              <a:buNone/>
              <a:defRPr lang="en-US" sz="2400" b="0" i="0" kern="1200" dirty="0">
                <a:solidFill>
                  <a:schemeClr val="tx2"/>
                </a:solidFill>
                <a:latin typeface="Vitesse Medium" charset="0"/>
                <a:ea typeface="Vitesse Medium" charset="0"/>
                <a:cs typeface="Vitesse Medium" charset="0"/>
              </a:defRPr>
            </a:lvl1pPr>
          </a:lstStyle>
          <a:p>
            <a:pPr lvl="0"/>
            <a:r>
              <a:rPr lang="en-US" dirty="0"/>
              <a:t>Module Name</a:t>
            </a:r>
          </a:p>
        </p:txBody>
      </p:sp>
      <p:sp>
        <p:nvSpPr>
          <p:cNvPr id="7" name="Text Placeholder 5"/>
          <p:cNvSpPr>
            <a:spLocks noGrp="1"/>
          </p:cNvSpPr>
          <p:nvPr>
            <p:ph type="body" sz="quarter" idx="11"/>
          </p:nvPr>
        </p:nvSpPr>
        <p:spPr>
          <a:xfrm>
            <a:off x="247648" y="2292985"/>
            <a:ext cx="5095759" cy="432669"/>
          </a:xfrm>
          <a:prstGeom prst="rect">
            <a:avLst/>
          </a:prstGeom>
        </p:spPr>
        <p:txBody>
          <a:bodyPr anchor="ctr"/>
          <a:lstStyle>
            <a:lvl1pPr marL="0" indent="0" algn="l" defTabSz="457200" rtl="0" eaLnBrk="1" latinLnBrk="0" hangingPunct="1">
              <a:lnSpc>
                <a:spcPts val="1400"/>
              </a:lnSpc>
              <a:spcBef>
                <a:spcPct val="20000"/>
              </a:spcBef>
              <a:buFont typeface="Arial"/>
              <a:buNone/>
              <a:defRPr lang="en-US" sz="2400" b="1" kern="1200" baseline="0" dirty="0">
                <a:solidFill>
                  <a:srgbClr val="EEB211"/>
                </a:solidFill>
                <a:latin typeface="Helvetica" charset="0"/>
                <a:ea typeface="Helvetica" charset="0"/>
                <a:cs typeface="Helvetica" charset="0"/>
              </a:defRPr>
            </a:lvl1pPr>
          </a:lstStyle>
          <a:p>
            <a:pPr lvl="0"/>
            <a:endParaRPr lang="en-US" dirty="0"/>
          </a:p>
          <a:p>
            <a:pPr lvl="0"/>
            <a:r>
              <a:rPr lang="en-US" dirty="0"/>
              <a:t>Professor Name, Ph.D.</a:t>
            </a:r>
          </a:p>
        </p:txBody>
      </p:sp>
      <p:sp>
        <p:nvSpPr>
          <p:cNvPr id="8" name="Text Placeholder 5"/>
          <p:cNvSpPr>
            <a:spLocks noGrp="1"/>
          </p:cNvSpPr>
          <p:nvPr>
            <p:ph type="body" sz="quarter" idx="12" hasCustomPrompt="1"/>
          </p:nvPr>
        </p:nvSpPr>
        <p:spPr>
          <a:xfrm>
            <a:off x="238241" y="2650975"/>
            <a:ext cx="4888796" cy="254281"/>
          </a:xfrm>
          <a:prstGeom prst="rect">
            <a:avLst/>
          </a:prstGeom>
        </p:spPr>
        <p:txBody>
          <a:bodyPr/>
          <a:lstStyle>
            <a:lvl1pPr marL="0" indent="0">
              <a:buNone/>
              <a:defRPr sz="1600" b="0" i="1" baseline="0">
                <a:latin typeface="Helvetica" charset="0"/>
                <a:ea typeface="Helvetica" charset="0"/>
                <a:cs typeface="Helvetica" charset="0"/>
              </a:defRPr>
            </a:lvl1pPr>
          </a:lstStyle>
          <a:p>
            <a:pPr lvl="0"/>
            <a:r>
              <a:rPr lang="en-US" dirty="0"/>
              <a:t>Title</a:t>
            </a:r>
          </a:p>
          <a:p>
            <a:pPr lvl="0"/>
            <a:endParaRPr lang="en-US" dirty="0"/>
          </a:p>
        </p:txBody>
      </p:sp>
      <p:sp>
        <p:nvSpPr>
          <p:cNvPr id="9" name="Text Placeholder 5"/>
          <p:cNvSpPr>
            <a:spLocks noGrp="1"/>
          </p:cNvSpPr>
          <p:nvPr>
            <p:ph type="body" sz="quarter" idx="13" hasCustomPrompt="1"/>
          </p:nvPr>
        </p:nvSpPr>
        <p:spPr>
          <a:xfrm>
            <a:off x="247647" y="4379683"/>
            <a:ext cx="4305091" cy="681037"/>
          </a:xfrm>
          <a:prstGeom prst="rect">
            <a:avLst/>
          </a:prstGeom>
        </p:spPr>
        <p:txBody>
          <a:bodyPr/>
          <a:lstStyle>
            <a:lvl1pPr marL="0" indent="0">
              <a:buNone/>
              <a:defRPr sz="1800" b="0" i="0" baseline="0">
                <a:solidFill>
                  <a:schemeClr val="tx2"/>
                </a:solidFill>
                <a:latin typeface="Helvetica" charset="0"/>
                <a:ea typeface="Helvetica" charset="0"/>
                <a:cs typeface="Helvetica" charset="0"/>
              </a:defRPr>
            </a:lvl1pPr>
          </a:lstStyle>
          <a:p>
            <a:pPr lvl="0"/>
            <a:r>
              <a:rPr lang="en-US" dirty="0"/>
              <a:t>Lesson name: e.g. R Examples</a:t>
            </a:r>
          </a:p>
          <a:p>
            <a:pPr lvl="0"/>
            <a:r>
              <a:rPr lang="en-US" dirty="0" err="1"/>
              <a:t>Subname</a:t>
            </a:r>
            <a:r>
              <a:rPr lang="en-US" dirty="0"/>
              <a:t> if applicable (e.g. Part II)</a:t>
            </a:r>
          </a:p>
          <a:p>
            <a:pPr lvl="0"/>
            <a:endParaRPr lang="en-US" dirty="0"/>
          </a:p>
        </p:txBody>
      </p:sp>
      <p:sp>
        <p:nvSpPr>
          <p:cNvPr id="12" name="Text Placeholder 5"/>
          <p:cNvSpPr>
            <a:spLocks noGrp="1"/>
          </p:cNvSpPr>
          <p:nvPr>
            <p:ph type="body" sz="quarter" idx="14" hasCustomPrompt="1"/>
          </p:nvPr>
        </p:nvSpPr>
        <p:spPr>
          <a:xfrm>
            <a:off x="247647" y="2896113"/>
            <a:ext cx="4794723" cy="322253"/>
          </a:xfrm>
          <a:prstGeom prst="rect">
            <a:avLst/>
          </a:prstGeom>
        </p:spPr>
        <p:txBody>
          <a:bodyPr/>
          <a:lstStyle>
            <a:lvl1pPr marL="0" indent="0">
              <a:buNone/>
              <a:defRPr sz="1200" b="0" i="0" baseline="0">
                <a:latin typeface="Helvetica" charset="0"/>
                <a:ea typeface="Helvetica" charset="0"/>
                <a:cs typeface="Helvetica" charset="0"/>
              </a:defRPr>
            </a:lvl1pPr>
          </a:lstStyle>
          <a:p>
            <a:pPr lvl="0"/>
            <a:r>
              <a:rPr lang="en-US" dirty="0"/>
              <a:t>School Name</a:t>
            </a:r>
          </a:p>
          <a:p>
            <a:pPr lvl="0"/>
            <a:endParaRPr lang="en-US" dirty="0"/>
          </a:p>
        </p:txBody>
      </p:sp>
    </p:spTree>
    <p:extLst>
      <p:ext uri="{BB962C8B-B14F-4D97-AF65-F5344CB8AC3E}">
        <p14:creationId xmlns:p14="http://schemas.microsoft.com/office/powerpoint/2010/main" val="1949956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Page w/ Text + Graphic">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252348" y="1268453"/>
            <a:ext cx="3595277" cy="3612444"/>
          </a:xfrm>
          <a:prstGeom prst="rect">
            <a:avLst/>
          </a:prstGeom>
        </p:spPr>
        <p:txBody>
          <a:bodyPr/>
          <a:lstStyle>
            <a:lvl1pPr marL="0" indent="0">
              <a:buFont typeface="Arial"/>
              <a:buNone/>
              <a:defRPr sz="2000">
                <a:latin typeface="Helvetica" charset="0"/>
                <a:ea typeface="Helvetica" charset="0"/>
                <a:cs typeface="Helvetica" charset="0"/>
              </a:defRPr>
            </a:lvl1pPr>
          </a:lstStyle>
          <a:p>
            <a:r>
              <a:rPr lang="en-US" b="1" dirty="0" err="1">
                <a:latin typeface="Helvetica"/>
                <a:cs typeface="Helvetica"/>
              </a:rPr>
              <a:t>Lorem</a:t>
            </a:r>
            <a:r>
              <a:rPr lang="en-US" b="1" dirty="0">
                <a:latin typeface="Helvetica"/>
                <a:cs typeface="Helvetica"/>
              </a:rPr>
              <a:t> </a:t>
            </a:r>
            <a:r>
              <a:rPr lang="en-US" b="1" dirty="0" err="1">
                <a:latin typeface="Helvetica"/>
                <a:cs typeface="Helvetica"/>
              </a:rPr>
              <a:t>Ipsum</a:t>
            </a:r>
            <a:r>
              <a:rPr lang="en-US" b="1" dirty="0">
                <a:latin typeface="Helvetica"/>
                <a:cs typeface="Helvetica"/>
              </a:rPr>
              <a:t> is simply dummy text.</a:t>
            </a:r>
          </a:p>
          <a:p>
            <a:endParaRPr lang="en-US" sz="1800" dirty="0"/>
          </a:p>
          <a:p>
            <a:r>
              <a:rPr lang="en-US" b="1" dirty="0"/>
              <a:t>It has survived</a:t>
            </a:r>
          </a:p>
          <a:p>
            <a:pPr marL="285750" indent="-285750">
              <a:buFont typeface="Arial"/>
              <a:buChar char="•"/>
            </a:pPr>
            <a:r>
              <a:rPr lang="en-US" sz="1800" dirty="0"/>
              <a:t>not only five centuries</a:t>
            </a:r>
          </a:p>
          <a:p>
            <a:pPr marL="285750" indent="-285750">
              <a:buFont typeface="Arial"/>
              <a:buChar char="•"/>
            </a:pPr>
            <a:r>
              <a:rPr lang="en-US" sz="1800" dirty="0"/>
              <a:t>but also the leap into electronic typesetting, </a:t>
            </a:r>
          </a:p>
          <a:p>
            <a:pPr marL="285750" indent="-285750">
              <a:buFont typeface="Arial"/>
              <a:buChar char="•"/>
            </a:pPr>
            <a:r>
              <a:rPr lang="en-US" sz="1800" dirty="0"/>
              <a:t>remaining essentially unchanged. </a:t>
            </a:r>
          </a:p>
        </p:txBody>
      </p:sp>
      <p:sp>
        <p:nvSpPr>
          <p:cNvPr id="6" name="Chart Placeholder 3"/>
          <p:cNvSpPr>
            <a:spLocks noGrp="1"/>
          </p:cNvSpPr>
          <p:nvPr>
            <p:ph type="chart" sz="quarter" idx="11"/>
          </p:nvPr>
        </p:nvSpPr>
        <p:spPr>
          <a:xfrm>
            <a:off x="3847625" y="1268453"/>
            <a:ext cx="4948296" cy="3612444"/>
          </a:xfrm>
          <a:prstGeom prst="rect">
            <a:avLst/>
          </a:prstGeom>
        </p:spPr>
        <p:txBody>
          <a:bodyPr/>
          <a:lstStyle>
            <a:lvl1pPr marL="0" indent="0">
              <a:buNone/>
              <a:defRPr sz="2000">
                <a:latin typeface="Helvetica" charset="0"/>
                <a:ea typeface="Helvetica" charset="0"/>
                <a:cs typeface="Helvetica" charset="0"/>
              </a:defRPr>
            </a:lvl1pPr>
          </a:lstStyle>
          <a:p>
            <a:endParaRPr lang="en-US" dirty="0"/>
          </a:p>
        </p:txBody>
      </p:sp>
      <p:sp>
        <p:nvSpPr>
          <p:cNvPr id="10" name="Title 1"/>
          <p:cNvSpPr>
            <a:spLocks noGrp="1"/>
          </p:cNvSpPr>
          <p:nvPr>
            <p:ph type="title"/>
          </p:nvPr>
        </p:nvSpPr>
        <p:spPr>
          <a:xfrm>
            <a:off x="252348" y="274678"/>
            <a:ext cx="8543573"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484814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Page w/ Graphic">
    <p:spTree>
      <p:nvGrpSpPr>
        <p:cNvPr id="1" name=""/>
        <p:cNvGrpSpPr/>
        <p:nvPr/>
      </p:nvGrpSpPr>
      <p:grpSpPr>
        <a:xfrm>
          <a:off x="0" y="0"/>
          <a:ext cx="0" cy="0"/>
          <a:chOff x="0" y="0"/>
          <a:chExt cx="0" cy="0"/>
        </a:xfrm>
      </p:grpSpPr>
      <p:sp>
        <p:nvSpPr>
          <p:cNvPr id="4" name="Chart Placeholder 3"/>
          <p:cNvSpPr>
            <a:spLocks noGrp="1"/>
          </p:cNvSpPr>
          <p:nvPr>
            <p:ph type="chart" sz="quarter" idx="10"/>
          </p:nvPr>
        </p:nvSpPr>
        <p:spPr>
          <a:xfrm>
            <a:off x="252347" y="1268453"/>
            <a:ext cx="8186095" cy="3739377"/>
          </a:xfrm>
          <a:prstGeom prst="rect">
            <a:avLst/>
          </a:prstGeom>
        </p:spPr>
        <p:txBody>
          <a:bodyPr/>
          <a:lstStyle>
            <a:lvl1pPr marL="0" indent="0">
              <a:buNone/>
              <a:defRPr sz="2000">
                <a:latin typeface="Helvetica" charset="0"/>
                <a:ea typeface="Helvetica" charset="0"/>
                <a:cs typeface="Helvetica" charset="0"/>
              </a:defRPr>
            </a:lvl1pPr>
          </a:lstStyle>
          <a:p>
            <a:endParaRPr lang="en-US" dirty="0"/>
          </a:p>
        </p:txBody>
      </p:sp>
      <p:sp>
        <p:nvSpPr>
          <p:cNvPr id="5" name="Title 1"/>
          <p:cNvSpPr>
            <a:spLocks noGrp="1"/>
          </p:cNvSpPr>
          <p:nvPr>
            <p:ph type="title"/>
          </p:nvPr>
        </p:nvSpPr>
        <p:spPr>
          <a:xfrm>
            <a:off x="252348" y="274678"/>
            <a:ext cx="8186095"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399298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 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881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alf Page BLANK">
    <p:spTree>
      <p:nvGrpSpPr>
        <p:cNvPr id="1" name=""/>
        <p:cNvGrpSpPr/>
        <p:nvPr/>
      </p:nvGrpSpPr>
      <p:grpSpPr>
        <a:xfrm>
          <a:off x="0" y="0"/>
          <a:ext cx="0" cy="0"/>
          <a:chOff x="0" y="0"/>
          <a:chExt cx="0" cy="0"/>
        </a:xfrm>
      </p:grpSpPr>
      <p:sp>
        <p:nvSpPr>
          <p:cNvPr id="2" name="Title 1"/>
          <p:cNvSpPr>
            <a:spLocks noGrp="1"/>
          </p:cNvSpPr>
          <p:nvPr>
            <p:ph type="title"/>
          </p:nvPr>
        </p:nvSpPr>
        <p:spPr>
          <a:xfrm>
            <a:off x="252349" y="274678"/>
            <a:ext cx="6182318"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336284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alf Page w/ Bullets">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52349" y="1268453"/>
            <a:ext cx="4611277" cy="3473979"/>
          </a:xfrm>
          <a:prstGeom prst="rect">
            <a:avLst/>
          </a:prstGeom>
        </p:spPr>
        <p:txBody>
          <a:bodyPr/>
          <a:lstStyle>
            <a:lvl1pPr marL="0" indent="0">
              <a:buNone/>
              <a:defRPr sz="2000">
                <a:latin typeface="Helvetica" charset="0"/>
                <a:ea typeface="Helvetica" charset="0"/>
                <a:cs typeface="Helvetica" charset="0"/>
              </a:defRPr>
            </a:lvl1pPr>
            <a:lvl2pPr>
              <a:defRPr sz="1800">
                <a:latin typeface="Helvetica" charset="0"/>
                <a:ea typeface="Helvetica" charset="0"/>
                <a:cs typeface="Helvetica" charset="0"/>
              </a:defRPr>
            </a:lvl2pPr>
            <a:lvl3pPr>
              <a:defRPr sz="1800">
                <a:latin typeface="Helvetica" charset="0"/>
                <a:ea typeface="Helvetica" charset="0"/>
                <a:cs typeface="Helvetica" charset="0"/>
              </a:defRPr>
            </a:lvl3pPr>
            <a:lvl4pPr>
              <a:defRPr sz="1800">
                <a:latin typeface="Helvetica" charset="0"/>
                <a:ea typeface="Helvetica" charset="0"/>
                <a:cs typeface="Helvetica" charset="0"/>
              </a:defRPr>
            </a:lvl4pPr>
            <a:lvl5pPr>
              <a:defRPr sz="1800">
                <a:latin typeface="Helvetica" charset="0"/>
                <a:ea typeface="Helvetica" charset="0"/>
                <a:cs typeface="Helvetica"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252349" y="274678"/>
            <a:ext cx="6182318"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968677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Page w/ Tex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252349" y="1268453"/>
            <a:ext cx="4705350" cy="3562526"/>
          </a:xfrm>
          <a:prstGeom prst="rect">
            <a:avLst/>
          </a:prstGeom>
        </p:spPr>
        <p:txBody>
          <a:bodyPr/>
          <a:lstStyle>
            <a:lvl1pPr marL="0" indent="0">
              <a:buFont typeface="Arial"/>
              <a:buNone/>
              <a:defRPr sz="2000">
                <a:latin typeface="Helvetica" charset="0"/>
                <a:ea typeface="Helvetica" charset="0"/>
                <a:cs typeface="Helvetica" charset="0"/>
              </a:defRPr>
            </a:lvl1pPr>
          </a:lstStyle>
          <a:p>
            <a:r>
              <a:rPr lang="en-US" b="1" dirty="0" err="1">
                <a:latin typeface="Helvetica"/>
                <a:cs typeface="Helvetica"/>
              </a:rPr>
              <a:t>Lorem</a:t>
            </a:r>
            <a:r>
              <a:rPr lang="en-US" b="1" dirty="0">
                <a:latin typeface="Helvetica"/>
                <a:cs typeface="Helvetica"/>
              </a:rPr>
              <a:t> </a:t>
            </a:r>
            <a:r>
              <a:rPr lang="en-US" b="1" dirty="0" err="1">
                <a:latin typeface="Helvetica"/>
                <a:cs typeface="Helvetica"/>
              </a:rPr>
              <a:t>Ipsum</a:t>
            </a:r>
            <a:r>
              <a:rPr lang="en-US" b="1" dirty="0">
                <a:latin typeface="Helvetica"/>
                <a:cs typeface="Helvetica"/>
              </a:rPr>
              <a:t> is simply dummy text.</a:t>
            </a:r>
          </a:p>
          <a:p>
            <a:endParaRPr lang="en-US" sz="1800" dirty="0"/>
          </a:p>
          <a:p>
            <a:r>
              <a:rPr lang="en-US" b="1" dirty="0"/>
              <a:t>It has survived</a:t>
            </a:r>
          </a:p>
          <a:p>
            <a:pPr marL="285750" indent="-285750">
              <a:buFont typeface="Arial"/>
              <a:buChar char="•"/>
            </a:pPr>
            <a:r>
              <a:rPr lang="en-US" sz="1800" dirty="0"/>
              <a:t>not only five centuries</a:t>
            </a:r>
          </a:p>
          <a:p>
            <a:pPr marL="285750" indent="-285750">
              <a:buFont typeface="Arial"/>
              <a:buChar char="•"/>
            </a:pPr>
            <a:r>
              <a:rPr lang="en-US" sz="1800" dirty="0"/>
              <a:t>but also the leap into electronic typesetting, </a:t>
            </a:r>
          </a:p>
          <a:p>
            <a:pPr marL="285750" indent="-285750">
              <a:buFont typeface="Arial"/>
              <a:buChar char="•"/>
            </a:pPr>
            <a:r>
              <a:rPr lang="en-US" sz="1800" dirty="0"/>
              <a:t>remaining essentially unchanged. </a:t>
            </a:r>
          </a:p>
        </p:txBody>
      </p:sp>
      <p:sp>
        <p:nvSpPr>
          <p:cNvPr id="4" name="Title 1"/>
          <p:cNvSpPr>
            <a:spLocks noGrp="1"/>
          </p:cNvSpPr>
          <p:nvPr>
            <p:ph type="title"/>
          </p:nvPr>
        </p:nvSpPr>
        <p:spPr>
          <a:xfrm>
            <a:off x="252349" y="274678"/>
            <a:ext cx="6182318"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582563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Page w/ Graphic">
    <p:spTree>
      <p:nvGrpSpPr>
        <p:cNvPr id="1" name=""/>
        <p:cNvGrpSpPr/>
        <p:nvPr/>
      </p:nvGrpSpPr>
      <p:grpSpPr>
        <a:xfrm>
          <a:off x="0" y="0"/>
          <a:ext cx="0" cy="0"/>
          <a:chOff x="0" y="0"/>
          <a:chExt cx="0" cy="0"/>
        </a:xfrm>
      </p:grpSpPr>
      <p:sp>
        <p:nvSpPr>
          <p:cNvPr id="6" name="Chart Placeholder 3"/>
          <p:cNvSpPr>
            <a:spLocks noGrp="1"/>
          </p:cNvSpPr>
          <p:nvPr>
            <p:ph type="chart" sz="quarter" idx="10"/>
          </p:nvPr>
        </p:nvSpPr>
        <p:spPr>
          <a:xfrm>
            <a:off x="252349" y="1268453"/>
            <a:ext cx="4213956" cy="3575856"/>
          </a:xfrm>
          <a:prstGeom prst="rect">
            <a:avLst/>
          </a:prstGeom>
        </p:spPr>
        <p:txBody>
          <a:bodyPr/>
          <a:lstStyle>
            <a:lvl1pPr marL="0" indent="0">
              <a:buNone/>
              <a:defRPr sz="2000">
                <a:latin typeface="Helvetica" charset="0"/>
                <a:ea typeface="Helvetica" charset="0"/>
                <a:cs typeface="Helvetica" charset="0"/>
              </a:defRPr>
            </a:lvl1pPr>
          </a:lstStyle>
          <a:p>
            <a:endParaRPr lang="en-US" dirty="0"/>
          </a:p>
        </p:txBody>
      </p:sp>
      <p:sp>
        <p:nvSpPr>
          <p:cNvPr id="4" name="Title 1"/>
          <p:cNvSpPr>
            <a:spLocks noGrp="1"/>
          </p:cNvSpPr>
          <p:nvPr>
            <p:ph type="title"/>
          </p:nvPr>
        </p:nvSpPr>
        <p:spPr>
          <a:xfrm>
            <a:off x="252349" y="274678"/>
            <a:ext cx="6182318"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2621484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ull Page Titl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47650" y="274639"/>
            <a:ext cx="8595313" cy="712848"/>
          </a:xfrm>
          <a:prstGeom prst="rect">
            <a:avLst/>
          </a:prstGeom>
        </p:spPr>
        <p:txBody>
          <a:bodyPr/>
          <a:lstStyle>
            <a:lvl1pPr algn="l">
              <a:defRPr lang="en-US" sz="3200" b="0" i="0" kern="1200" dirty="0">
                <a:solidFill>
                  <a:schemeClr val="tx1"/>
                </a:solidFill>
                <a:latin typeface="Vitesse Bold"/>
                <a:ea typeface="Vitesse" charset="0"/>
                <a:cs typeface="Vitesse Bold"/>
              </a:defRPr>
            </a:lvl1pPr>
          </a:lstStyle>
          <a:p>
            <a:r>
              <a:rPr lang="en-US" dirty="0"/>
              <a:t>Course title</a:t>
            </a:r>
          </a:p>
        </p:txBody>
      </p:sp>
      <p:sp>
        <p:nvSpPr>
          <p:cNvPr id="10" name="Text Placeholder 5"/>
          <p:cNvSpPr>
            <a:spLocks noGrp="1"/>
          </p:cNvSpPr>
          <p:nvPr>
            <p:ph type="body" sz="quarter" idx="10" hasCustomPrompt="1"/>
          </p:nvPr>
        </p:nvSpPr>
        <p:spPr>
          <a:xfrm>
            <a:off x="266461" y="796333"/>
            <a:ext cx="8576502" cy="542236"/>
          </a:xfrm>
          <a:prstGeom prst="rect">
            <a:avLst/>
          </a:prstGeom>
        </p:spPr>
        <p:txBody>
          <a:bodyPr/>
          <a:lstStyle>
            <a:lvl1pPr marL="0" indent="0">
              <a:buNone/>
              <a:defRPr lang="en-US" sz="2400" b="0" i="0" kern="1200" dirty="0">
                <a:solidFill>
                  <a:schemeClr val="tx2"/>
                </a:solidFill>
                <a:latin typeface="Vitesse Medium" charset="0"/>
                <a:ea typeface="Vitesse Medium" charset="0"/>
                <a:cs typeface="Vitesse Medium" charset="0"/>
              </a:defRPr>
            </a:lvl1pPr>
          </a:lstStyle>
          <a:p>
            <a:pPr lvl="0"/>
            <a:r>
              <a:rPr lang="en-US" dirty="0"/>
              <a:t>Module Name</a:t>
            </a:r>
          </a:p>
        </p:txBody>
      </p:sp>
      <p:sp>
        <p:nvSpPr>
          <p:cNvPr id="11" name="Text Placeholder 5"/>
          <p:cNvSpPr>
            <a:spLocks noGrp="1"/>
          </p:cNvSpPr>
          <p:nvPr>
            <p:ph type="body" sz="quarter" idx="11"/>
          </p:nvPr>
        </p:nvSpPr>
        <p:spPr>
          <a:xfrm>
            <a:off x="247648" y="2292985"/>
            <a:ext cx="8595315" cy="432669"/>
          </a:xfrm>
          <a:prstGeom prst="rect">
            <a:avLst/>
          </a:prstGeom>
        </p:spPr>
        <p:txBody>
          <a:bodyPr anchor="ctr"/>
          <a:lstStyle>
            <a:lvl1pPr marL="0" indent="0" algn="l" defTabSz="457200" rtl="0" eaLnBrk="1" latinLnBrk="0" hangingPunct="1">
              <a:lnSpc>
                <a:spcPts val="1400"/>
              </a:lnSpc>
              <a:spcBef>
                <a:spcPct val="20000"/>
              </a:spcBef>
              <a:buFont typeface="Arial"/>
              <a:buNone/>
              <a:defRPr lang="en-US" sz="2400" b="1" kern="1200" baseline="0" dirty="0">
                <a:solidFill>
                  <a:srgbClr val="EEB211"/>
                </a:solidFill>
                <a:latin typeface="Helvetica" charset="0"/>
                <a:ea typeface="Helvetica" charset="0"/>
                <a:cs typeface="Helvetica" charset="0"/>
              </a:defRPr>
            </a:lvl1pPr>
          </a:lstStyle>
          <a:p>
            <a:pPr lvl="0"/>
            <a:endParaRPr lang="en-US" dirty="0"/>
          </a:p>
          <a:p>
            <a:pPr lvl="0"/>
            <a:r>
              <a:rPr lang="en-US" dirty="0"/>
              <a:t>Professor Name, Ph.D.</a:t>
            </a:r>
          </a:p>
        </p:txBody>
      </p:sp>
      <p:sp>
        <p:nvSpPr>
          <p:cNvPr id="12" name="Text Placeholder 5"/>
          <p:cNvSpPr>
            <a:spLocks noGrp="1"/>
          </p:cNvSpPr>
          <p:nvPr>
            <p:ph type="body" sz="quarter" idx="12" hasCustomPrompt="1"/>
          </p:nvPr>
        </p:nvSpPr>
        <p:spPr>
          <a:xfrm>
            <a:off x="238241" y="2650975"/>
            <a:ext cx="8604722" cy="254281"/>
          </a:xfrm>
          <a:prstGeom prst="rect">
            <a:avLst/>
          </a:prstGeom>
        </p:spPr>
        <p:txBody>
          <a:bodyPr/>
          <a:lstStyle>
            <a:lvl1pPr marL="0" indent="0">
              <a:buNone/>
              <a:defRPr sz="1600" b="0" i="1" baseline="0">
                <a:latin typeface="Helvetica" charset="0"/>
                <a:ea typeface="Helvetica" charset="0"/>
                <a:cs typeface="Helvetica" charset="0"/>
              </a:defRPr>
            </a:lvl1pPr>
          </a:lstStyle>
          <a:p>
            <a:pPr lvl="0"/>
            <a:r>
              <a:rPr lang="en-US" dirty="0"/>
              <a:t>Title</a:t>
            </a:r>
          </a:p>
          <a:p>
            <a:pPr lvl="0"/>
            <a:endParaRPr lang="en-US" dirty="0"/>
          </a:p>
        </p:txBody>
      </p:sp>
      <p:sp>
        <p:nvSpPr>
          <p:cNvPr id="13" name="Text Placeholder 5"/>
          <p:cNvSpPr>
            <a:spLocks noGrp="1"/>
          </p:cNvSpPr>
          <p:nvPr>
            <p:ph type="body" sz="quarter" idx="13" hasCustomPrompt="1"/>
          </p:nvPr>
        </p:nvSpPr>
        <p:spPr>
          <a:xfrm>
            <a:off x="247647" y="4379683"/>
            <a:ext cx="8143760" cy="681037"/>
          </a:xfrm>
          <a:prstGeom prst="rect">
            <a:avLst/>
          </a:prstGeom>
        </p:spPr>
        <p:txBody>
          <a:bodyPr/>
          <a:lstStyle>
            <a:lvl1pPr marL="0" indent="0">
              <a:buNone/>
              <a:defRPr sz="1800" b="0" i="0" baseline="0">
                <a:solidFill>
                  <a:schemeClr val="tx2"/>
                </a:solidFill>
                <a:latin typeface="Helvetica" charset="0"/>
                <a:ea typeface="Helvetica" charset="0"/>
                <a:cs typeface="Helvetica" charset="0"/>
              </a:defRPr>
            </a:lvl1pPr>
          </a:lstStyle>
          <a:p>
            <a:pPr lvl="0"/>
            <a:r>
              <a:rPr lang="en-US" dirty="0"/>
              <a:t>Lesson name: e.g. R Examples</a:t>
            </a:r>
          </a:p>
          <a:p>
            <a:pPr lvl="0"/>
            <a:r>
              <a:rPr lang="en-US" dirty="0" err="1"/>
              <a:t>Subname</a:t>
            </a:r>
            <a:r>
              <a:rPr lang="en-US" dirty="0"/>
              <a:t> if applicable (e.g. Part II)</a:t>
            </a:r>
          </a:p>
          <a:p>
            <a:pPr lvl="0"/>
            <a:endParaRPr lang="en-US" dirty="0"/>
          </a:p>
        </p:txBody>
      </p:sp>
      <p:sp>
        <p:nvSpPr>
          <p:cNvPr id="14" name="Text Placeholder 5"/>
          <p:cNvSpPr>
            <a:spLocks noGrp="1"/>
          </p:cNvSpPr>
          <p:nvPr>
            <p:ph type="body" sz="quarter" idx="14" hasCustomPrompt="1"/>
          </p:nvPr>
        </p:nvSpPr>
        <p:spPr>
          <a:xfrm>
            <a:off x="247647" y="2896113"/>
            <a:ext cx="8595316" cy="322253"/>
          </a:xfrm>
          <a:prstGeom prst="rect">
            <a:avLst/>
          </a:prstGeom>
        </p:spPr>
        <p:txBody>
          <a:bodyPr/>
          <a:lstStyle>
            <a:lvl1pPr marL="0" indent="0">
              <a:buNone/>
              <a:defRPr sz="1200" b="0" i="0" baseline="0">
                <a:latin typeface="Helvetica" charset="0"/>
                <a:ea typeface="Helvetica" charset="0"/>
                <a:cs typeface="Helvetica" charset="0"/>
              </a:defRPr>
            </a:lvl1pPr>
          </a:lstStyle>
          <a:p>
            <a:pPr lvl="0"/>
            <a:r>
              <a:rPr lang="en-US" dirty="0"/>
              <a:t>School Name</a:t>
            </a:r>
          </a:p>
          <a:p>
            <a:pPr lvl="0"/>
            <a:endParaRPr lang="en-US" dirty="0"/>
          </a:p>
        </p:txBody>
      </p:sp>
    </p:spTree>
    <p:extLst>
      <p:ext uri="{BB962C8B-B14F-4D97-AF65-F5344CB8AC3E}">
        <p14:creationId xmlns:p14="http://schemas.microsoft.com/office/powerpoint/2010/main" val="1986059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Page Blank">
    <p:spTree>
      <p:nvGrpSpPr>
        <p:cNvPr id="1" name=""/>
        <p:cNvGrpSpPr/>
        <p:nvPr/>
      </p:nvGrpSpPr>
      <p:grpSpPr>
        <a:xfrm>
          <a:off x="0" y="0"/>
          <a:ext cx="0" cy="0"/>
          <a:chOff x="0" y="0"/>
          <a:chExt cx="0" cy="0"/>
        </a:xfrm>
      </p:grpSpPr>
      <p:sp>
        <p:nvSpPr>
          <p:cNvPr id="4" name="Title 1"/>
          <p:cNvSpPr>
            <a:spLocks noGrp="1"/>
          </p:cNvSpPr>
          <p:nvPr>
            <p:ph type="title"/>
          </p:nvPr>
        </p:nvSpPr>
        <p:spPr>
          <a:xfrm>
            <a:off x="252349" y="274678"/>
            <a:ext cx="8562392"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761588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Page w/ Bullets">
    <p:spTree>
      <p:nvGrpSpPr>
        <p:cNvPr id="1" name=""/>
        <p:cNvGrpSpPr/>
        <p:nvPr/>
      </p:nvGrpSpPr>
      <p:grpSpPr>
        <a:xfrm>
          <a:off x="0" y="0"/>
          <a:ext cx="0" cy="0"/>
          <a:chOff x="0" y="0"/>
          <a:chExt cx="0" cy="0"/>
        </a:xfrm>
      </p:grpSpPr>
      <p:sp>
        <p:nvSpPr>
          <p:cNvPr id="10" name="Content Placeholder 5"/>
          <p:cNvSpPr>
            <a:spLocks noGrp="1"/>
          </p:cNvSpPr>
          <p:nvPr>
            <p:ph sz="quarter" idx="10"/>
          </p:nvPr>
        </p:nvSpPr>
        <p:spPr>
          <a:xfrm>
            <a:off x="252349" y="1268453"/>
            <a:ext cx="8280166" cy="3519917"/>
          </a:xfrm>
          <a:prstGeom prst="rect">
            <a:avLst/>
          </a:prstGeom>
        </p:spPr>
        <p:txBody>
          <a:bodyPr/>
          <a:lstStyle>
            <a:lvl1pPr>
              <a:defRPr sz="2000">
                <a:latin typeface="Helvetica" charset="0"/>
                <a:ea typeface="Helvetica" charset="0"/>
                <a:cs typeface="Helvetica" charset="0"/>
              </a:defRPr>
            </a:lvl1pPr>
            <a:lvl2pPr>
              <a:defRPr sz="1800">
                <a:latin typeface="Helvetica" charset="0"/>
                <a:ea typeface="Helvetica" charset="0"/>
                <a:cs typeface="Helvetica" charset="0"/>
              </a:defRPr>
            </a:lvl2pPr>
            <a:lvl3pPr>
              <a:defRPr sz="1800">
                <a:latin typeface="Helvetica" charset="0"/>
                <a:ea typeface="Helvetica" charset="0"/>
                <a:cs typeface="Helvetica" charset="0"/>
              </a:defRPr>
            </a:lvl3pPr>
            <a:lvl4pPr>
              <a:defRPr sz="1800">
                <a:latin typeface="Helvetica" charset="0"/>
                <a:ea typeface="Helvetica" charset="0"/>
                <a:cs typeface="Helvetica" charset="0"/>
              </a:defRPr>
            </a:lvl4pPr>
            <a:lvl5pPr>
              <a:defRPr sz="1800">
                <a:latin typeface="Helvetica" charset="0"/>
                <a:ea typeface="Helvetica" charset="0"/>
                <a:cs typeface="Helvetica"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252349" y="274678"/>
            <a:ext cx="8280166"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767238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Page w/ Text">
    <p:spTree>
      <p:nvGrpSpPr>
        <p:cNvPr id="1" name=""/>
        <p:cNvGrpSpPr/>
        <p:nvPr/>
      </p:nvGrpSpPr>
      <p:grpSpPr>
        <a:xfrm>
          <a:off x="0" y="0"/>
          <a:ext cx="0" cy="0"/>
          <a:chOff x="0" y="0"/>
          <a:chExt cx="0" cy="0"/>
        </a:xfrm>
      </p:grpSpPr>
      <p:sp>
        <p:nvSpPr>
          <p:cNvPr id="4" name="Content Placeholder 4"/>
          <p:cNvSpPr>
            <a:spLocks noGrp="1"/>
          </p:cNvSpPr>
          <p:nvPr>
            <p:ph sz="quarter" idx="10" hasCustomPrompt="1"/>
          </p:nvPr>
        </p:nvSpPr>
        <p:spPr>
          <a:xfrm>
            <a:off x="252347" y="1268453"/>
            <a:ext cx="8449503" cy="3286125"/>
          </a:xfrm>
          <a:prstGeom prst="rect">
            <a:avLst/>
          </a:prstGeom>
        </p:spPr>
        <p:txBody>
          <a:bodyPr/>
          <a:lstStyle>
            <a:lvl1pPr marL="0" indent="0">
              <a:buFont typeface="Arial"/>
              <a:buNone/>
              <a:defRPr sz="2000">
                <a:latin typeface="Helvetica" charset="0"/>
                <a:ea typeface="Helvetica" charset="0"/>
                <a:cs typeface="Helvetica" charset="0"/>
              </a:defRPr>
            </a:lvl1pPr>
          </a:lstStyle>
          <a:p>
            <a:r>
              <a:rPr lang="en-US" b="1" dirty="0" err="1">
                <a:latin typeface="Helvetica"/>
                <a:cs typeface="Helvetica"/>
              </a:rPr>
              <a:t>Lorem</a:t>
            </a:r>
            <a:r>
              <a:rPr lang="en-US" b="1" dirty="0">
                <a:latin typeface="Helvetica"/>
                <a:cs typeface="Helvetica"/>
              </a:rPr>
              <a:t> </a:t>
            </a:r>
            <a:r>
              <a:rPr lang="en-US" b="1" dirty="0" err="1">
                <a:latin typeface="Helvetica"/>
                <a:cs typeface="Helvetica"/>
              </a:rPr>
              <a:t>Ipsum</a:t>
            </a:r>
            <a:r>
              <a:rPr lang="en-US" b="1" dirty="0">
                <a:latin typeface="Helvetica"/>
                <a:cs typeface="Helvetica"/>
              </a:rPr>
              <a:t> is simply dummy text </a:t>
            </a:r>
          </a:p>
          <a:p>
            <a:r>
              <a:rPr lang="en-US" sz="1800" dirty="0"/>
              <a:t>of the printing and typesetting industry. </a:t>
            </a:r>
            <a:r>
              <a:rPr lang="en-US" sz="1800" dirty="0" err="1"/>
              <a:t>Lorem</a:t>
            </a:r>
            <a:r>
              <a:rPr lang="en-US" sz="1800" dirty="0"/>
              <a:t> </a:t>
            </a:r>
            <a:r>
              <a:rPr lang="en-US" sz="1800" dirty="0" err="1"/>
              <a:t>Ipsum</a:t>
            </a:r>
            <a:r>
              <a:rPr lang="en-US" sz="1800" dirty="0"/>
              <a:t> has been the industry's standard dummy text ever since the 1500s, when an unknown printer took a galley of type and scrambled it to make a type specimen book. </a:t>
            </a:r>
          </a:p>
          <a:p>
            <a:endParaRPr lang="en-US" sz="1800" dirty="0"/>
          </a:p>
          <a:p>
            <a:r>
              <a:rPr lang="en-US" b="1" dirty="0"/>
              <a:t>It has survived</a:t>
            </a:r>
          </a:p>
          <a:p>
            <a:pPr marL="285750" indent="-285750">
              <a:buFont typeface="Arial"/>
              <a:buChar char="•"/>
            </a:pPr>
            <a:r>
              <a:rPr lang="en-US" sz="1800" dirty="0"/>
              <a:t>not only five centuries</a:t>
            </a:r>
          </a:p>
          <a:p>
            <a:pPr marL="285750" indent="-285750">
              <a:buFont typeface="Arial"/>
              <a:buChar char="•"/>
            </a:pPr>
            <a:r>
              <a:rPr lang="en-US" sz="1800" dirty="0"/>
              <a:t>but also the leap into electronic typesetting, </a:t>
            </a:r>
          </a:p>
          <a:p>
            <a:pPr marL="285750" indent="-285750">
              <a:buFont typeface="Arial"/>
              <a:buChar char="•"/>
            </a:pPr>
            <a:r>
              <a:rPr lang="en-US" sz="1800" dirty="0"/>
              <a:t>remaining essentially unchanged. </a:t>
            </a:r>
          </a:p>
        </p:txBody>
      </p:sp>
      <p:sp>
        <p:nvSpPr>
          <p:cNvPr id="5" name="Title 1"/>
          <p:cNvSpPr>
            <a:spLocks noGrp="1"/>
          </p:cNvSpPr>
          <p:nvPr>
            <p:ph type="title"/>
          </p:nvPr>
        </p:nvSpPr>
        <p:spPr>
          <a:xfrm>
            <a:off x="252348" y="274678"/>
            <a:ext cx="8449503"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3992989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theme" Target="../theme/theme2.xml"/><Relationship Id="rId8" Type="http://schemas.openxmlformats.org/officeDocument/2006/relationships/image" Target="../media/image2.png"/><Relationship Id="rId1" Type="http://schemas.openxmlformats.org/officeDocument/2006/relationships/slideLayout" Target="../slideLayouts/slideLayout6.xml"/><Relationship Id="rId2"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 Id="rId3"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63171388"/>
      </p:ext>
    </p:extLst>
  </p:cSld>
  <p:clrMap bg1="lt1" tx1="dk1" bg2="lt2" tx2="dk2" accent1="accent1" accent2="accent2" accent3="accent3" accent4="accent4" accent5="accent5" accent6="accent6" hlink="hlink" folHlink="folHlink"/>
  <p:sldLayoutIdLst>
    <p:sldLayoutId id="2147483658" r:id="rId1"/>
    <p:sldLayoutId id="2147483649" r:id="rId2"/>
    <p:sldLayoutId id="2147483668" r:id="rId3"/>
    <p:sldLayoutId id="2147483660" r:id="rId4"/>
    <p:sldLayoutId id="2147483669"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458200" y="4793747"/>
            <a:ext cx="613954" cy="276783"/>
          </a:xfrm>
          <a:prstGeom prst="rect">
            <a:avLst/>
          </a:prstGeom>
        </p:spPr>
      </p:pic>
    </p:spTree>
    <p:extLst>
      <p:ext uri="{BB962C8B-B14F-4D97-AF65-F5344CB8AC3E}">
        <p14:creationId xmlns:p14="http://schemas.microsoft.com/office/powerpoint/2010/main" val="254288057"/>
      </p:ext>
    </p:extLst>
  </p:cSld>
  <p:clrMap bg1="lt1" tx1="dk1" bg2="lt2" tx2="dk2" accent1="accent1" accent2="accent2" accent3="accent3" accent4="accent4" accent5="accent5" accent6="accent6" hlink="hlink" folHlink="folHlink"/>
  <p:sldLayoutIdLst>
    <p:sldLayoutId id="2147483663" r:id="rId1"/>
    <p:sldLayoutId id="2147483667" r:id="rId2"/>
    <p:sldLayoutId id="2147483664" r:id="rId3"/>
    <p:sldLayoutId id="2147483665" r:id="rId4"/>
    <p:sldLayoutId id="2147483672" r:id="rId5"/>
    <p:sldLayoutId id="2147483666" r:id="rId6"/>
  </p:sldLayoutIdLst>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320358668"/>
      </p:ext>
    </p:extLst>
  </p:cSld>
  <p:clrMap bg1="lt1" tx1="dk1" bg2="lt2" tx2="dk2" accent1="accent1" accent2="accent2" accent3="accent3" accent4="accent4" accent5="accent5" accent6="accent6" hlink="hlink" folHlink="folHlink"/>
  <p:sldLayoutIdLst>
    <p:sldLayoutId id="2147483671" r:id="rId1"/>
  </p:sldLayoutIdLst>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667" y="262218"/>
            <a:ext cx="5691763" cy="712848"/>
          </a:xfrm>
        </p:spPr>
        <p:txBody>
          <a:bodyPr/>
          <a:lstStyle/>
          <a:p>
            <a:r>
              <a:rPr lang="en-US" b="0" dirty="0">
                <a:latin typeface="Vitesse Bold"/>
                <a:cs typeface="Vitesse Bold"/>
              </a:rPr>
              <a:t>Financial Modeling</a:t>
            </a:r>
          </a:p>
        </p:txBody>
      </p:sp>
      <p:sp>
        <p:nvSpPr>
          <p:cNvPr id="3" name="Text Placeholder 2"/>
          <p:cNvSpPr>
            <a:spLocks noGrp="1"/>
          </p:cNvSpPr>
          <p:nvPr>
            <p:ph type="body" sz="quarter" idx="10"/>
          </p:nvPr>
        </p:nvSpPr>
        <p:spPr>
          <a:xfrm>
            <a:off x="216667" y="703947"/>
            <a:ext cx="5279783" cy="875077"/>
          </a:xfrm>
        </p:spPr>
        <p:txBody>
          <a:bodyPr/>
          <a:lstStyle/>
          <a:p>
            <a:r>
              <a:rPr lang="en-US" b="1" dirty="0"/>
              <a:t>Balance Sheets, Income Statements, Cash Flow Statements</a:t>
            </a:r>
            <a:endParaRPr lang="en-US" dirty="0">
              <a:solidFill>
                <a:schemeClr val="tx2"/>
              </a:solidFill>
            </a:endParaRPr>
          </a:p>
        </p:txBody>
      </p:sp>
      <p:sp>
        <p:nvSpPr>
          <p:cNvPr id="4" name="Text Placeholder 3"/>
          <p:cNvSpPr>
            <a:spLocks noGrp="1"/>
          </p:cNvSpPr>
          <p:nvPr>
            <p:ph type="body" sz="quarter" idx="11"/>
          </p:nvPr>
        </p:nvSpPr>
        <p:spPr>
          <a:xfrm>
            <a:off x="216668" y="2302393"/>
            <a:ext cx="4305091" cy="432669"/>
          </a:xfrm>
        </p:spPr>
        <p:txBody>
          <a:bodyPr anchor="ctr"/>
          <a:lstStyle/>
          <a:p>
            <a:endParaRPr lang="en-US" dirty="0"/>
          </a:p>
          <a:p>
            <a:r>
              <a:rPr lang="en-US" dirty="0"/>
              <a:t>Jacqueline Garner, Ph.D. </a:t>
            </a:r>
          </a:p>
        </p:txBody>
      </p:sp>
      <p:sp>
        <p:nvSpPr>
          <p:cNvPr id="5" name="Text Placeholder 4"/>
          <p:cNvSpPr>
            <a:spLocks noGrp="1"/>
          </p:cNvSpPr>
          <p:nvPr>
            <p:ph type="body" sz="quarter" idx="12"/>
          </p:nvPr>
        </p:nvSpPr>
        <p:spPr>
          <a:xfrm>
            <a:off x="216668" y="2680372"/>
            <a:ext cx="4305091" cy="254281"/>
          </a:xfrm>
        </p:spPr>
        <p:txBody>
          <a:bodyPr/>
          <a:lstStyle/>
          <a:p>
            <a:r>
              <a:rPr lang="en-US" dirty="0"/>
              <a:t>Lecturer</a:t>
            </a:r>
          </a:p>
        </p:txBody>
      </p:sp>
      <p:sp>
        <p:nvSpPr>
          <p:cNvPr id="6" name="Text Placeholder 5"/>
          <p:cNvSpPr>
            <a:spLocks noGrp="1"/>
          </p:cNvSpPr>
          <p:nvPr>
            <p:ph type="body" sz="quarter" idx="13"/>
          </p:nvPr>
        </p:nvSpPr>
        <p:spPr>
          <a:xfrm>
            <a:off x="216668" y="4337351"/>
            <a:ext cx="4305091" cy="681037"/>
          </a:xfrm>
        </p:spPr>
        <p:txBody>
          <a:bodyPr/>
          <a:lstStyle/>
          <a:p>
            <a:r>
              <a:rPr lang="en-US" sz="2000" dirty="0" smtClean="0"/>
              <a:t>“Cash </a:t>
            </a:r>
            <a:r>
              <a:rPr lang="en-US" sz="2000" dirty="0"/>
              <a:t>is </a:t>
            </a:r>
            <a:r>
              <a:rPr lang="en-US" sz="2000" dirty="0" smtClean="0"/>
              <a:t>King”</a:t>
            </a:r>
            <a:endParaRPr lang="en-US" sz="2000" dirty="0"/>
          </a:p>
        </p:txBody>
      </p:sp>
      <p:sp>
        <p:nvSpPr>
          <p:cNvPr id="7" name="Text Placeholder 6"/>
          <p:cNvSpPr>
            <a:spLocks noGrp="1"/>
          </p:cNvSpPr>
          <p:nvPr>
            <p:ph type="body" sz="quarter" idx="14"/>
          </p:nvPr>
        </p:nvSpPr>
        <p:spPr>
          <a:xfrm>
            <a:off x="227250" y="2913751"/>
            <a:ext cx="4305091" cy="322253"/>
          </a:xfrm>
        </p:spPr>
        <p:txBody>
          <a:bodyPr/>
          <a:lstStyle/>
          <a:p>
            <a:r>
              <a:rPr lang="en-US" dirty="0" err="1"/>
              <a:t>Scheller</a:t>
            </a:r>
            <a:r>
              <a:rPr lang="en-US" dirty="0"/>
              <a:t> College of Business</a:t>
            </a:r>
          </a:p>
        </p:txBody>
      </p:sp>
      <p:sp>
        <p:nvSpPr>
          <p:cNvPr id="8" name="TextBox 7"/>
          <p:cNvSpPr txBox="1"/>
          <p:nvPr/>
        </p:nvSpPr>
        <p:spPr>
          <a:xfrm>
            <a:off x="7375490" y="5807947"/>
            <a:ext cx="914400" cy="914400"/>
          </a:xfrm>
          <a:prstGeom prst="rect">
            <a:avLst/>
          </a:prstGeom>
        </p:spPr>
        <p:txBody>
          <a:bodyPr vert="horz" wrap="none" lIns="91440" tIns="45720" rIns="91440" bIns="45720" rtlCol="0">
            <a:normAutofit/>
          </a:bodyPr>
          <a:lstStyle/>
          <a:p>
            <a:pPr algn="l">
              <a:lnSpc>
                <a:spcPts val="1200"/>
              </a:lnSpc>
            </a:pPr>
            <a:endParaRPr lang="en-US" sz="1200" dirty="0">
              <a:solidFill>
                <a:srgbClr val="000000"/>
              </a:solidFill>
              <a:latin typeface="Helvetica"/>
              <a:cs typeface="Helvetica"/>
            </a:endParaRPr>
          </a:p>
        </p:txBody>
      </p:sp>
      <p:sp>
        <p:nvSpPr>
          <p:cNvPr id="9" name="TextBox 8"/>
          <p:cNvSpPr txBox="1"/>
          <p:nvPr/>
        </p:nvSpPr>
        <p:spPr>
          <a:xfrm>
            <a:off x="8745583" y="4676503"/>
            <a:ext cx="914400" cy="914400"/>
          </a:xfrm>
          <a:prstGeom prst="rect">
            <a:avLst/>
          </a:prstGeom>
        </p:spPr>
        <p:txBody>
          <a:bodyPr vert="horz" wrap="none" lIns="91440" tIns="45720" rIns="91440" bIns="45720" rtlCol="0">
            <a:normAutofit/>
          </a:bodyPr>
          <a:lstStyle/>
          <a:p>
            <a:pPr algn="l">
              <a:lnSpc>
                <a:spcPts val="1200"/>
              </a:lnSpc>
            </a:pPr>
            <a:endParaRPr lang="en-US" sz="1200" dirty="0">
              <a:solidFill>
                <a:srgbClr val="000000"/>
              </a:solidFill>
              <a:latin typeface="Helvetica"/>
              <a:cs typeface="Helvetica"/>
            </a:endParaRPr>
          </a:p>
        </p:txBody>
      </p:sp>
    </p:spTree>
    <p:extLst>
      <p:ext uri="{BB962C8B-B14F-4D97-AF65-F5344CB8AC3E}">
        <p14:creationId xmlns:p14="http://schemas.microsoft.com/office/powerpoint/2010/main" val="836153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552294" y="1047859"/>
            <a:ext cx="3217315" cy="3047782"/>
          </a:xfrm>
        </p:spPr>
      </p:pic>
      <p:sp>
        <p:nvSpPr>
          <p:cNvPr id="3" name="Title 2"/>
          <p:cNvSpPr>
            <a:spLocks noGrp="1"/>
          </p:cNvSpPr>
          <p:nvPr>
            <p:ph type="title"/>
          </p:nvPr>
        </p:nvSpPr>
        <p:spPr/>
        <p:txBody>
          <a:bodyPr/>
          <a:lstStyle/>
          <a:p>
            <a:r>
              <a:rPr lang="en-US" dirty="0"/>
              <a:t>Before We Begin</a:t>
            </a:r>
            <a:r>
              <a:rPr lang="is-IS" dirty="0"/>
              <a:t>…</a:t>
            </a:r>
            <a:endParaRPr lang="en-US" dirty="0"/>
          </a:p>
        </p:txBody>
      </p:sp>
    </p:spTree>
    <p:extLst>
      <p:ext uri="{BB962C8B-B14F-4D97-AF65-F5344CB8AC3E}">
        <p14:creationId xmlns:p14="http://schemas.microsoft.com/office/powerpoint/2010/main" val="1979412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hart Placeholder 3"/>
          <p:cNvPicPr>
            <a:picLocks noGrp="1" noChangeAspect="1"/>
          </p:cNvPicPr>
          <p:nvPr>
            <p:ph type="chart" sz="quarter" idx="10"/>
          </p:nvPr>
        </p:nvPicPr>
        <p:blipFill>
          <a:blip r:embed="rId3">
            <a:extLst>
              <a:ext uri="{28A0092B-C50C-407E-A947-70E740481C1C}">
                <a14:useLocalDpi xmlns:a14="http://schemas.microsoft.com/office/drawing/2010/main" val="0"/>
              </a:ext>
            </a:extLst>
          </a:blip>
          <a:stretch>
            <a:fillRect/>
          </a:stretch>
        </p:blipFill>
        <p:spPr>
          <a:xfrm>
            <a:off x="419404" y="1031590"/>
            <a:ext cx="3576637" cy="3576637"/>
          </a:xfrm>
        </p:spPr>
      </p:pic>
      <p:sp>
        <p:nvSpPr>
          <p:cNvPr id="3" name="Title 2">
            <a:extLst>
              <a:ext uri="{FF2B5EF4-FFF2-40B4-BE49-F238E27FC236}">
                <a16:creationId xmlns="" xmlns:a16="http://schemas.microsoft.com/office/drawing/2014/main" id="{47C956BD-F04F-44BD-ACE2-D2DEBBF35C1E}"/>
              </a:ext>
            </a:extLst>
          </p:cNvPr>
          <p:cNvSpPr>
            <a:spLocks noGrp="1"/>
          </p:cNvSpPr>
          <p:nvPr>
            <p:ph type="title"/>
          </p:nvPr>
        </p:nvSpPr>
        <p:spPr/>
        <p:txBody>
          <a:bodyPr/>
          <a:lstStyle/>
          <a:p>
            <a:r>
              <a:rPr lang="en-US" dirty="0" smtClean="0"/>
              <a:t>“Cash </a:t>
            </a:r>
            <a:r>
              <a:rPr lang="en-US" dirty="0"/>
              <a:t>is King</a:t>
            </a:r>
            <a:r>
              <a:rPr lang="en-US" dirty="0" smtClean="0"/>
              <a:t>!” </a:t>
            </a:r>
            <a:endParaRPr lang="en-US" dirty="0"/>
          </a:p>
        </p:txBody>
      </p:sp>
    </p:spTree>
    <p:extLst>
      <p:ext uri="{BB962C8B-B14F-4D97-AF65-F5344CB8AC3E}">
        <p14:creationId xmlns:p14="http://schemas.microsoft.com/office/powerpoint/2010/main" val="4193274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52349" y="1521944"/>
            <a:ext cx="3997309" cy="3345979"/>
          </a:xfrm>
        </p:spPr>
        <p:txBody>
          <a:bodyPr/>
          <a:lstStyle/>
          <a:p>
            <a:r>
              <a:rPr lang="en-US" sz="1800" dirty="0"/>
              <a:t>Let’s examine a simple </a:t>
            </a:r>
            <a:r>
              <a:rPr lang="en-US" sz="1800" dirty="0" smtClean="0"/>
              <a:t>example</a:t>
            </a:r>
            <a:r>
              <a:rPr lang="en-US" sz="1800" dirty="0"/>
              <a:t>:</a:t>
            </a:r>
            <a:r>
              <a:rPr lang="en-US" sz="1800" dirty="0" smtClean="0"/>
              <a:t> </a:t>
            </a:r>
            <a:endParaRPr lang="en-US" sz="1800" dirty="0"/>
          </a:p>
          <a:p>
            <a:endParaRPr lang="en-US" sz="800" dirty="0"/>
          </a:p>
          <a:p>
            <a:pPr marL="285750" indent="-285750">
              <a:buFont typeface="Arial" charset="0"/>
              <a:buChar char="•"/>
            </a:pPr>
            <a:r>
              <a:rPr lang="en-US" sz="1800" dirty="0"/>
              <a:t>Suppose a money machine returns $110 one year from </a:t>
            </a:r>
            <a:r>
              <a:rPr lang="en-US" sz="1800" dirty="0" smtClean="0"/>
              <a:t>now  </a:t>
            </a:r>
          </a:p>
          <a:p>
            <a:pPr marL="285750" indent="-285750">
              <a:buFont typeface="Arial" charset="0"/>
              <a:buChar char="•"/>
            </a:pPr>
            <a:r>
              <a:rPr lang="en-US" sz="1800" dirty="0" smtClean="0"/>
              <a:t>Your </a:t>
            </a:r>
            <a:r>
              <a:rPr lang="en-US" sz="1800" dirty="0"/>
              <a:t>required return is 10</a:t>
            </a:r>
            <a:r>
              <a:rPr lang="en-US" sz="1800" dirty="0" smtClean="0"/>
              <a:t>%</a:t>
            </a:r>
          </a:p>
          <a:p>
            <a:pPr marL="285750" indent="-285750">
              <a:buFont typeface="Arial" charset="0"/>
              <a:buChar char="•"/>
            </a:pPr>
            <a:r>
              <a:rPr lang="en-US" sz="1800" dirty="0" smtClean="0"/>
              <a:t>What </a:t>
            </a:r>
            <a:r>
              <a:rPr lang="en-US" sz="1800" dirty="0"/>
              <a:t>would you be willing to pay for this? </a:t>
            </a:r>
          </a:p>
          <a:p>
            <a:endParaRPr lang="en-US" sz="800" dirty="0"/>
          </a:p>
          <a:p>
            <a:r>
              <a:rPr lang="en-US" sz="1800" dirty="0"/>
              <a:t>Price/valuation = $110/(1.1) = $100</a:t>
            </a:r>
          </a:p>
          <a:p>
            <a:r>
              <a:rPr lang="en-US" sz="1800" dirty="0"/>
              <a:t>The $110 is a cashflow, as is the $100</a:t>
            </a:r>
          </a:p>
        </p:txBody>
      </p:sp>
      <p:sp>
        <p:nvSpPr>
          <p:cNvPr id="3" name="Title 2"/>
          <p:cNvSpPr>
            <a:spLocks noGrp="1"/>
          </p:cNvSpPr>
          <p:nvPr>
            <p:ph type="title"/>
          </p:nvPr>
        </p:nvSpPr>
        <p:spPr/>
        <p:txBody>
          <a:bodyPr/>
          <a:lstStyle/>
          <a:p>
            <a:r>
              <a:rPr lang="en-US" dirty="0"/>
              <a:t>Valuation is </a:t>
            </a:r>
            <a:r>
              <a:rPr lang="en-US" dirty="0" smtClean="0"/>
              <a:t>Typically </a:t>
            </a:r>
            <a:r>
              <a:rPr lang="en-US" dirty="0"/>
              <a:t>B</a:t>
            </a:r>
            <a:r>
              <a:rPr lang="en-US" dirty="0" smtClean="0"/>
              <a:t>ased </a:t>
            </a:r>
            <a:r>
              <a:rPr lang="en-US" dirty="0"/>
              <a:t>on </a:t>
            </a:r>
            <a:r>
              <a:rPr lang="en-US" dirty="0" err="1" smtClean="0"/>
              <a:t>Cashflows</a:t>
            </a:r>
            <a:endParaRPr lang="en-US" dirty="0"/>
          </a:p>
        </p:txBody>
      </p:sp>
    </p:spTree>
    <p:extLst>
      <p:ext uri="{BB962C8B-B14F-4D97-AF65-F5344CB8AC3E}">
        <p14:creationId xmlns:p14="http://schemas.microsoft.com/office/powerpoint/2010/main" val="1363193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A4E34DFF-3799-4C93-BEB4-707F66614807}"/>
              </a:ext>
            </a:extLst>
          </p:cNvPr>
          <p:cNvSpPr>
            <a:spLocks noGrp="1"/>
          </p:cNvSpPr>
          <p:nvPr>
            <p:ph sz="quarter" idx="10"/>
          </p:nvPr>
        </p:nvSpPr>
        <p:spPr>
          <a:xfrm>
            <a:off x="252349" y="1019175"/>
            <a:ext cx="4319651" cy="3811804"/>
          </a:xfrm>
        </p:spPr>
        <p:txBody>
          <a:bodyPr/>
          <a:lstStyle/>
          <a:p>
            <a:r>
              <a:rPr lang="en-US" sz="1800" dirty="0"/>
              <a:t>The income statement for a firm begins with Sales (or Revenues) and ends with Net </a:t>
            </a:r>
            <a:r>
              <a:rPr lang="en-US" sz="1800" dirty="0" smtClean="0"/>
              <a:t>Income</a:t>
            </a:r>
            <a:endParaRPr lang="en-US" sz="1800" dirty="0"/>
          </a:p>
          <a:p>
            <a:endParaRPr lang="en-US" sz="800" dirty="0"/>
          </a:p>
          <a:p>
            <a:r>
              <a:rPr lang="en-US" sz="1800" b="1" dirty="0"/>
              <a:t>Note: </a:t>
            </a:r>
            <a:r>
              <a:rPr lang="en-US" sz="1800" dirty="0"/>
              <a:t>Net income is not the same as </a:t>
            </a:r>
            <a:r>
              <a:rPr lang="en-US" sz="1800" dirty="0" smtClean="0"/>
              <a:t>cash</a:t>
            </a:r>
            <a:endParaRPr lang="en-US" sz="1800" dirty="0"/>
          </a:p>
          <a:p>
            <a:endParaRPr lang="en-US" sz="800" dirty="0"/>
          </a:p>
          <a:p>
            <a:r>
              <a:rPr lang="en-US" sz="1800" b="1" dirty="0"/>
              <a:t>Why?</a:t>
            </a:r>
          </a:p>
          <a:p>
            <a:pPr marL="342900" indent="-342900">
              <a:buFont typeface="Arial" charset="0"/>
              <a:buChar char="•"/>
            </a:pPr>
            <a:r>
              <a:rPr lang="en-US" sz="1800" dirty="0"/>
              <a:t>Depreciation expense</a:t>
            </a:r>
          </a:p>
          <a:p>
            <a:pPr marL="342900" indent="-342900">
              <a:buFont typeface="Arial" charset="0"/>
              <a:buChar char="•"/>
            </a:pPr>
            <a:r>
              <a:rPr lang="en-US" sz="1800" dirty="0"/>
              <a:t>Sales not yet received</a:t>
            </a:r>
          </a:p>
          <a:p>
            <a:pPr marL="342900" indent="-342900">
              <a:buFont typeface="Arial" charset="0"/>
              <a:buChar char="•"/>
            </a:pPr>
            <a:r>
              <a:rPr lang="en-US" sz="1800" dirty="0"/>
              <a:t>Expenses not yet paid</a:t>
            </a:r>
          </a:p>
        </p:txBody>
      </p:sp>
      <p:sp>
        <p:nvSpPr>
          <p:cNvPr id="3" name="Title 2">
            <a:extLst>
              <a:ext uri="{FF2B5EF4-FFF2-40B4-BE49-F238E27FC236}">
                <a16:creationId xmlns="" xmlns:a16="http://schemas.microsoft.com/office/drawing/2014/main" id="{532CC3C7-A41C-421F-B866-E2DE5EA52AED}"/>
              </a:ext>
            </a:extLst>
          </p:cNvPr>
          <p:cNvSpPr>
            <a:spLocks noGrp="1"/>
          </p:cNvSpPr>
          <p:nvPr>
            <p:ph type="title"/>
          </p:nvPr>
        </p:nvSpPr>
        <p:spPr>
          <a:xfrm>
            <a:off x="252349" y="274678"/>
            <a:ext cx="6182318" cy="692349"/>
          </a:xfrm>
        </p:spPr>
        <p:txBody>
          <a:bodyPr/>
          <a:lstStyle/>
          <a:p>
            <a:r>
              <a:rPr lang="en-US" dirty="0"/>
              <a:t>Income </a:t>
            </a:r>
            <a:r>
              <a:rPr lang="en-US"/>
              <a:t>versus </a:t>
            </a:r>
            <a:r>
              <a:rPr lang="en-US" smtClean="0"/>
              <a:t>Cash </a:t>
            </a:r>
            <a:r>
              <a:rPr lang="en-US" dirty="0"/>
              <a:t>F</a:t>
            </a:r>
            <a:r>
              <a:rPr lang="en-US" smtClean="0"/>
              <a:t>low</a:t>
            </a:r>
            <a:r>
              <a:rPr lang="en-US" dirty="0"/>
              <a:t>	</a:t>
            </a:r>
          </a:p>
        </p:txBody>
      </p:sp>
    </p:spTree>
    <p:extLst>
      <p:ext uri="{BB962C8B-B14F-4D97-AF65-F5344CB8AC3E}">
        <p14:creationId xmlns:p14="http://schemas.microsoft.com/office/powerpoint/2010/main" val="1391058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A75E272A-EC6B-4CF3-B9B7-39D8BD5F75CF}"/>
              </a:ext>
            </a:extLst>
          </p:cNvPr>
          <p:cNvSpPr>
            <a:spLocks noGrp="1"/>
          </p:cNvSpPr>
          <p:nvPr>
            <p:ph sz="quarter" idx="10"/>
          </p:nvPr>
        </p:nvSpPr>
        <p:spPr>
          <a:xfrm>
            <a:off x="252349" y="967027"/>
            <a:ext cx="4319651" cy="3473979"/>
          </a:xfrm>
        </p:spPr>
        <p:txBody>
          <a:bodyPr/>
          <a:lstStyle/>
          <a:p>
            <a:r>
              <a:rPr lang="en-US" sz="1800" b="1" dirty="0"/>
              <a:t>I. Accounting cash flow statement</a:t>
            </a:r>
          </a:p>
          <a:p>
            <a:endParaRPr lang="en-US" sz="800" dirty="0"/>
          </a:p>
          <a:p>
            <a:pPr marL="342900" indent="-342900">
              <a:buFont typeface="Arial" charset="0"/>
              <a:buChar char="•"/>
            </a:pPr>
            <a:r>
              <a:rPr lang="en-US" sz="1800" dirty="0" smtClean="0"/>
              <a:t>Reconciles </a:t>
            </a:r>
            <a:r>
              <a:rPr lang="en-US" sz="1800" dirty="0"/>
              <a:t>to the change in </a:t>
            </a:r>
            <a:r>
              <a:rPr lang="en-US" sz="1800" dirty="0" smtClean="0"/>
              <a:t>the cash </a:t>
            </a:r>
            <a:r>
              <a:rPr lang="en-US" sz="1800" dirty="0"/>
              <a:t>account</a:t>
            </a:r>
          </a:p>
          <a:p>
            <a:pPr marL="342900" indent="-342900">
              <a:buFont typeface="Arial" charset="0"/>
              <a:buChar char="•"/>
            </a:pPr>
            <a:r>
              <a:rPr lang="en-US" sz="1800" b="1" dirty="0" smtClean="0"/>
              <a:t>How</a:t>
            </a:r>
            <a:r>
              <a:rPr lang="en-US" sz="1800" b="1" dirty="0"/>
              <a:t>?  </a:t>
            </a:r>
            <a:endParaRPr lang="en-US" sz="1800" b="1" dirty="0" smtClean="0"/>
          </a:p>
          <a:p>
            <a:pPr marL="1085850" lvl="1" indent="-342900">
              <a:buFont typeface="Arial" charset="0"/>
              <a:buChar char="•"/>
            </a:pPr>
            <a:r>
              <a:rPr lang="en-US" dirty="0" smtClean="0"/>
              <a:t>Via </a:t>
            </a:r>
            <a:r>
              <a:rPr lang="en-US" dirty="0"/>
              <a:t>use of the </a:t>
            </a:r>
            <a:r>
              <a:rPr lang="en-US" dirty="0" smtClean="0"/>
              <a:t>income statement </a:t>
            </a:r>
            <a:r>
              <a:rPr lang="en-US" dirty="0"/>
              <a:t>and balance sheets</a:t>
            </a:r>
          </a:p>
          <a:p>
            <a:r>
              <a:rPr lang="en-US" dirty="0"/>
              <a:t>	</a:t>
            </a:r>
          </a:p>
        </p:txBody>
      </p:sp>
      <p:sp>
        <p:nvSpPr>
          <p:cNvPr id="3" name="Title 2">
            <a:extLst>
              <a:ext uri="{FF2B5EF4-FFF2-40B4-BE49-F238E27FC236}">
                <a16:creationId xmlns="" xmlns:a16="http://schemas.microsoft.com/office/drawing/2014/main" id="{7975C7DB-4C2D-405F-9E55-DB959C672ABA}"/>
              </a:ext>
            </a:extLst>
          </p:cNvPr>
          <p:cNvSpPr>
            <a:spLocks noGrp="1"/>
          </p:cNvSpPr>
          <p:nvPr>
            <p:ph type="title"/>
          </p:nvPr>
        </p:nvSpPr>
        <p:spPr>
          <a:xfrm>
            <a:off x="252349" y="274678"/>
            <a:ext cx="6182318" cy="692349"/>
          </a:xfrm>
        </p:spPr>
        <p:txBody>
          <a:bodyPr/>
          <a:lstStyle/>
          <a:p>
            <a:r>
              <a:rPr lang="en-US"/>
              <a:t>Cash </a:t>
            </a:r>
            <a:r>
              <a:rPr lang="en-US" smtClean="0"/>
              <a:t>Flow </a:t>
            </a:r>
            <a:r>
              <a:rPr lang="en-US" dirty="0"/>
              <a:t>S</a:t>
            </a:r>
            <a:r>
              <a:rPr lang="en-US" smtClean="0"/>
              <a:t>tatements</a:t>
            </a:r>
            <a:endParaRPr lang="en-US" dirty="0"/>
          </a:p>
        </p:txBody>
      </p:sp>
    </p:spTree>
    <p:extLst>
      <p:ext uri="{BB962C8B-B14F-4D97-AF65-F5344CB8AC3E}">
        <p14:creationId xmlns:p14="http://schemas.microsoft.com/office/powerpoint/2010/main" val="419536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A75E272A-EC6B-4CF3-B9B7-39D8BD5F75CF}"/>
              </a:ext>
            </a:extLst>
          </p:cNvPr>
          <p:cNvSpPr>
            <a:spLocks noGrp="1"/>
          </p:cNvSpPr>
          <p:nvPr>
            <p:ph sz="quarter" idx="10"/>
          </p:nvPr>
        </p:nvSpPr>
        <p:spPr>
          <a:xfrm>
            <a:off x="252349" y="967027"/>
            <a:ext cx="4319651" cy="3473979"/>
          </a:xfrm>
        </p:spPr>
        <p:txBody>
          <a:bodyPr/>
          <a:lstStyle/>
          <a:p>
            <a:r>
              <a:rPr lang="en-US" b="1" dirty="0" smtClean="0"/>
              <a:t>II. </a:t>
            </a:r>
            <a:r>
              <a:rPr lang="en-US" b="1" dirty="0"/>
              <a:t>Financial </a:t>
            </a:r>
            <a:r>
              <a:rPr lang="en-US" b="1" dirty="0" smtClean="0"/>
              <a:t>Cash </a:t>
            </a:r>
            <a:r>
              <a:rPr lang="en-US" b="1" dirty="0"/>
              <a:t>F</a:t>
            </a:r>
            <a:r>
              <a:rPr lang="en-US" b="1" dirty="0" smtClean="0"/>
              <a:t>low </a:t>
            </a:r>
            <a:endParaRPr lang="en-US" b="1" dirty="0"/>
          </a:p>
          <a:p>
            <a:endParaRPr lang="en-US" sz="800" dirty="0"/>
          </a:p>
          <a:p>
            <a:pPr marL="342900" indent="-342900">
              <a:buFont typeface="Arial" panose="020B0604020202020204" pitchFamily="34" charset="0"/>
              <a:buChar char="•"/>
            </a:pPr>
            <a:r>
              <a:rPr lang="en-US" sz="1800" dirty="0"/>
              <a:t>Separates the financing decision from the investment decision</a:t>
            </a:r>
          </a:p>
          <a:p>
            <a:pPr marL="342900" indent="-342900">
              <a:buFont typeface="Arial" panose="020B0604020202020204" pitchFamily="34" charset="0"/>
              <a:buChar char="•"/>
            </a:pPr>
            <a:r>
              <a:rPr lang="en-US" sz="1800" dirty="0"/>
              <a:t>We calculate </a:t>
            </a:r>
          </a:p>
          <a:p>
            <a:pPr marL="1085850" lvl="1" indent="-342900">
              <a:buFont typeface="Arial" panose="020B0604020202020204" pitchFamily="34" charset="0"/>
              <a:buChar char="•"/>
            </a:pPr>
            <a:r>
              <a:rPr lang="en-US" dirty="0"/>
              <a:t>Cash flow FROM assets </a:t>
            </a:r>
          </a:p>
          <a:p>
            <a:pPr marL="1485900" lvl="2" indent="-342900">
              <a:buFont typeface="Arial" panose="020B0604020202020204" pitchFamily="34" charset="0"/>
              <a:buChar char="•"/>
            </a:pPr>
            <a:r>
              <a:rPr lang="en-US" dirty="0"/>
              <a:t>Investment decision</a:t>
            </a:r>
          </a:p>
          <a:p>
            <a:pPr marL="1085850" lvl="1" indent="-342900">
              <a:buFont typeface="Arial" panose="020B0604020202020204" pitchFamily="34" charset="0"/>
              <a:buChar char="•"/>
            </a:pPr>
            <a:r>
              <a:rPr lang="en-US" dirty="0"/>
              <a:t>Cash flow TO </a:t>
            </a:r>
            <a:r>
              <a:rPr lang="en-US" dirty="0" smtClean="0"/>
              <a:t>bond/debt holders </a:t>
            </a:r>
            <a:r>
              <a:rPr lang="en-US" dirty="0"/>
              <a:t>and </a:t>
            </a:r>
            <a:r>
              <a:rPr lang="en-US" dirty="0" smtClean="0"/>
              <a:t>stock/equity holders </a:t>
            </a:r>
            <a:endParaRPr lang="en-US" dirty="0"/>
          </a:p>
          <a:p>
            <a:pPr marL="1485900" lvl="2" indent="-342900">
              <a:buFont typeface="Arial" panose="020B0604020202020204" pitchFamily="34" charset="0"/>
              <a:buChar char="•"/>
            </a:pPr>
            <a:r>
              <a:rPr lang="en-US" dirty="0"/>
              <a:t>Financing decision</a:t>
            </a:r>
          </a:p>
          <a:p>
            <a:pPr marL="342900" indent="-342900">
              <a:buFont typeface="Arial" panose="020B0604020202020204" pitchFamily="34" charset="0"/>
              <a:buChar char="•"/>
            </a:pPr>
            <a:endParaRPr lang="en-US" dirty="0"/>
          </a:p>
          <a:p>
            <a:r>
              <a:rPr lang="en-US" dirty="0"/>
              <a:t>	</a:t>
            </a:r>
          </a:p>
        </p:txBody>
      </p:sp>
      <p:sp>
        <p:nvSpPr>
          <p:cNvPr id="3" name="Title 2">
            <a:extLst>
              <a:ext uri="{FF2B5EF4-FFF2-40B4-BE49-F238E27FC236}">
                <a16:creationId xmlns="" xmlns:a16="http://schemas.microsoft.com/office/drawing/2014/main" id="{7975C7DB-4C2D-405F-9E55-DB959C672ABA}"/>
              </a:ext>
            </a:extLst>
          </p:cNvPr>
          <p:cNvSpPr>
            <a:spLocks noGrp="1"/>
          </p:cNvSpPr>
          <p:nvPr>
            <p:ph type="title"/>
          </p:nvPr>
        </p:nvSpPr>
        <p:spPr>
          <a:xfrm>
            <a:off x="252349" y="274678"/>
            <a:ext cx="6182318" cy="692349"/>
          </a:xfrm>
        </p:spPr>
        <p:txBody>
          <a:bodyPr/>
          <a:lstStyle/>
          <a:p>
            <a:r>
              <a:rPr lang="en-US"/>
              <a:t>Cash </a:t>
            </a:r>
            <a:r>
              <a:rPr lang="en-US" smtClean="0"/>
              <a:t>Flow </a:t>
            </a:r>
            <a:r>
              <a:rPr lang="en-US" dirty="0"/>
              <a:t>S</a:t>
            </a:r>
            <a:r>
              <a:rPr lang="en-US" smtClean="0"/>
              <a:t>tatements</a:t>
            </a:r>
            <a:endParaRPr lang="en-US" dirty="0"/>
          </a:p>
        </p:txBody>
      </p:sp>
    </p:spTree>
    <p:extLst>
      <p:ext uri="{BB962C8B-B14F-4D97-AF65-F5344CB8AC3E}">
        <p14:creationId xmlns:p14="http://schemas.microsoft.com/office/powerpoint/2010/main" val="529535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485BD81F-06AB-4C15-B99A-8826C93AB6EA}"/>
              </a:ext>
            </a:extLst>
          </p:cNvPr>
          <p:cNvSpPr>
            <a:spLocks noGrp="1"/>
          </p:cNvSpPr>
          <p:nvPr>
            <p:ph sz="quarter" idx="10"/>
          </p:nvPr>
        </p:nvSpPr>
        <p:spPr>
          <a:xfrm>
            <a:off x="252349" y="955932"/>
            <a:ext cx="4319651" cy="3976067"/>
          </a:xfrm>
          <a:prstGeom prst="rect">
            <a:avLst/>
          </a:prstGeom>
        </p:spPr>
        <p:txBody>
          <a:bodyPr/>
          <a:lstStyle/>
          <a:p>
            <a:r>
              <a:rPr lang="en-US" sz="1800" dirty="0"/>
              <a:t>Many specifics are required to obtain cash flow</a:t>
            </a:r>
          </a:p>
          <a:p>
            <a:endParaRPr lang="en-US" sz="800" dirty="0"/>
          </a:p>
          <a:p>
            <a:r>
              <a:rPr lang="en-US" sz="1800" b="1" dirty="0"/>
              <a:t>Basic rule</a:t>
            </a:r>
            <a:r>
              <a:rPr lang="en-US" sz="1800" dirty="0"/>
              <a:t>: Cash is king when we want to obtain the value or price of something! </a:t>
            </a:r>
          </a:p>
          <a:p>
            <a:endParaRPr lang="en-US" dirty="0"/>
          </a:p>
          <a:p>
            <a:endParaRPr lang="en-US" dirty="0"/>
          </a:p>
        </p:txBody>
      </p:sp>
      <p:sp>
        <p:nvSpPr>
          <p:cNvPr id="3" name="Title 2">
            <a:extLst>
              <a:ext uri="{FF2B5EF4-FFF2-40B4-BE49-F238E27FC236}">
                <a16:creationId xmlns="" xmlns:a16="http://schemas.microsoft.com/office/drawing/2014/main" id="{03558708-B9A6-436B-8784-9940E3CBAE25}"/>
              </a:ext>
            </a:extLst>
          </p:cNvPr>
          <p:cNvSpPr>
            <a:spLocks noGrp="1"/>
          </p:cNvSpPr>
          <p:nvPr>
            <p:ph type="title"/>
          </p:nvPr>
        </p:nvSpPr>
        <p:spPr>
          <a:xfrm>
            <a:off x="252349" y="274679"/>
            <a:ext cx="6182318" cy="681254"/>
          </a:xfrm>
        </p:spPr>
        <p:txBody>
          <a:bodyPr/>
          <a:lstStyle/>
          <a:p>
            <a:r>
              <a:rPr lang="en-US" dirty="0"/>
              <a:t>Details</a:t>
            </a:r>
          </a:p>
        </p:txBody>
      </p:sp>
      <p:pic>
        <p:nvPicPr>
          <p:cNvPr id="6" name="Chart Placeholder 3"/>
          <p:cNvPicPr>
            <a:picLocks noGrp="1" noChangeAspect="1"/>
          </p:cNvPicPr>
          <p:nvPr>
            <p:ph type="chart" sz="quarter" idx="4294967295"/>
          </p:nvPr>
        </p:nvPicPr>
        <p:blipFill>
          <a:blip r:embed="rId3">
            <a:extLst>
              <a:ext uri="{28A0092B-C50C-407E-A947-70E740481C1C}">
                <a14:useLocalDpi xmlns:a14="http://schemas.microsoft.com/office/drawing/2010/main" val="0"/>
              </a:ext>
            </a:extLst>
          </a:blip>
          <a:stretch>
            <a:fillRect/>
          </a:stretch>
        </p:blipFill>
        <p:spPr>
          <a:xfrm>
            <a:off x="797986" y="2571750"/>
            <a:ext cx="2607614" cy="2458170"/>
          </a:xfrm>
          <a:prstGeom prst="rect">
            <a:avLst/>
          </a:prstGeom>
        </p:spPr>
      </p:pic>
    </p:spTree>
    <p:extLst>
      <p:ext uri="{BB962C8B-B14F-4D97-AF65-F5344CB8AC3E}">
        <p14:creationId xmlns:p14="http://schemas.microsoft.com/office/powerpoint/2010/main" val="2657349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chart" sz="quarter" idx="10"/>
          </p:nvPr>
        </p:nvPicPr>
        <p:blipFill>
          <a:blip r:embed="rId3">
            <a:extLst>
              <a:ext uri="{28A0092B-C50C-407E-A947-70E740481C1C}">
                <a14:useLocalDpi xmlns:a14="http://schemas.microsoft.com/office/drawing/2010/main" val="0"/>
              </a:ext>
            </a:extLst>
          </a:blip>
          <a:stretch>
            <a:fillRect/>
          </a:stretch>
        </p:blipFill>
        <p:spPr>
          <a:xfrm>
            <a:off x="524949" y="987652"/>
            <a:ext cx="3346748" cy="3346748"/>
          </a:xfrm>
        </p:spPr>
      </p:pic>
      <p:sp>
        <p:nvSpPr>
          <p:cNvPr id="3" name="Title 2"/>
          <p:cNvSpPr>
            <a:spLocks noGrp="1"/>
          </p:cNvSpPr>
          <p:nvPr>
            <p:ph type="title"/>
          </p:nvPr>
        </p:nvSpPr>
        <p:spPr/>
        <p:txBody>
          <a:bodyPr/>
          <a:lstStyle/>
          <a:p>
            <a:r>
              <a:rPr lang="en-US" dirty="0"/>
              <a:t>Summary </a:t>
            </a:r>
          </a:p>
        </p:txBody>
      </p:sp>
    </p:spTree>
    <p:extLst>
      <p:ext uri="{BB962C8B-B14F-4D97-AF65-F5344CB8AC3E}">
        <p14:creationId xmlns:p14="http://schemas.microsoft.com/office/powerpoint/2010/main" val="18812913"/>
      </p:ext>
    </p:extLst>
  </p:cSld>
  <p:clrMapOvr>
    <a:masterClrMapping/>
  </p:clrMapOvr>
</p:sld>
</file>

<file path=ppt/theme/theme1.xml><?xml version="1.0" encoding="utf-8"?>
<a:theme xmlns:a="http://schemas.openxmlformats.org/drawingml/2006/main" name="Half Page Slas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rmAutofit/>
      </a:bodyPr>
      <a:lstStyle>
        <a:defPPr algn="l">
          <a:lnSpc>
            <a:spcPts val="1200"/>
          </a:lnSpc>
          <a:defRPr sz="1200" dirty="0" smtClean="0">
            <a:solidFill>
              <a:srgbClr val="000000"/>
            </a:solidFill>
            <a:latin typeface="Helvetica"/>
            <a:cs typeface="Helvetica"/>
          </a:defRPr>
        </a:defPPr>
      </a:lstStyle>
    </a:txDef>
  </a:objectDefaults>
  <a:extraClrSchemeLst/>
</a:theme>
</file>

<file path=ppt/theme/theme2.xml><?xml version="1.0" encoding="utf-8"?>
<a:theme xmlns:a="http://schemas.openxmlformats.org/drawingml/2006/main" name="Full Page Layou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Head Sho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16D43FDACDF02458C96071D7628C880" ma:contentTypeVersion="10" ma:contentTypeDescription="Create a new document." ma:contentTypeScope="" ma:versionID="9b00d83272e68a3ffced5c36848c19b9">
  <xsd:schema xmlns:xsd="http://www.w3.org/2001/XMLSchema" xmlns:xs="http://www.w3.org/2001/XMLSchema" xmlns:p="http://schemas.microsoft.com/office/2006/metadata/properties" xmlns:ns1="http://schemas.microsoft.com/sharepoint/v3" xmlns:ns2="b057fda7-913b-4ab6-8820-932873bcd66c" xmlns:ns3="c1493ba7-63c2-4cf8-b36d-87bfbc6968c0" targetNamespace="http://schemas.microsoft.com/office/2006/metadata/properties" ma:root="true" ma:fieldsID="5c8553f70c99d19755ac405a6433f273" ns1:_="" ns2:_="" ns3:_="">
    <xsd:import namespace="http://schemas.microsoft.com/sharepoint/v3"/>
    <xsd:import namespace="b057fda7-913b-4ab6-8820-932873bcd66c"/>
    <xsd:import namespace="c1493ba7-63c2-4cf8-b36d-87bfbc6968c0"/>
    <xsd:element name="properties">
      <xsd:complexType>
        <xsd:sequence>
          <xsd:element name="documentManagement">
            <xsd:complexType>
              <xsd:all>
                <xsd:element ref="ns1:PublishingStartDate" minOccurs="0"/>
                <xsd:element ref="ns1:PublishingExpirationDate" minOccurs="0"/>
                <xsd:element ref="ns2:SharedWithUsers" minOccurs="0"/>
                <xsd:element ref="ns2:SharingHintHash"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057fda7-913b-4ab6-8820-932873bcd66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1" nillable="true" ma:displayName="Sharing Hint Hash" ma:internalName="SharingHintHash" ma:readOnly="true">
      <xsd:simpleType>
        <xsd:restriction base="dms:Text"/>
      </xsd:simple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1493ba7-63c2-4cf8-b36d-87bfbc6968c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764729-3515-46ED-8ED5-215A2D8225F5}">
  <ds:schemaRefs>
    <ds:schemaRef ds:uri="http://www.w3.org/XML/1998/namespace"/>
    <ds:schemaRef ds:uri="b057fda7-913b-4ab6-8820-932873bcd66c"/>
    <ds:schemaRef ds:uri="http://schemas.microsoft.com/sharepoint/v3"/>
    <ds:schemaRef ds:uri="http://purl.org/dc/terms/"/>
    <ds:schemaRef ds:uri="http://schemas.microsoft.com/office/infopath/2007/PartnerControls"/>
    <ds:schemaRef ds:uri="http://schemas.openxmlformats.org/package/2006/metadata/core-properties"/>
    <ds:schemaRef ds:uri="http://purl.org/dc/dcmitype/"/>
    <ds:schemaRef ds:uri="http://schemas.microsoft.com/office/2006/documentManagement/types"/>
    <ds:schemaRef ds:uri="c1493ba7-63c2-4cf8-b36d-87bfbc6968c0"/>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A2D26454-5FA9-4775-8812-19978EBBF6C3}"/>
</file>

<file path=customXml/itemProps3.xml><?xml version="1.0" encoding="utf-8"?>
<ds:datastoreItem xmlns:ds="http://schemas.openxmlformats.org/officeDocument/2006/customXml" ds:itemID="{13CA0485-05C4-4FDB-8BF9-82A4FA65C7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1076</TotalTime>
  <Words>367</Words>
  <Application>Microsoft Macintosh PowerPoint</Application>
  <PresentationFormat>On-screen Show (16:9)</PresentationFormat>
  <Paragraphs>62</Paragraphs>
  <Slides>9</Slides>
  <Notes>7</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9</vt:i4>
      </vt:variant>
    </vt:vector>
  </HeadingPairs>
  <TitlesOfParts>
    <vt:vector size="18" baseType="lpstr">
      <vt:lpstr>Calibri</vt:lpstr>
      <vt:lpstr>Helvetica</vt:lpstr>
      <vt:lpstr>Vitesse</vt:lpstr>
      <vt:lpstr>Vitesse Bold</vt:lpstr>
      <vt:lpstr>Vitesse Medium</vt:lpstr>
      <vt:lpstr>Arial</vt:lpstr>
      <vt:lpstr>Half Page Slash</vt:lpstr>
      <vt:lpstr>Full Page Layout</vt:lpstr>
      <vt:lpstr>Head Shot</vt:lpstr>
      <vt:lpstr>Financial Modeling</vt:lpstr>
      <vt:lpstr>Before We Begin…</vt:lpstr>
      <vt:lpstr>“Cash is King!” </vt:lpstr>
      <vt:lpstr>Valuation is Typically Based on Cashflows</vt:lpstr>
      <vt:lpstr>Income versus Cash Flow </vt:lpstr>
      <vt:lpstr>Cash Flow Statements</vt:lpstr>
      <vt:lpstr>Cash Flow Statements</vt:lpstr>
      <vt:lpstr>Details</vt:lpstr>
      <vt:lpstr>Summary </vt:lpstr>
    </vt:vector>
  </TitlesOfParts>
  <Company>www.gatech.edu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DUALITY</dc:title>
  <dc:creator>Professional Education</dc:creator>
  <cp:lastModifiedBy>Hayes, Christie M</cp:lastModifiedBy>
  <cp:revision>76</cp:revision>
  <dcterms:created xsi:type="dcterms:W3CDTF">2017-01-20T18:55:05Z</dcterms:created>
  <dcterms:modified xsi:type="dcterms:W3CDTF">2018-04-05T17:41:48Z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0x010100E16D43FDACDF02458C96071D7628C880</vt:lpwstr>
  </property>
</Properties>
</file>