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3"/>
  </p:notesMasterIdLst>
  <p:handoutMasterIdLst>
    <p:handoutMasterId r:id="rId14"/>
  </p:handoutMasterIdLst>
  <p:sldIdLst>
    <p:sldId id="266" r:id="rId7"/>
    <p:sldId id="285" r:id="rId8"/>
    <p:sldId id="280" r:id="rId9"/>
    <p:sldId id="283" r:id="rId10"/>
    <p:sldId id="284" r:id="rId11"/>
    <p:sldId id="28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285"/>
            <p14:sldId id="280"/>
            <p14:sldId id="283"/>
            <p14:sldId id="284"/>
            <p14:sldId id="286"/>
          </p14:sldIdLst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86" autoAdjust="0"/>
  </p:normalViewPr>
  <p:slideViewPr>
    <p:cSldViewPr snapToGrid="0" snapToObjects="1">
      <p:cViewPr varScale="1">
        <p:scale>
          <a:sx n="177" d="100"/>
          <a:sy n="177" d="100"/>
        </p:scale>
        <p:origin x="128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0860B-0AC8-4AB8-9FD2-5E67DA0CF4C4}" type="datetimeFigureOut">
              <a:rPr lang="en-US" smtClean="0"/>
              <a:t>4/5/18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7BA36-D150-4A6A-AAC8-658558239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3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Hello, I’m Jacqueline Garner, and welcome to Financial Modeling.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7BA36-D150-4A6A-AAC8-658558239A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67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start building cash flow statements, it is always a good idea</a:t>
            </a:r>
            <a:r>
              <a:rPr lang="en-US" baseline="0" dirty="0" smtClean="0"/>
              <a:t> to review the balance sheet and income statement because we need data from them in order to calculate cash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7BA36-D150-4A6A-AAC8-658558239A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86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lesson was a review</a:t>
            </a:r>
            <a:r>
              <a:rPr lang="en-US" baseline="0" dirty="0" smtClean="0"/>
              <a:t> of an income statement including what is on it, and why net income is not the same as cash!  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B7BA36-D150-4A6A-AAC8-658558239A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5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Balance Sheets, Income Statements, Cash Flow Statements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/>
              <a:t>Balance </a:t>
            </a:r>
            <a:r>
              <a:rPr lang="en-US" sz="2000" dirty="0" smtClean="0"/>
              <a:t>Sheet </a:t>
            </a:r>
            <a:r>
              <a:rPr lang="en-US" sz="2000" dirty="0"/>
              <a:t>and </a:t>
            </a:r>
            <a:r>
              <a:rPr lang="en-US" sz="2000" dirty="0" smtClean="0"/>
              <a:t>Income </a:t>
            </a:r>
            <a:r>
              <a:rPr lang="en-US" sz="2000" dirty="0"/>
              <a:t>S</a:t>
            </a:r>
            <a:r>
              <a:rPr lang="en-US" sz="2000" dirty="0" smtClean="0"/>
              <a:t>tatement </a:t>
            </a:r>
            <a:r>
              <a:rPr lang="en-US" sz="2000" dirty="0"/>
              <a:t>R</a:t>
            </a:r>
            <a:r>
              <a:rPr lang="en-US" sz="2000" dirty="0" smtClean="0"/>
              <a:t>eview </a:t>
            </a:r>
            <a:r>
              <a:rPr lang="en-US" sz="2000" dirty="0"/>
              <a:t>Part 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52349" y="1052082"/>
            <a:ext cx="4319651" cy="3875047"/>
          </a:xfrm>
        </p:spPr>
        <p:txBody>
          <a:bodyPr/>
          <a:lstStyle/>
          <a:p>
            <a:r>
              <a:rPr lang="en-US" sz="1800" b="1" dirty="0"/>
              <a:t>What is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is an example of a FLOW statement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records revenues and expenses over a period of time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en-US" sz="2000" dirty="0"/>
              <a:t>Most often a year or a quarter</a:t>
            </a:r>
          </a:p>
          <a:p>
            <a:pPr lvl="1" indent="0">
              <a:buNone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is why it is a FLOW statement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0122"/>
          </a:xfrm>
        </p:spPr>
        <p:txBody>
          <a:bodyPr/>
          <a:lstStyle/>
          <a:p>
            <a:r>
              <a:rPr lang="en-US" dirty="0"/>
              <a:t>Income Statement</a:t>
            </a:r>
          </a:p>
        </p:txBody>
      </p:sp>
    </p:spTree>
    <p:extLst>
      <p:ext uri="{BB962C8B-B14F-4D97-AF65-F5344CB8AC3E}">
        <p14:creationId xmlns:p14="http://schemas.microsoft.com/office/powerpoint/2010/main" val="136319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41C8553-6B76-4CBA-9A65-F528DCFBD6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32800"/>
            <a:ext cx="4319651" cy="356252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Sales  </a:t>
            </a:r>
            <a:r>
              <a:rPr lang="en-US" dirty="0"/>
              <a:t>(Revenues)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Cost of Goods Sold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SG&amp;A Expense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Depreciation Expense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Interest Expense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Tax Expense</a:t>
            </a:r>
          </a:p>
          <a:p>
            <a:endParaRPr lang="en-US" sz="800" dirty="0"/>
          </a:p>
          <a:p>
            <a:r>
              <a:rPr lang="en-US" b="1" dirty="0"/>
              <a:t>End R</a:t>
            </a:r>
            <a:r>
              <a:rPr lang="en-US" b="1" dirty="0" smtClean="0"/>
              <a:t>esult</a:t>
            </a:r>
            <a:r>
              <a:rPr lang="en-US" b="1" dirty="0"/>
              <a:t>: Net Income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D7DCF57-7172-4319-9CB8-CB07234C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8122"/>
          </a:xfrm>
        </p:spPr>
        <p:txBody>
          <a:bodyPr/>
          <a:lstStyle/>
          <a:p>
            <a:r>
              <a:rPr lang="en-US" dirty="0"/>
              <a:t>Items that appear on </a:t>
            </a:r>
            <a:br>
              <a:rPr lang="en-US" dirty="0"/>
            </a:br>
            <a:r>
              <a:rPr lang="en-US" dirty="0"/>
              <a:t>Income Statement</a:t>
            </a:r>
          </a:p>
        </p:txBody>
      </p:sp>
    </p:spTree>
    <p:extLst>
      <p:ext uri="{BB962C8B-B14F-4D97-AF65-F5344CB8AC3E}">
        <p14:creationId xmlns:p14="http://schemas.microsoft.com/office/powerpoint/2010/main" val="38289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7E21E319-FA30-445E-9285-662CA1C8B7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5600"/>
            <a:ext cx="4319651" cy="3562526"/>
          </a:xfrm>
        </p:spPr>
        <p:txBody>
          <a:bodyPr/>
          <a:lstStyle/>
          <a:p>
            <a:r>
              <a:rPr lang="en-US" sz="1800" b="1" dirty="0"/>
              <a:t>Let’s look at an </a:t>
            </a:r>
            <a:r>
              <a:rPr lang="en-US" sz="1800" b="1" dirty="0" smtClean="0"/>
              <a:t>example:</a:t>
            </a:r>
            <a:endParaRPr lang="en-US" sz="1800" b="1" dirty="0"/>
          </a:p>
          <a:p>
            <a:endParaRPr lang="en-US" sz="800" dirty="0"/>
          </a:p>
          <a:p>
            <a:r>
              <a:rPr lang="en-US" sz="1800" dirty="0"/>
              <a:t>Please download the file named </a:t>
            </a:r>
          </a:p>
          <a:p>
            <a:r>
              <a:rPr lang="en-US" sz="1200" b="1" dirty="0" smtClean="0"/>
              <a:t>“</a:t>
            </a:r>
            <a:r>
              <a:rPr lang="en-US" sz="1200" b="1" dirty="0"/>
              <a:t>Balance_Sheets_Income_Statements_Example.xlsx”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EC1FD4B-E2D1-467D-A100-3E35AF3E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922"/>
          </a:xfrm>
        </p:spPr>
        <p:txBody>
          <a:bodyPr/>
          <a:lstStyle/>
          <a:p>
            <a:r>
              <a:rPr lang="en-US" dirty="0"/>
              <a:t>Example of Income Statement</a:t>
            </a:r>
          </a:p>
        </p:txBody>
      </p:sp>
    </p:spTree>
    <p:extLst>
      <p:ext uri="{BB962C8B-B14F-4D97-AF65-F5344CB8AC3E}">
        <p14:creationId xmlns:p14="http://schemas.microsoft.com/office/powerpoint/2010/main" val="402079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805322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904516893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56BE4EB-E804-48C3-A5D1-12F7349B53DA}"/>
</file>

<file path=customXml/itemProps2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764729-3515-46ED-8ED5-215A2D8225F5}">
  <ds:schemaRefs>
    <ds:schemaRef ds:uri="http://schemas.openxmlformats.org/package/2006/metadata/core-properties"/>
    <ds:schemaRef ds:uri="http://purl.org/dc/dcmitype/"/>
    <ds:schemaRef ds:uri="http://schemas.microsoft.com/sharepoint/v3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c1493ba7-63c2-4cf8-b36d-87bfbc6968c0"/>
    <ds:schemaRef ds:uri="b057fda7-913b-4ab6-8820-932873bcd66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194</Words>
  <Application>Microsoft Macintosh PowerPoint</Application>
  <PresentationFormat>On-screen Show (16:9)</PresentationFormat>
  <Paragraphs>38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Income Statement</vt:lpstr>
      <vt:lpstr>Items that appear on  Income Statement</vt:lpstr>
      <vt:lpstr>Example of Income Statement</vt:lpstr>
      <vt:lpstr>Summary </vt:lpstr>
    </vt:vector>
  </TitlesOfParts>
  <Company>www.gatech.edu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73</cp:revision>
  <dcterms:created xsi:type="dcterms:W3CDTF">2017-01-20T18:55:05Z</dcterms:created>
  <dcterms:modified xsi:type="dcterms:W3CDTF">2018-04-05T18:07:49Z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