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285" r:id="rId8"/>
    <p:sldId id="280" r:id="rId9"/>
    <p:sldId id="283" r:id="rId10"/>
    <p:sldId id="284" r:id="rId11"/>
    <p:sldId id="28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5"/>
            <p14:sldId id="280"/>
            <p14:sldId id="283"/>
            <p14:sldId id="284"/>
            <p14:sldId id="286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10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E29D4-142A-4146-BA2B-A2EB6296B34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A8EA9-69EC-4141-A7FC-6863892B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I’m Jacqueline Garner, and welcome to Financial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A8EA9-69EC-4141-A7FC-6863892B9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lesson</a:t>
            </a:r>
            <a:r>
              <a:rPr lang="en-US" dirty="0" smtClean="0"/>
              <a:t>, we will build the Accounting Statement of </a:t>
            </a:r>
            <a:r>
              <a:rPr lang="en-US" dirty="0" err="1" smtClean="0"/>
              <a:t>Cashflows</a:t>
            </a:r>
            <a:r>
              <a:rPr lang="en-US" dirty="0" smtClean="0"/>
              <a:t>.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A8EA9-69EC-4141-A7FC-6863892B9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A8EA9-69EC-4141-A7FC-6863892B9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A8EA9-69EC-4141-A7FC-6863892B9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lesson was a demonstration of how to build the Accounting Statement of Cash flows.  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A8EA9-69EC-4141-A7FC-6863892B9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9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Balance Sheets, Income Statements, Cash Flow Statements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069" y="4335984"/>
            <a:ext cx="4081732" cy="681037"/>
          </a:xfrm>
        </p:spPr>
        <p:txBody>
          <a:bodyPr/>
          <a:lstStyle/>
          <a:p>
            <a:r>
              <a:rPr lang="en-US" sz="2000" dirty="0"/>
              <a:t>Building an Accounting Statement</a:t>
            </a:r>
          </a:p>
          <a:p>
            <a:r>
              <a:rPr lang="en-US" sz="2000" dirty="0"/>
              <a:t>of Cash Flows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319651" cy="3875047"/>
          </a:xfrm>
        </p:spPr>
        <p:txBody>
          <a:bodyPr/>
          <a:lstStyle/>
          <a:p>
            <a:r>
              <a:rPr lang="en-US" sz="1800" b="1" dirty="0"/>
              <a:t>What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is an example of a </a:t>
            </a:r>
            <a:r>
              <a:rPr lang="en-US" sz="1800" b="1" dirty="0"/>
              <a:t>FLOW</a:t>
            </a:r>
            <a:r>
              <a:rPr lang="en-US" sz="1800" dirty="0"/>
              <a:t> statement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Like the income statement, it is measured over a period of time	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Most often a year or 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why it is a </a:t>
            </a:r>
            <a:r>
              <a:rPr lang="en-US" sz="1800" b="1" dirty="0"/>
              <a:t>FLOW</a:t>
            </a:r>
            <a:r>
              <a:rPr lang="en-US" sz="1800" dirty="0"/>
              <a:t>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shows the sources and uses of cash used by a firm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reconciles back to the change in the balance sheet cash account (the change from the prior year to the current one)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122"/>
          </a:xfrm>
        </p:spPr>
        <p:txBody>
          <a:bodyPr/>
          <a:lstStyle/>
          <a:p>
            <a:r>
              <a:rPr lang="en-US" dirty="0"/>
              <a:t>Statement of Cash Flows</a:t>
            </a:r>
          </a:p>
        </p:txBody>
      </p:sp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41C8553-6B76-4CBA-9A65-F528DCFBD6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310400"/>
            <a:ext cx="4319651" cy="3562526"/>
          </a:xfrm>
        </p:spPr>
        <p:txBody>
          <a:bodyPr/>
          <a:lstStyle/>
          <a:p>
            <a:r>
              <a:rPr lang="en-US" sz="1800" dirty="0" smtClean="0"/>
              <a:t>Net </a:t>
            </a:r>
            <a:r>
              <a:rPr lang="en-US" sz="1800" dirty="0"/>
              <a:t>Income</a:t>
            </a:r>
          </a:p>
          <a:p>
            <a:r>
              <a:rPr lang="en-US" sz="1800" dirty="0"/>
              <a:t>Plus Depreciation/amortization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Operating Section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Investing Section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Financing Section</a:t>
            </a:r>
          </a:p>
          <a:p>
            <a:endParaRPr lang="en-US" sz="800" dirty="0"/>
          </a:p>
          <a:p>
            <a:r>
              <a:rPr lang="en-US" sz="1800" dirty="0"/>
              <a:t>Ends with “Change in cash”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D7DCF57-7172-4319-9CB8-CB07234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035722"/>
          </a:xfrm>
        </p:spPr>
        <p:txBody>
          <a:bodyPr/>
          <a:lstStyle/>
          <a:p>
            <a:r>
              <a:rPr lang="en-US" dirty="0"/>
              <a:t>Organization of Statement of </a:t>
            </a:r>
            <a:r>
              <a:rPr lang="en-US" dirty="0" smtClean="0"/>
              <a:t>Cash </a:t>
            </a:r>
            <a:r>
              <a:rPr lang="en-US" dirty="0"/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3828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sz="1800" b="1" dirty="0"/>
              <a:t>Let’s look at an </a:t>
            </a:r>
            <a:r>
              <a:rPr lang="en-US" sz="1800" b="1" dirty="0" smtClean="0"/>
              <a:t>example:</a:t>
            </a:r>
            <a:endParaRPr lang="en-US" sz="1800" b="1" dirty="0"/>
          </a:p>
          <a:p>
            <a:endParaRPr lang="en-US" sz="800" dirty="0"/>
          </a:p>
          <a:p>
            <a:r>
              <a:rPr lang="en-US" sz="1800" dirty="0"/>
              <a:t>Please download the file named </a:t>
            </a:r>
          </a:p>
          <a:p>
            <a:r>
              <a:rPr lang="en-US" sz="1200" b="1" dirty="0" smtClean="0"/>
              <a:t>“</a:t>
            </a:r>
            <a:r>
              <a:rPr lang="en-US" sz="1200" b="1" dirty="0"/>
              <a:t>Balance_Sheets_Income_Statements_Example.xlsx”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smtClean="0"/>
              <a:t>Cash Flow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798122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422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c1493ba7-63c2-4cf8-b36d-87bfbc6968c0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b057fda7-913b-4ab6-8820-932873bcd66c"/>
  </ds:schemaRefs>
</ds:datastoreItem>
</file>

<file path=customXml/itemProps2.xml><?xml version="1.0" encoding="utf-8"?>
<ds:datastoreItem xmlns:ds="http://schemas.openxmlformats.org/officeDocument/2006/customXml" ds:itemID="{3AE8A4F7-7DCE-4F55-AA35-D2AE135E4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152</Words>
  <Application>Microsoft Macintosh PowerPoint</Application>
  <PresentationFormat>On-screen Show (16:9)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Statement of Cash Flows</vt:lpstr>
      <vt:lpstr>Organization of Statement of Cash Flows</vt:lpstr>
      <vt:lpstr>Example of Cash Flow Statement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75</cp:revision>
  <dcterms:created xsi:type="dcterms:W3CDTF">2017-01-20T18:55:05Z</dcterms:created>
  <dcterms:modified xsi:type="dcterms:W3CDTF">2018-04-19T13:41:04Z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