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2" r:id="rId5"/>
    <p:sldMasterId id="2147483670" r:id="rId6"/>
  </p:sldMasterIdLst>
  <p:notesMasterIdLst>
    <p:notesMasterId r:id="rId15"/>
  </p:notesMasterIdLst>
  <p:handoutMasterIdLst>
    <p:handoutMasterId r:id="rId16"/>
  </p:handoutMasterIdLst>
  <p:sldIdLst>
    <p:sldId id="266" r:id="rId7"/>
    <p:sldId id="285" r:id="rId8"/>
    <p:sldId id="287" r:id="rId9"/>
    <p:sldId id="280" r:id="rId10"/>
    <p:sldId id="283" r:id="rId11"/>
    <p:sldId id="288" r:id="rId12"/>
    <p:sldId id="284" r:id="rId13"/>
    <p:sldId id="286"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567BE6-4E2E-2A45-BD72-59F9659A3211}">
          <p14:sldIdLst>
            <p14:sldId id="266"/>
            <p14:sldId id="285"/>
            <p14:sldId id="287"/>
            <p14:sldId id="280"/>
            <p14:sldId id="283"/>
            <p14:sldId id="288"/>
            <p14:sldId id="284"/>
            <p14:sldId id="286"/>
          </p14:sldIdLst>
        </p14:section>
        <p14:section name="Untitled Section" id="{F368FC9B-8A99-D042-9DC4-CAB8B943863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Garner" initials="J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11"/>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5" autoAdjust="0"/>
    <p:restoredTop sz="94686" autoAdjust="0"/>
  </p:normalViewPr>
  <p:slideViewPr>
    <p:cSldViewPr snapToGrid="0" snapToObjects="1">
      <p:cViewPr varScale="1">
        <p:scale>
          <a:sx n="177" d="100"/>
          <a:sy n="177" d="100"/>
        </p:scale>
        <p:origin x="1304"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592" y="1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DFD447-ACB1-BC49-B8EF-23729E0A333F}" type="datetimeFigureOut">
              <a:rPr lang="en-US" smtClean="0"/>
              <a:t>4/5/18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EF598F-7A46-204A-ADDD-A1229C86B248}" type="slidenum">
              <a:rPr lang="en-US" smtClean="0"/>
              <a:t>‹#›</a:t>
            </a:fld>
            <a:endParaRPr lang="en-US"/>
          </a:p>
        </p:txBody>
      </p:sp>
    </p:spTree>
    <p:extLst>
      <p:ext uri="{BB962C8B-B14F-4D97-AF65-F5344CB8AC3E}">
        <p14:creationId xmlns:p14="http://schemas.microsoft.com/office/powerpoint/2010/main" val="186536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47851-41AA-A84C-8528-54C12DE61A7D}" type="datetimeFigureOut">
              <a:rPr lang="en-US" smtClean="0"/>
              <a:t>4/5/18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03306-9BCE-CC41-B824-8CF4BE18AD9D}" type="slidenum">
              <a:rPr lang="en-US" smtClean="0"/>
              <a:t>‹#›</a:t>
            </a:fld>
            <a:endParaRPr lang="en-US"/>
          </a:p>
        </p:txBody>
      </p:sp>
    </p:spTree>
    <p:extLst>
      <p:ext uri="{BB962C8B-B14F-4D97-AF65-F5344CB8AC3E}">
        <p14:creationId xmlns:p14="http://schemas.microsoft.com/office/powerpoint/2010/main" val="43886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lesson we</a:t>
            </a:r>
            <a:r>
              <a:rPr lang="en-US" baseline="0" dirty="0" smtClean="0"/>
              <a:t> will discuss Financial Cash Flow.  It is a bit different than Accounting Cash flow as we separate investing decisions from financing decisions.  </a:t>
            </a:r>
            <a:endParaRPr lang="en-US" dirty="0"/>
          </a:p>
        </p:txBody>
      </p:sp>
      <p:sp>
        <p:nvSpPr>
          <p:cNvPr id="4" name="Slide Number Placeholder 3"/>
          <p:cNvSpPr>
            <a:spLocks noGrp="1"/>
          </p:cNvSpPr>
          <p:nvPr>
            <p:ph type="sldNum" sz="quarter" idx="10"/>
          </p:nvPr>
        </p:nvSpPr>
        <p:spPr/>
        <p:txBody>
          <a:bodyPr/>
          <a:lstStyle/>
          <a:p>
            <a:fld id="{1CB03306-9BCE-CC41-B824-8CF4BE18AD9D}" type="slidenum">
              <a:rPr lang="en-US" smtClean="0"/>
              <a:t>2</a:t>
            </a:fld>
            <a:endParaRPr lang="en-US"/>
          </a:p>
        </p:txBody>
      </p:sp>
    </p:spTree>
    <p:extLst>
      <p:ext uri="{BB962C8B-B14F-4D97-AF65-F5344CB8AC3E}">
        <p14:creationId xmlns:p14="http://schemas.microsoft.com/office/powerpoint/2010/main" val="328034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finance, we view the balance sheet as assets and the claims against those</a:t>
            </a:r>
            <a:r>
              <a:rPr lang="en-US" baseline="0" dirty="0" smtClean="0"/>
              <a:t> assets.  So the assets produce cash flows (CFS FROM assets) and since the debt and equity are claims against the assets, the CFs produced by the assets go TO the debtholders (aka bondholders) and the </a:t>
            </a:r>
            <a:r>
              <a:rPr lang="en-US" baseline="0" dirty="0" err="1" smtClean="0"/>
              <a:t>equityholders</a:t>
            </a:r>
            <a:r>
              <a:rPr lang="en-US" baseline="0" dirty="0" smtClean="0"/>
              <a:t> (aka stockholders)</a:t>
            </a:r>
            <a:endParaRPr lang="en-US" dirty="0"/>
          </a:p>
        </p:txBody>
      </p:sp>
      <p:sp>
        <p:nvSpPr>
          <p:cNvPr id="4" name="Slide Number Placeholder 3"/>
          <p:cNvSpPr>
            <a:spLocks noGrp="1"/>
          </p:cNvSpPr>
          <p:nvPr>
            <p:ph type="sldNum" sz="quarter" idx="10"/>
          </p:nvPr>
        </p:nvSpPr>
        <p:spPr/>
        <p:txBody>
          <a:bodyPr/>
          <a:lstStyle/>
          <a:p>
            <a:fld id="{1CB03306-9BCE-CC41-B824-8CF4BE18AD9D}" type="slidenum">
              <a:rPr lang="en-US" smtClean="0"/>
              <a:t>3</a:t>
            </a:fld>
            <a:endParaRPr lang="en-US"/>
          </a:p>
        </p:txBody>
      </p:sp>
    </p:spTree>
    <p:extLst>
      <p:ext uri="{BB962C8B-B14F-4D97-AF65-F5344CB8AC3E}">
        <p14:creationId xmlns:p14="http://schemas.microsoft.com/office/powerpoint/2010/main" val="390996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first tackle CF from assets.  It is define as</a:t>
            </a:r>
            <a:r>
              <a:rPr lang="en-US" baseline="0" dirty="0" smtClean="0"/>
              <a:t> shown here.   One thing to note:  we begin with EBIT, not NI.  Why?  Notice we do not deduct interest.  It’s because assets do not produce interest.  Interest, which we will see later, is something the bondholders receive, not something assets produce.  </a:t>
            </a:r>
            <a:endParaRPr lang="en-US" dirty="0"/>
          </a:p>
        </p:txBody>
      </p:sp>
      <p:sp>
        <p:nvSpPr>
          <p:cNvPr id="4" name="Slide Number Placeholder 3"/>
          <p:cNvSpPr>
            <a:spLocks noGrp="1"/>
          </p:cNvSpPr>
          <p:nvPr>
            <p:ph type="sldNum" sz="quarter" idx="10"/>
          </p:nvPr>
        </p:nvSpPr>
        <p:spPr/>
        <p:txBody>
          <a:bodyPr/>
          <a:lstStyle/>
          <a:p>
            <a:fld id="{1CB03306-9BCE-CC41-B824-8CF4BE18AD9D}" type="slidenum">
              <a:rPr lang="en-US" smtClean="0"/>
              <a:t>5</a:t>
            </a:fld>
            <a:endParaRPr lang="en-US"/>
          </a:p>
        </p:txBody>
      </p:sp>
    </p:spTree>
    <p:extLst>
      <p:ext uri="{BB962C8B-B14F-4D97-AF65-F5344CB8AC3E}">
        <p14:creationId xmlns:p14="http://schemas.microsoft.com/office/powerpoint/2010/main" val="157359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picture may help</a:t>
            </a:r>
            <a:r>
              <a:rPr lang="en-US" baseline="0" dirty="0" smtClean="0"/>
              <a:t> explain this.  This is similar to the balance sheet a few slides before but we have moved CL over to the asset side.  Let’s go through each piece of the definition:  OCF.  Well, fixed assets, the PPE is what produces the OCF. </a:t>
            </a:r>
          </a:p>
          <a:p>
            <a:r>
              <a:rPr lang="en-US" baseline="0" dirty="0" smtClean="0"/>
              <a:t>Then we subtract change in NWC.    </a:t>
            </a:r>
            <a:r>
              <a:rPr lang="en-US" dirty="0" smtClean="0"/>
              <a:t> What is NWC = CA – CL</a:t>
            </a:r>
            <a:r>
              <a:rPr lang="en-US" baseline="0" dirty="0" smtClean="0"/>
              <a:t> so in this picture we see we are netting CL against the CA.  Effectively this is similar to the operating section of an </a:t>
            </a:r>
            <a:r>
              <a:rPr lang="en-US" baseline="0" dirty="0" err="1" smtClean="0"/>
              <a:t>acctg</a:t>
            </a:r>
            <a:r>
              <a:rPr lang="en-US" baseline="0" dirty="0" smtClean="0"/>
              <a:t> CF statement whereby we are taking care of accrual accounting.  Finally roman III was investment in fixed assets/cap ex.  </a:t>
            </a:r>
            <a:endParaRPr lang="en-US" dirty="0"/>
          </a:p>
        </p:txBody>
      </p:sp>
      <p:sp>
        <p:nvSpPr>
          <p:cNvPr id="4" name="Slide Number Placeholder 3"/>
          <p:cNvSpPr>
            <a:spLocks noGrp="1"/>
          </p:cNvSpPr>
          <p:nvPr>
            <p:ph type="sldNum" sz="quarter" idx="10"/>
          </p:nvPr>
        </p:nvSpPr>
        <p:spPr/>
        <p:txBody>
          <a:bodyPr/>
          <a:lstStyle/>
          <a:p>
            <a:fld id="{1CB03306-9BCE-CC41-B824-8CF4BE18AD9D}" type="slidenum">
              <a:rPr lang="en-US" smtClean="0"/>
              <a:t>6</a:t>
            </a:fld>
            <a:endParaRPr lang="en-US"/>
          </a:p>
        </p:txBody>
      </p:sp>
    </p:spTree>
    <p:extLst>
      <p:ext uri="{BB962C8B-B14F-4D97-AF65-F5344CB8AC3E}">
        <p14:creationId xmlns:p14="http://schemas.microsoft.com/office/powerpoint/2010/main" val="15115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lesson was</a:t>
            </a:r>
            <a:r>
              <a:rPr lang="en-US" baseline="0" dirty="0" smtClean="0"/>
              <a:t> an explanation and demonstration of CF from assets.  Thank you!</a:t>
            </a:r>
          </a:p>
          <a:p>
            <a:endParaRPr lang="en-US" dirty="0"/>
          </a:p>
        </p:txBody>
      </p:sp>
      <p:sp>
        <p:nvSpPr>
          <p:cNvPr id="4" name="Slide Number Placeholder 3"/>
          <p:cNvSpPr>
            <a:spLocks noGrp="1"/>
          </p:cNvSpPr>
          <p:nvPr>
            <p:ph type="sldNum" sz="quarter" idx="10"/>
          </p:nvPr>
        </p:nvSpPr>
        <p:spPr/>
        <p:txBody>
          <a:bodyPr/>
          <a:lstStyle/>
          <a:p>
            <a:fld id="{1CB03306-9BCE-CC41-B824-8CF4BE18AD9D}" type="slidenum">
              <a:rPr lang="en-US" smtClean="0"/>
              <a:t>8</a:t>
            </a:fld>
            <a:endParaRPr lang="en-US"/>
          </a:p>
        </p:txBody>
      </p:sp>
    </p:spTree>
    <p:extLst>
      <p:ext uri="{BB962C8B-B14F-4D97-AF65-F5344CB8AC3E}">
        <p14:creationId xmlns:p14="http://schemas.microsoft.com/office/powerpoint/2010/main" val="146537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7650" y="274639"/>
            <a:ext cx="6121165" cy="712848"/>
          </a:xfrm>
          <a:prstGeom prst="rect">
            <a:avLst/>
          </a:prstGeom>
        </p:spPr>
        <p:txBody>
          <a:bodyPr/>
          <a:lstStyle>
            <a:lvl1pPr algn="l">
              <a:defRPr lang="en-US" sz="3200" b="0" i="0" kern="1200" dirty="0">
                <a:solidFill>
                  <a:schemeClr val="tx1"/>
                </a:solidFill>
                <a:latin typeface="Vitesse Bold"/>
                <a:ea typeface="Vitesse" charset="0"/>
                <a:cs typeface="Vitesse Bold"/>
              </a:defRPr>
            </a:lvl1pPr>
          </a:lstStyle>
          <a:p>
            <a:r>
              <a:rPr lang="en-US" dirty="0"/>
              <a:t>Course title</a:t>
            </a:r>
          </a:p>
        </p:txBody>
      </p:sp>
      <p:sp>
        <p:nvSpPr>
          <p:cNvPr id="6" name="Text Placeholder 5"/>
          <p:cNvSpPr>
            <a:spLocks noGrp="1"/>
          </p:cNvSpPr>
          <p:nvPr>
            <p:ph type="body" sz="quarter" idx="10" hasCustomPrompt="1"/>
          </p:nvPr>
        </p:nvSpPr>
        <p:spPr>
          <a:xfrm>
            <a:off x="266461" y="691832"/>
            <a:ext cx="5672951" cy="542236"/>
          </a:xfrm>
          <a:prstGeom prst="rect">
            <a:avLst/>
          </a:prstGeom>
        </p:spPr>
        <p:txBody>
          <a:bodyPr/>
          <a:lstStyle>
            <a:lvl1pPr marL="0" indent="0">
              <a:buNone/>
              <a:defRPr lang="en-US" sz="24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7" name="Text Placeholder 5"/>
          <p:cNvSpPr>
            <a:spLocks noGrp="1"/>
          </p:cNvSpPr>
          <p:nvPr>
            <p:ph type="body" sz="quarter" idx="11"/>
          </p:nvPr>
        </p:nvSpPr>
        <p:spPr>
          <a:xfrm>
            <a:off x="247648" y="2292985"/>
            <a:ext cx="5095759"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8" name="Text Placeholder 5"/>
          <p:cNvSpPr>
            <a:spLocks noGrp="1"/>
          </p:cNvSpPr>
          <p:nvPr>
            <p:ph type="body" sz="quarter" idx="12" hasCustomPrompt="1"/>
          </p:nvPr>
        </p:nvSpPr>
        <p:spPr>
          <a:xfrm>
            <a:off x="238241" y="2650975"/>
            <a:ext cx="4888796"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9" name="Text Placeholder 5"/>
          <p:cNvSpPr>
            <a:spLocks noGrp="1"/>
          </p:cNvSpPr>
          <p:nvPr>
            <p:ph type="body" sz="quarter" idx="13" hasCustomPrompt="1"/>
          </p:nvPr>
        </p:nvSpPr>
        <p:spPr>
          <a:xfrm>
            <a:off x="247647" y="4379683"/>
            <a:ext cx="4305091"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2" name="Text Placeholder 5"/>
          <p:cNvSpPr>
            <a:spLocks noGrp="1"/>
          </p:cNvSpPr>
          <p:nvPr>
            <p:ph type="body" sz="quarter" idx="14" hasCustomPrompt="1"/>
          </p:nvPr>
        </p:nvSpPr>
        <p:spPr>
          <a:xfrm>
            <a:off x="247647" y="2896113"/>
            <a:ext cx="4794723"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4995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w/ Text + Graphic">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52348" y="1268453"/>
            <a:ext cx="3595277" cy="3612444"/>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6" name="Chart Placeholder 3"/>
          <p:cNvSpPr>
            <a:spLocks noGrp="1"/>
          </p:cNvSpPr>
          <p:nvPr>
            <p:ph type="chart" sz="quarter" idx="11"/>
          </p:nvPr>
        </p:nvSpPr>
        <p:spPr>
          <a:xfrm>
            <a:off x="3847625" y="1268453"/>
            <a:ext cx="4948296" cy="3612444"/>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10" name="Title 1"/>
          <p:cNvSpPr>
            <a:spLocks noGrp="1"/>
          </p:cNvSpPr>
          <p:nvPr>
            <p:ph type="title"/>
          </p:nvPr>
        </p:nvSpPr>
        <p:spPr>
          <a:xfrm>
            <a:off x="252348" y="274678"/>
            <a:ext cx="8543573"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48481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w/ Graphic">
    <p:spTree>
      <p:nvGrpSpPr>
        <p:cNvPr id="1" name=""/>
        <p:cNvGrpSpPr/>
        <p:nvPr/>
      </p:nvGrpSpPr>
      <p:grpSpPr>
        <a:xfrm>
          <a:off x="0" y="0"/>
          <a:ext cx="0" cy="0"/>
          <a:chOff x="0" y="0"/>
          <a:chExt cx="0" cy="0"/>
        </a:xfrm>
      </p:grpSpPr>
      <p:sp>
        <p:nvSpPr>
          <p:cNvPr id="4" name="Chart Placeholder 3"/>
          <p:cNvSpPr>
            <a:spLocks noGrp="1"/>
          </p:cNvSpPr>
          <p:nvPr>
            <p:ph type="chart" sz="quarter" idx="10"/>
          </p:nvPr>
        </p:nvSpPr>
        <p:spPr>
          <a:xfrm>
            <a:off x="252347" y="1268453"/>
            <a:ext cx="8186095" cy="3739377"/>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5" name="Title 1"/>
          <p:cNvSpPr>
            <a:spLocks noGrp="1"/>
          </p:cNvSpPr>
          <p:nvPr>
            <p:ph type="title"/>
          </p:nvPr>
        </p:nvSpPr>
        <p:spPr>
          <a:xfrm>
            <a:off x="252348" y="274678"/>
            <a:ext cx="8186095"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 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88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alf Page BLANK">
    <p:spTree>
      <p:nvGrpSpPr>
        <p:cNvPr id="1" name=""/>
        <p:cNvGrpSpPr/>
        <p:nvPr/>
      </p:nvGrpSpPr>
      <p:grpSpPr>
        <a:xfrm>
          <a:off x="0" y="0"/>
          <a:ext cx="0" cy="0"/>
          <a:chOff x="0" y="0"/>
          <a:chExt cx="0" cy="0"/>
        </a:xfrm>
      </p:grpSpPr>
      <p:sp>
        <p:nvSpPr>
          <p:cNvPr id="2"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3628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alf Page w/ Bullets">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52349" y="1268453"/>
            <a:ext cx="4611277" cy="3473979"/>
          </a:xfrm>
          <a:prstGeom prst="rect">
            <a:avLst/>
          </a:prstGeom>
        </p:spPr>
        <p:txBody>
          <a:bodyPr/>
          <a:lstStyle>
            <a:lvl1pPr marL="0" indent="0">
              <a:buNone/>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800">
                <a:latin typeface="Helvetica" charset="0"/>
                <a:ea typeface="Helvetica" charset="0"/>
                <a:cs typeface="Helvetica" charset="0"/>
              </a:defRPr>
            </a:lvl3pPr>
            <a:lvl4pPr>
              <a:defRPr sz="1800">
                <a:latin typeface="Helvetica" charset="0"/>
                <a:ea typeface="Helvetica" charset="0"/>
                <a:cs typeface="Helvetica" charset="0"/>
              </a:defRPr>
            </a:lvl4pPr>
            <a:lvl5pPr>
              <a:defRPr sz="18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96867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Page w/ Tex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52349" y="1268453"/>
            <a:ext cx="4705350" cy="3562526"/>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4"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58256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Page w/ Graphic">
    <p:spTree>
      <p:nvGrpSpPr>
        <p:cNvPr id="1" name=""/>
        <p:cNvGrpSpPr/>
        <p:nvPr/>
      </p:nvGrpSpPr>
      <p:grpSpPr>
        <a:xfrm>
          <a:off x="0" y="0"/>
          <a:ext cx="0" cy="0"/>
          <a:chOff x="0" y="0"/>
          <a:chExt cx="0" cy="0"/>
        </a:xfrm>
      </p:grpSpPr>
      <p:sp>
        <p:nvSpPr>
          <p:cNvPr id="6" name="Chart Placeholder 3"/>
          <p:cNvSpPr>
            <a:spLocks noGrp="1"/>
          </p:cNvSpPr>
          <p:nvPr>
            <p:ph type="chart" sz="quarter" idx="10"/>
          </p:nvPr>
        </p:nvSpPr>
        <p:spPr>
          <a:xfrm>
            <a:off x="252349" y="1268453"/>
            <a:ext cx="4213956" cy="3575856"/>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4"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262148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age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7650" y="274639"/>
            <a:ext cx="8595313" cy="712848"/>
          </a:xfrm>
          <a:prstGeom prst="rect">
            <a:avLst/>
          </a:prstGeom>
        </p:spPr>
        <p:txBody>
          <a:bodyPr/>
          <a:lstStyle>
            <a:lvl1pPr algn="l">
              <a:defRPr lang="en-US" sz="3200" b="0" i="0" kern="1200" dirty="0">
                <a:solidFill>
                  <a:schemeClr val="tx1"/>
                </a:solidFill>
                <a:latin typeface="Vitesse Bold"/>
                <a:ea typeface="Vitesse" charset="0"/>
                <a:cs typeface="Vitesse Bold"/>
              </a:defRPr>
            </a:lvl1pPr>
          </a:lstStyle>
          <a:p>
            <a:r>
              <a:rPr lang="en-US" dirty="0"/>
              <a:t>Course title</a:t>
            </a:r>
          </a:p>
        </p:txBody>
      </p:sp>
      <p:sp>
        <p:nvSpPr>
          <p:cNvPr id="10" name="Text Placeholder 5"/>
          <p:cNvSpPr>
            <a:spLocks noGrp="1"/>
          </p:cNvSpPr>
          <p:nvPr>
            <p:ph type="body" sz="quarter" idx="10" hasCustomPrompt="1"/>
          </p:nvPr>
        </p:nvSpPr>
        <p:spPr>
          <a:xfrm>
            <a:off x="266461" y="796333"/>
            <a:ext cx="8576502" cy="542236"/>
          </a:xfrm>
          <a:prstGeom prst="rect">
            <a:avLst/>
          </a:prstGeom>
        </p:spPr>
        <p:txBody>
          <a:bodyPr/>
          <a:lstStyle>
            <a:lvl1pPr marL="0" indent="0">
              <a:buNone/>
              <a:defRPr lang="en-US" sz="24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11" name="Text Placeholder 5"/>
          <p:cNvSpPr>
            <a:spLocks noGrp="1"/>
          </p:cNvSpPr>
          <p:nvPr>
            <p:ph type="body" sz="quarter" idx="11"/>
          </p:nvPr>
        </p:nvSpPr>
        <p:spPr>
          <a:xfrm>
            <a:off x="247648" y="2292985"/>
            <a:ext cx="8595315"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12" name="Text Placeholder 5"/>
          <p:cNvSpPr>
            <a:spLocks noGrp="1"/>
          </p:cNvSpPr>
          <p:nvPr>
            <p:ph type="body" sz="quarter" idx="12" hasCustomPrompt="1"/>
          </p:nvPr>
        </p:nvSpPr>
        <p:spPr>
          <a:xfrm>
            <a:off x="238241" y="2650975"/>
            <a:ext cx="8604722"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13" name="Text Placeholder 5"/>
          <p:cNvSpPr>
            <a:spLocks noGrp="1"/>
          </p:cNvSpPr>
          <p:nvPr>
            <p:ph type="body" sz="quarter" idx="13" hasCustomPrompt="1"/>
          </p:nvPr>
        </p:nvSpPr>
        <p:spPr>
          <a:xfrm>
            <a:off x="247647" y="4379683"/>
            <a:ext cx="8143760"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4" name="Text Placeholder 5"/>
          <p:cNvSpPr>
            <a:spLocks noGrp="1"/>
          </p:cNvSpPr>
          <p:nvPr>
            <p:ph type="body" sz="quarter" idx="14" hasCustomPrompt="1"/>
          </p:nvPr>
        </p:nvSpPr>
        <p:spPr>
          <a:xfrm>
            <a:off x="247647" y="2896113"/>
            <a:ext cx="8595316"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8605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Blank">
    <p:spTree>
      <p:nvGrpSpPr>
        <p:cNvPr id="1" name=""/>
        <p:cNvGrpSpPr/>
        <p:nvPr/>
      </p:nvGrpSpPr>
      <p:grpSpPr>
        <a:xfrm>
          <a:off x="0" y="0"/>
          <a:ext cx="0" cy="0"/>
          <a:chOff x="0" y="0"/>
          <a:chExt cx="0" cy="0"/>
        </a:xfrm>
      </p:grpSpPr>
      <p:sp>
        <p:nvSpPr>
          <p:cNvPr id="4" name="Title 1"/>
          <p:cNvSpPr>
            <a:spLocks noGrp="1"/>
          </p:cNvSpPr>
          <p:nvPr>
            <p:ph type="title"/>
          </p:nvPr>
        </p:nvSpPr>
        <p:spPr>
          <a:xfrm>
            <a:off x="252349" y="274678"/>
            <a:ext cx="8562392"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158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w/ Bullets">
    <p:spTree>
      <p:nvGrpSpPr>
        <p:cNvPr id="1" name=""/>
        <p:cNvGrpSpPr/>
        <p:nvPr/>
      </p:nvGrpSpPr>
      <p:grpSpPr>
        <a:xfrm>
          <a:off x="0" y="0"/>
          <a:ext cx="0" cy="0"/>
          <a:chOff x="0" y="0"/>
          <a:chExt cx="0" cy="0"/>
        </a:xfrm>
      </p:grpSpPr>
      <p:sp>
        <p:nvSpPr>
          <p:cNvPr id="10" name="Content Placeholder 5"/>
          <p:cNvSpPr>
            <a:spLocks noGrp="1"/>
          </p:cNvSpPr>
          <p:nvPr>
            <p:ph sz="quarter" idx="10"/>
          </p:nvPr>
        </p:nvSpPr>
        <p:spPr>
          <a:xfrm>
            <a:off x="252349" y="1268453"/>
            <a:ext cx="8280166" cy="3519917"/>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800">
                <a:latin typeface="Helvetica" charset="0"/>
                <a:ea typeface="Helvetica" charset="0"/>
                <a:cs typeface="Helvetica" charset="0"/>
              </a:defRPr>
            </a:lvl3pPr>
            <a:lvl4pPr>
              <a:defRPr sz="1800">
                <a:latin typeface="Helvetica" charset="0"/>
                <a:ea typeface="Helvetica" charset="0"/>
                <a:cs typeface="Helvetica" charset="0"/>
              </a:defRPr>
            </a:lvl4pPr>
            <a:lvl5pPr>
              <a:defRPr sz="18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52349" y="274678"/>
            <a:ext cx="8280166"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723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age w/ Text">
    <p:spTree>
      <p:nvGrpSpPr>
        <p:cNvPr id="1" name=""/>
        <p:cNvGrpSpPr/>
        <p:nvPr/>
      </p:nvGrpSpPr>
      <p:grpSpPr>
        <a:xfrm>
          <a:off x="0" y="0"/>
          <a:ext cx="0" cy="0"/>
          <a:chOff x="0" y="0"/>
          <a:chExt cx="0" cy="0"/>
        </a:xfrm>
      </p:grpSpPr>
      <p:sp>
        <p:nvSpPr>
          <p:cNvPr id="4" name="Content Placeholder 4"/>
          <p:cNvSpPr>
            <a:spLocks noGrp="1"/>
          </p:cNvSpPr>
          <p:nvPr>
            <p:ph sz="quarter" idx="10" hasCustomPrompt="1"/>
          </p:nvPr>
        </p:nvSpPr>
        <p:spPr>
          <a:xfrm>
            <a:off x="252347" y="1268453"/>
            <a:ext cx="8449503" cy="3286125"/>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 </a:t>
            </a:r>
          </a:p>
          <a:p>
            <a:r>
              <a:rPr lang="en-US" sz="1800" dirty="0"/>
              <a:t>of the printing and typesetting industry. </a:t>
            </a:r>
            <a:r>
              <a:rPr lang="en-US" sz="1800" dirty="0" err="1"/>
              <a:t>Lorem</a:t>
            </a:r>
            <a:r>
              <a:rPr lang="en-US" sz="1800" dirty="0"/>
              <a:t> </a:t>
            </a:r>
            <a:r>
              <a:rPr lang="en-US" sz="1800" dirty="0" err="1"/>
              <a:t>Ipsum</a:t>
            </a:r>
            <a:r>
              <a:rPr lang="en-US" sz="1800" dirty="0"/>
              <a:t> has been the industry's standard dummy text ever since the 1500s, when an unknown printer took a galley of type and scrambled it to make a type specimen book. </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5" name="Title 1"/>
          <p:cNvSpPr>
            <a:spLocks noGrp="1"/>
          </p:cNvSpPr>
          <p:nvPr>
            <p:ph type="title"/>
          </p:nvPr>
        </p:nvSpPr>
        <p:spPr>
          <a:xfrm>
            <a:off x="252348" y="274678"/>
            <a:ext cx="8449503"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theme" Target="../theme/theme2.xml"/><Relationship Id="rId8"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 Id="rId3"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63171388"/>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68" r:id="rId3"/>
    <p:sldLayoutId id="2147483660" r:id="rId4"/>
    <p:sldLayoutId id="2147483669"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458200" y="4793747"/>
            <a:ext cx="613954" cy="276783"/>
          </a:xfrm>
          <a:prstGeom prst="rect">
            <a:avLst/>
          </a:prstGeom>
        </p:spPr>
      </p:pic>
    </p:spTree>
    <p:extLst>
      <p:ext uri="{BB962C8B-B14F-4D97-AF65-F5344CB8AC3E}">
        <p14:creationId xmlns:p14="http://schemas.microsoft.com/office/powerpoint/2010/main" val="254288057"/>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4" r:id="rId3"/>
    <p:sldLayoutId id="2147483665" r:id="rId4"/>
    <p:sldLayoutId id="2147483672" r:id="rId5"/>
    <p:sldLayoutId id="2147483666" r:id="rId6"/>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20358668"/>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67" y="262218"/>
            <a:ext cx="5691763" cy="712848"/>
          </a:xfrm>
        </p:spPr>
        <p:txBody>
          <a:bodyPr/>
          <a:lstStyle/>
          <a:p>
            <a:r>
              <a:rPr lang="en-US" b="0" dirty="0">
                <a:latin typeface="Vitesse Bold"/>
                <a:cs typeface="Vitesse Bold"/>
              </a:rPr>
              <a:t>Financial Modeling</a:t>
            </a:r>
          </a:p>
        </p:txBody>
      </p:sp>
      <p:sp>
        <p:nvSpPr>
          <p:cNvPr id="3" name="Text Placeholder 2"/>
          <p:cNvSpPr>
            <a:spLocks noGrp="1"/>
          </p:cNvSpPr>
          <p:nvPr>
            <p:ph type="body" sz="quarter" idx="10"/>
          </p:nvPr>
        </p:nvSpPr>
        <p:spPr>
          <a:xfrm>
            <a:off x="216667" y="703947"/>
            <a:ext cx="5279783" cy="712847"/>
          </a:xfrm>
        </p:spPr>
        <p:txBody>
          <a:bodyPr/>
          <a:lstStyle/>
          <a:p>
            <a:r>
              <a:rPr lang="en-US" b="1" dirty="0"/>
              <a:t>Balance Sheets, Income Statements, Cash Flow Statements</a:t>
            </a:r>
            <a:endParaRPr lang="en-US" dirty="0"/>
          </a:p>
        </p:txBody>
      </p:sp>
      <p:sp>
        <p:nvSpPr>
          <p:cNvPr id="4" name="Text Placeholder 3"/>
          <p:cNvSpPr>
            <a:spLocks noGrp="1"/>
          </p:cNvSpPr>
          <p:nvPr>
            <p:ph type="body" sz="quarter" idx="11"/>
          </p:nvPr>
        </p:nvSpPr>
        <p:spPr>
          <a:xfrm>
            <a:off x="216668" y="2302393"/>
            <a:ext cx="4305091" cy="432669"/>
          </a:xfrm>
        </p:spPr>
        <p:txBody>
          <a:bodyPr anchor="ctr"/>
          <a:lstStyle/>
          <a:p>
            <a:r>
              <a:rPr lang="en-US" dirty="0"/>
              <a:t>Jacqueline Garner, Ph.D. </a:t>
            </a:r>
          </a:p>
        </p:txBody>
      </p:sp>
      <p:sp>
        <p:nvSpPr>
          <p:cNvPr id="5" name="Text Placeholder 4"/>
          <p:cNvSpPr>
            <a:spLocks noGrp="1"/>
          </p:cNvSpPr>
          <p:nvPr>
            <p:ph type="body" sz="quarter" idx="12"/>
          </p:nvPr>
        </p:nvSpPr>
        <p:spPr>
          <a:xfrm>
            <a:off x="216668" y="2680372"/>
            <a:ext cx="4305091" cy="254281"/>
          </a:xfrm>
        </p:spPr>
        <p:txBody>
          <a:bodyPr/>
          <a:lstStyle/>
          <a:p>
            <a:r>
              <a:rPr lang="en-US" dirty="0"/>
              <a:t>Lecturer</a:t>
            </a:r>
          </a:p>
        </p:txBody>
      </p:sp>
      <p:sp>
        <p:nvSpPr>
          <p:cNvPr id="6" name="Text Placeholder 5"/>
          <p:cNvSpPr>
            <a:spLocks noGrp="1"/>
          </p:cNvSpPr>
          <p:nvPr>
            <p:ph type="body" sz="quarter" idx="13"/>
          </p:nvPr>
        </p:nvSpPr>
        <p:spPr>
          <a:xfrm>
            <a:off x="108668" y="4335984"/>
            <a:ext cx="4305091" cy="396977"/>
          </a:xfrm>
        </p:spPr>
        <p:txBody>
          <a:bodyPr/>
          <a:lstStyle/>
          <a:p>
            <a:r>
              <a:rPr lang="en-US" sz="2000" dirty="0" smtClean="0"/>
              <a:t>Building </a:t>
            </a:r>
            <a:r>
              <a:rPr lang="en-US" sz="2000" smtClean="0"/>
              <a:t>Cash </a:t>
            </a:r>
            <a:r>
              <a:rPr lang="en-US" sz="2000" smtClean="0"/>
              <a:t>Flow </a:t>
            </a:r>
            <a:r>
              <a:rPr lang="en-US" sz="2000" dirty="0" smtClean="0"/>
              <a:t>from Assets</a:t>
            </a:r>
            <a:endParaRPr lang="en-US" sz="2000" dirty="0"/>
          </a:p>
        </p:txBody>
      </p:sp>
      <p:sp>
        <p:nvSpPr>
          <p:cNvPr id="7" name="Text Placeholder 6"/>
          <p:cNvSpPr>
            <a:spLocks noGrp="1"/>
          </p:cNvSpPr>
          <p:nvPr>
            <p:ph type="body" sz="quarter" idx="14"/>
          </p:nvPr>
        </p:nvSpPr>
        <p:spPr>
          <a:xfrm>
            <a:off x="227250" y="2913751"/>
            <a:ext cx="4305091" cy="322253"/>
          </a:xfrm>
        </p:spPr>
        <p:txBody>
          <a:bodyPr/>
          <a:lstStyle/>
          <a:p>
            <a:r>
              <a:rPr lang="en-US" dirty="0" err="1"/>
              <a:t>Scheller</a:t>
            </a:r>
            <a:r>
              <a:rPr lang="en-US" dirty="0"/>
              <a:t> College of Business</a:t>
            </a:r>
          </a:p>
        </p:txBody>
      </p:sp>
      <p:sp>
        <p:nvSpPr>
          <p:cNvPr id="8" name="TextBox 7"/>
          <p:cNvSpPr txBox="1"/>
          <p:nvPr/>
        </p:nvSpPr>
        <p:spPr>
          <a:xfrm>
            <a:off x="7375490" y="5807947"/>
            <a:ext cx="914400" cy="914400"/>
          </a:xfrm>
          <a:prstGeom prst="rect">
            <a:avLst/>
          </a:prstGeom>
        </p:spPr>
        <p:txBody>
          <a:bodyPr vert="horz" wrap="none" lIns="91440" tIns="45720" rIns="91440" bIns="45720" rtlCol="0">
            <a:normAutofit/>
          </a:bodyPr>
          <a:lstStyle/>
          <a:p>
            <a:pPr algn="l">
              <a:lnSpc>
                <a:spcPts val="1200"/>
              </a:lnSpc>
            </a:pPr>
            <a:endParaRPr lang="en-US" sz="1200" dirty="0">
              <a:solidFill>
                <a:srgbClr val="000000"/>
              </a:solidFill>
              <a:latin typeface="Helvetica"/>
              <a:cs typeface="Helvetica"/>
            </a:endParaRPr>
          </a:p>
        </p:txBody>
      </p:sp>
      <p:sp>
        <p:nvSpPr>
          <p:cNvPr id="9" name="TextBox 8"/>
          <p:cNvSpPr txBox="1"/>
          <p:nvPr/>
        </p:nvSpPr>
        <p:spPr>
          <a:xfrm>
            <a:off x="8745583" y="4676503"/>
            <a:ext cx="914400" cy="914400"/>
          </a:xfrm>
          <a:prstGeom prst="rect">
            <a:avLst/>
          </a:prstGeom>
        </p:spPr>
        <p:txBody>
          <a:bodyPr vert="horz" wrap="none" lIns="91440" tIns="45720" rIns="91440" bIns="45720" rtlCol="0">
            <a:normAutofit/>
          </a:bodyPr>
          <a:lstStyle/>
          <a:p>
            <a:pPr algn="l">
              <a:lnSpc>
                <a:spcPts val="1200"/>
              </a:lnSpc>
            </a:pPr>
            <a:endParaRPr lang="en-US" sz="1200" dirty="0">
              <a:solidFill>
                <a:srgbClr val="000000"/>
              </a:solidFill>
              <a:latin typeface="Helvetica"/>
              <a:cs typeface="Helvetica"/>
            </a:endParaRPr>
          </a:p>
        </p:txBody>
      </p:sp>
    </p:spTree>
    <p:extLst>
      <p:ext uri="{BB962C8B-B14F-4D97-AF65-F5344CB8AC3E}">
        <p14:creationId xmlns:p14="http://schemas.microsoft.com/office/powerpoint/2010/main" val="836153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52294" y="1047859"/>
            <a:ext cx="3217315" cy="3047782"/>
          </a:xfrm>
        </p:spPr>
      </p:pic>
      <p:sp>
        <p:nvSpPr>
          <p:cNvPr id="3" name="Title 2"/>
          <p:cNvSpPr>
            <a:spLocks noGrp="1"/>
          </p:cNvSpPr>
          <p:nvPr>
            <p:ph type="title"/>
          </p:nvPr>
        </p:nvSpPr>
        <p:spPr/>
        <p:txBody>
          <a:bodyPr/>
          <a:lstStyle/>
          <a:p>
            <a:r>
              <a:rPr lang="en-US" dirty="0"/>
              <a:t>Before We Begin</a:t>
            </a:r>
            <a:r>
              <a:rPr lang="is-IS" dirty="0"/>
              <a:t>…</a:t>
            </a:r>
            <a:endParaRPr lang="en-US" dirty="0"/>
          </a:p>
        </p:txBody>
      </p:sp>
    </p:spTree>
    <p:extLst>
      <p:ext uri="{BB962C8B-B14F-4D97-AF65-F5344CB8AC3E}">
        <p14:creationId xmlns:p14="http://schemas.microsoft.com/office/powerpoint/2010/main" val="1370810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85173" y="1317425"/>
            <a:ext cx="8280400" cy="3008258"/>
          </a:xfrm>
        </p:spPr>
      </p:pic>
      <p:sp>
        <p:nvSpPr>
          <p:cNvPr id="3" name="Title 2"/>
          <p:cNvSpPr>
            <a:spLocks noGrp="1"/>
          </p:cNvSpPr>
          <p:nvPr>
            <p:ph type="title"/>
          </p:nvPr>
        </p:nvSpPr>
        <p:spPr>
          <a:xfrm>
            <a:off x="252348" y="274678"/>
            <a:ext cx="8546051" cy="993775"/>
          </a:xfrm>
        </p:spPr>
        <p:txBody>
          <a:bodyPr/>
          <a:lstStyle/>
          <a:p>
            <a:r>
              <a:rPr lang="en-US" dirty="0" smtClean="0"/>
              <a:t>Cash flows FROM assets and TO Claimants</a:t>
            </a:r>
            <a:endParaRPr lang="en-US" dirty="0"/>
          </a:p>
        </p:txBody>
      </p:sp>
      <p:sp>
        <p:nvSpPr>
          <p:cNvPr id="2" name="Rounded Rectangular Callout 1"/>
          <p:cNvSpPr/>
          <p:nvPr/>
        </p:nvSpPr>
        <p:spPr>
          <a:xfrm>
            <a:off x="2462469" y="3942655"/>
            <a:ext cx="1108732" cy="612648"/>
          </a:xfrm>
          <a:prstGeom prst="wedgeRoundRectCallout">
            <a:avLst>
              <a:gd name="adj1" fmla="val -44961"/>
              <a:gd name="adj2" fmla="val -141674"/>
              <a:gd name="adj3" fmla="val 16667"/>
            </a:avLst>
          </a:prstGeom>
          <a:ln>
            <a:solidFill>
              <a:schemeClr val="bg2">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latin typeface="Helvetica" charset="0"/>
                <a:ea typeface="Helvetica" charset="0"/>
                <a:cs typeface="Helvetica" charset="0"/>
              </a:rPr>
              <a:t>Investing Decision</a:t>
            </a:r>
            <a:endParaRPr lang="en-US" sz="1400" dirty="0">
              <a:latin typeface="Helvetica" charset="0"/>
              <a:ea typeface="Helvetica" charset="0"/>
              <a:cs typeface="Helvetica" charset="0"/>
            </a:endParaRPr>
          </a:p>
        </p:txBody>
      </p:sp>
      <p:sp>
        <p:nvSpPr>
          <p:cNvPr id="5" name="Rounded Rectangular Callout 4"/>
          <p:cNvSpPr/>
          <p:nvPr/>
        </p:nvSpPr>
        <p:spPr>
          <a:xfrm>
            <a:off x="6480070" y="3942655"/>
            <a:ext cx="1108732" cy="612648"/>
          </a:xfrm>
          <a:prstGeom prst="wedgeRoundRectCallout">
            <a:avLst>
              <a:gd name="adj1" fmla="val -47963"/>
              <a:gd name="adj2" fmla="val -146431"/>
              <a:gd name="adj3" fmla="val 16667"/>
            </a:avLst>
          </a:prstGeom>
          <a:ln w="38100">
            <a:solidFill>
              <a:schemeClr val="bg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latin typeface="Helvetica" charset="0"/>
                <a:ea typeface="Helvetica" charset="0"/>
                <a:cs typeface="Helvetica" charset="0"/>
              </a:rPr>
              <a:t>Financing Decision</a:t>
            </a:r>
            <a:endParaRPr lang="en-US" sz="1400" dirty="0">
              <a:latin typeface="Helvetica" charset="0"/>
              <a:ea typeface="Helvetica" charset="0"/>
              <a:cs typeface="Helvetica" charset="0"/>
            </a:endParaRPr>
          </a:p>
        </p:txBody>
      </p:sp>
    </p:spTree>
    <p:extLst>
      <p:ext uri="{BB962C8B-B14F-4D97-AF65-F5344CB8AC3E}">
        <p14:creationId xmlns:p14="http://schemas.microsoft.com/office/powerpoint/2010/main" val="61627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52349" y="964801"/>
            <a:ext cx="4319651" cy="3875047"/>
          </a:xfrm>
        </p:spPr>
        <p:txBody>
          <a:bodyPr/>
          <a:lstStyle/>
          <a:p>
            <a:pPr marL="285750" indent="-285750">
              <a:buFont typeface="Arial" charset="0"/>
              <a:buChar char="•"/>
            </a:pPr>
            <a:r>
              <a:rPr lang="en-US" sz="1800" b="1" dirty="0" smtClean="0"/>
              <a:t>Financial Cash Flows</a:t>
            </a:r>
          </a:p>
          <a:p>
            <a:pPr marL="285750" indent="-285750">
              <a:buFont typeface="Arial" charset="0"/>
              <a:buChar char="•"/>
            </a:pPr>
            <a:endParaRPr lang="en-US" sz="1800" b="1" dirty="0"/>
          </a:p>
          <a:p>
            <a:pPr marL="285750" indent="-285750">
              <a:buFont typeface="Arial" charset="0"/>
              <a:buChar char="•"/>
            </a:pPr>
            <a:r>
              <a:rPr lang="en-US" sz="1800" b="1" dirty="0" smtClean="0"/>
              <a:t>Cash flow FROM Assets</a:t>
            </a:r>
          </a:p>
          <a:p>
            <a:pPr marL="285750" indent="-285750">
              <a:buFont typeface="Arial" charset="0"/>
              <a:buChar char="•"/>
            </a:pPr>
            <a:endParaRPr lang="en-US" sz="1800" b="1" dirty="0"/>
          </a:p>
          <a:p>
            <a:pPr marL="285750" indent="-285750">
              <a:buFont typeface="Arial" charset="0"/>
              <a:buChar char="•"/>
            </a:pPr>
            <a:r>
              <a:rPr lang="en-US" sz="1800" b="1" dirty="0" smtClean="0"/>
              <a:t>Cash flow TO debtholders</a:t>
            </a:r>
          </a:p>
          <a:p>
            <a:pPr marL="285750" indent="-285750">
              <a:buFont typeface="Arial" charset="0"/>
              <a:buChar char="•"/>
            </a:pPr>
            <a:endParaRPr lang="en-US" sz="1800" b="1" dirty="0"/>
          </a:p>
          <a:p>
            <a:pPr marL="285750" indent="-285750">
              <a:buFont typeface="Arial" charset="0"/>
              <a:buChar char="•"/>
            </a:pPr>
            <a:r>
              <a:rPr lang="en-US" sz="1800" b="1" dirty="0" smtClean="0"/>
              <a:t>Cash flow TO </a:t>
            </a:r>
            <a:r>
              <a:rPr lang="en-US" sz="1800" b="1" dirty="0" err="1" smtClean="0"/>
              <a:t>equityholders</a:t>
            </a:r>
            <a:endParaRPr lang="en-US" sz="1800" dirty="0"/>
          </a:p>
          <a:p>
            <a:endParaRPr lang="en-US" sz="1800" dirty="0"/>
          </a:p>
          <a:p>
            <a:endParaRPr lang="en-US" sz="1800" dirty="0"/>
          </a:p>
          <a:p>
            <a:endParaRPr lang="en-US" sz="1800" dirty="0"/>
          </a:p>
          <a:p>
            <a:endParaRPr lang="en-US" sz="1800" dirty="0"/>
          </a:p>
        </p:txBody>
      </p:sp>
      <p:sp>
        <p:nvSpPr>
          <p:cNvPr id="3" name="Title 2"/>
          <p:cNvSpPr>
            <a:spLocks noGrp="1"/>
          </p:cNvSpPr>
          <p:nvPr>
            <p:ph type="title"/>
          </p:nvPr>
        </p:nvSpPr>
        <p:spPr>
          <a:xfrm>
            <a:off x="252349" y="274679"/>
            <a:ext cx="6182318" cy="690122"/>
          </a:xfrm>
        </p:spPr>
        <p:txBody>
          <a:bodyPr/>
          <a:lstStyle/>
          <a:p>
            <a:r>
              <a:rPr lang="en-US" dirty="0" smtClean="0"/>
              <a:t>Financial Cash Flows</a:t>
            </a:r>
            <a:endParaRPr lang="en-US" dirty="0"/>
          </a:p>
        </p:txBody>
      </p:sp>
    </p:spTree>
    <p:extLst>
      <p:ext uri="{BB962C8B-B14F-4D97-AF65-F5344CB8AC3E}">
        <p14:creationId xmlns:p14="http://schemas.microsoft.com/office/powerpoint/2010/main" val="1363193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41C8553-6B76-4CBA-9A65-F528DCFBD688}"/>
              </a:ext>
            </a:extLst>
          </p:cNvPr>
          <p:cNvSpPr>
            <a:spLocks noGrp="1"/>
          </p:cNvSpPr>
          <p:nvPr>
            <p:ph sz="quarter" idx="10"/>
          </p:nvPr>
        </p:nvSpPr>
        <p:spPr>
          <a:xfrm>
            <a:off x="252349" y="1425600"/>
            <a:ext cx="4319651" cy="3562526"/>
          </a:xfrm>
        </p:spPr>
        <p:txBody>
          <a:bodyPr/>
          <a:lstStyle/>
          <a:p>
            <a:r>
              <a:rPr lang="en-US" sz="1800" dirty="0" smtClean="0"/>
              <a:t>EBIT</a:t>
            </a:r>
            <a:endParaRPr lang="en-US" sz="1800" dirty="0"/>
          </a:p>
          <a:p>
            <a:r>
              <a:rPr lang="en-US" sz="1800" dirty="0" smtClean="0"/>
              <a:t>Plus Depreciation/amortization</a:t>
            </a:r>
          </a:p>
          <a:p>
            <a:r>
              <a:rPr lang="en-US" sz="1800" b="1" u="sng" dirty="0" smtClean="0"/>
              <a:t>Less Taxes</a:t>
            </a:r>
          </a:p>
          <a:p>
            <a:pPr marL="400050" indent="-400050">
              <a:buFont typeface="+mj-lt"/>
              <a:buAutoNum type="romanUcPeriod"/>
            </a:pPr>
            <a:r>
              <a:rPr lang="en-US" sz="1800" dirty="0" smtClean="0"/>
              <a:t>Operating cash flow</a:t>
            </a:r>
            <a:endParaRPr lang="en-US" sz="1800" dirty="0"/>
          </a:p>
          <a:p>
            <a:pPr marL="400050" indent="-400050">
              <a:buFont typeface="+mj-lt"/>
              <a:buAutoNum type="romanUcPeriod"/>
            </a:pPr>
            <a:r>
              <a:rPr lang="en-US" sz="1800" dirty="0" smtClean="0"/>
              <a:t>Less change in net working capital 	(NWC)</a:t>
            </a:r>
            <a:endParaRPr lang="en-US" sz="1800" dirty="0"/>
          </a:p>
          <a:p>
            <a:pPr marL="400050" indent="-400050">
              <a:buFont typeface="+mj-lt"/>
              <a:buAutoNum type="romanUcPeriod"/>
            </a:pPr>
            <a:r>
              <a:rPr lang="en-US" sz="1800" dirty="0" smtClean="0"/>
              <a:t>Less investment in fixed assets 	(capital expenditures)</a:t>
            </a:r>
          </a:p>
          <a:p>
            <a:r>
              <a:rPr lang="en-US" sz="1800" dirty="0" smtClean="0"/>
              <a:t>	</a:t>
            </a:r>
            <a:r>
              <a:rPr lang="en-US" sz="1800" b="1" dirty="0" smtClean="0"/>
              <a:t>= CF FROM ASSETS</a:t>
            </a:r>
            <a:endParaRPr lang="en-US" sz="1800" b="1" dirty="0"/>
          </a:p>
        </p:txBody>
      </p:sp>
      <p:sp>
        <p:nvSpPr>
          <p:cNvPr id="3" name="Title 2">
            <a:extLst>
              <a:ext uri="{FF2B5EF4-FFF2-40B4-BE49-F238E27FC236}">
                <a16:creationId xmlns:a16="http://schemas.microsoft.com/office/drawing/2014/main" xmlns="" id="{DD7DCF57-7172-4319-9CB8-CB07234C47E1}"/>
              </a:ext>
            </a:extLst>
          </p:cNvPr>
          <p:cNvSpPr>
            <a:spLocks noGrp="1"/>
          </p:cNvSpPr>
          <p:nvPr>
            <p:ph type="title"/>
          </p:nvPr>
        </p:nvSpPr>
        <p:spPr>
          <a:xfrm>
            <a:off x="252349" y="274678"/>
            <a:ext cx="6182318" cy="1150922"/>
          </a:xfrm>
        </p:spPr>
        <p:txBody>
          <a:bodyPr/>
          <a:lstStyle/>
          <a:p>
            <a:r>
              <a:rPr lang="en-US" dirty="0"/>
              <a:t>Organization of </a:t>
            </a:r>
            <a:r>
              <a:rPr lang="en-US" dirty="0" smtClean="0"/>
              <a:t/>
            </a:r>
            <a:br>
              <a:rPr lang="en-US" dirty="0" smtClean="0"/>
            </a:br>
            <a:r>
              <a:rPr lang="en-US" dirty="0" smtClean="0"/>
              <a:t>Cash Flow from Assets</a:t>
            </a:r>
            <a:endParaRPr lang="en-US" dirty="0"/>
          </a:p>
        </p:txBody>
      </p:sp>
    </p:spTree>
    <p:extLst>
      <p:ext uri="{BB962C8B-B14F-4D97-AF65-F5344CB8AC3E}">
        <p14:creationId xmlns:p14="http://schemas.microsoft.com/office/powerpoint/2010/main" val="382897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05124" y="1275106"/>
            <a:ext cx="8280400" cy="3008258"/>
          </a:xfrm>
        </p:spPr>
      </p:pic>
      <p:sp>
        <p:nvSpPr>
          <p:cNvPr id="3" name="Title 2"/>
          <p:cNvSpPr>
            <a:spLocks noGrp="1"/>
          </p:cNvSpPr>
          <p:nvPr>
            <p:ph type="title"/>
          </p:nvPr>
        </p:nvSpPr>
        <p:spPr>
          <a:xfrm>
            <a:off x="252349" y="274679"/>
            <a:ext cx="8280166" cy="690122"/>
          </a:xfrm>
        </p:spPr>
        <p:txBody>
          <a:bodyPr/>
          <a:lstStyle/>
          <a:p>
            <a:r>
              <a:rPr lang="en-US" dirty="0" smtClean="0"/>
              <a:t>CF from Assets</a:t>
            </a:r>
            <a:endParaRPr lang="en-US" dirty="0"/>
          </a:p>
        </p:txBody>
      </p:sp>
      <p:sp>
        <p:nvSpPr>
          <p:cNvPr id="2" name="Rounded Rectangular Callout 1"/>
          <p:cNvSpPr/>
          <p:nvPr/>
        </p:nvSpPr>
        <p:spPr>
          <a:xfrm>
            <a:off x="201915" y="4360106"/>
            <a:ext cx="2546076" cy="593494"/>
          </a:xfrm>
          <a:prstGeom prst="wedgeRoundRectCallout">
            <a:avLst>
              <a:gd name="adj1" fmla="val -21001"/>
              <a:gd name="adj2" fmla="val -116444"/>
              <a:gd name="adj3" fmla="val 16667"/>
            </a:avLst>
          </a:prstGeom>
          <a:ln w="38100">
            <a:solidFill>
              <a:schemeClr val="bg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latin typeface="Helvetica" charset="0"/>
                <a:ea typeface="Helvetica" charset="0"/>
                <a:cs typeface="Helvetica" charset="0"/>
              </a:rPr>
              <a:t>Fixed assets produce the OCF</a:t>
            </a:r>
            <a:endParaRPr lang="en-US" sz="1400" dirty="0">
              <a:latin typeface="Helvetica" charset="0"/>
              <a:ea typeface="Helvetica" charset="0"/>
              <a:cs typeface="Helvetica" charset="0"/>
            </a:endParaRPr>
          </a:p>
        </p:txBody>
      </p:sp>
      <p:sp>
        <p:nvSpPr>
          <p:cNvPr id="5" name="Rounded Rectangular Callout 4"/>
          <p:cNvSpPr/>
          <p:nvPr/>
        </p:nvSpPr>
        <p:spPr>
          <a:xfrm>
            <a:off x="1728315" y="869107"/>
            <a:ext cx="2843685" cy="593494"/>
          </a:xfrm>
          <a:prstGeom prst="wedgeRoundRectCallout">
            <a:avLst>
              <a:gd name="adj1" fmla="val -41596"/>
              <a:gd name="adj2" fmla="val 181888"/>
              <a:gd name="adj3" fmla="val 16667"/>
            </a:avLst>
          </a:prstGeom>
          <a:ln w="38100">
            <a:solidFill>
              <a:schemeClr val="bg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latin typeface="Helvetica" charset="0"/>
                <a:ea typeface="Helvetica" charset="0"/>
                <a:cs typeface="Helvetica" charset="0"/>
              </a:rPr>
              <a:t>NWC is effectively netting the CL against the CA</a:t>
            </a:r>
            <a:endParaRPr lang="en-US" sz="1400" dirty="0">
              <a:latin typeface="Helvetica" charset="0"/>
              <a:ea typeface="Helvetica" charset="0"/>
              <a:cs typeface="Helvetica" charset="0"/>
            </a:endParaRPr>
          </a:p>
        </p:txBody>
      </p:sp>
      <p:sp>
        <p:nvSpPr>
          <p:cNvPr id="6" name="Rounded Rectangular Callout 5"/>
          <p:cNvSpPr/>
          <p:nvPr/>
        </p:nvSpPr>
        <p:spPr>
          <a:xfrm>
            <a:off x="3150157" y="4360106"/>
            <a:ext cx="3894885" cy="593494"/>
          </a:xfrm>
          <a:prstGeom prst="wedgeRoundRectCallout">
            <a:avLst>
              <a:gd name="adj1" fmla="val -43505"/>
              <a:gd name="adj2" fmla="val -118706"/>
              <a:gd name="adj3" fmla="val 16667"/>
            </a:avLst>
          </a:prstGeom>
          <a:ln w="38100">
            <a:solidFill>
              <a:schemeClr val="bg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latin typeface="Helvetica" charset="0"/>
                <a:ea typeface="Helvetica" charset="0"/>
                <a:cs typeface="Helvetica" charset="0"/>
              </a:rPr>
              <a:t>Capital expenditures is the investment (or sale) of more fixed assets</a:t>
            </a:r>
            <a:endParaRPr lang="en-US" sz="1400" dirty="0">
              <a:latin typeface="Helvetica" charset="0"/>
              <a:ea typeface="Helvetica" charset="0"/>
              <a:cs typeface="Helvetica" charset="0"/>
            </a:endParaRPr>
          </a:p>
        </p:txBody>
      </p:sp>
    </p:spTree>
    <p:extLst>
      <p:ext uri="{BB962C8B-B14F-4D97-AF65-F5344CB8AC3E}">
        <p14:creationId xmlns:p14="http://schemas.microsoft.com/office/powerpoint/2010/main" val="176427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7E21E319-FA30-445E-9285-662CA1C8B7DC}"/>
              </a:ext>
            </a:extLst>
          </p:cNvPr>
          <p:cNvSpPr>
            <a:spLocks noGrp="1"/>
          </p:cNvSpPr>
          <p:nvPr>
            <p:ph sz="quarter" idx="10"/>
          </p:nvPr>
        </p:nvSpPr>
        <p:spPr>
          <a:xfrm>
            <a:off x="252349" y="964800"/>
            <a:ext cx="4319651" cy="3562526"/>
          </a:xfrm>
        </p:spPr>
        <p:txBody>
          <a:bodyPr/>
          <a:lstStyle/>
          <a:p>
            <a:r>
              <a:rPr lang="en-US" sz="1800" b="1" dirty="0"/>
              <a:t>Let’s look at an </a:t>
            </a:r>
            <a:r>
              <a:rPr lang="en-US" sz="1800" b="1" dirty="0" smtClean="0"/>
              <a:t>example:</a:t>
            </a:r>
            <a:endParaRPr lang="en-US" sz="1800" b="1" dirty="0"/>
          </a:p>
          <a:p>
            <a:endParaRPr lang="en-US" sz="1200" dirty="0"/>
          </a:p>
          <a:p>
            <a:r>
              <a:rPr lang="en-US" sz="1800" dirty="0"/>
              <a:t>Please download the file named </a:t>
            </a:r>
          </a:p>
          <a:p>
            <a:r>
              <a:rPr lang="en-US" sz="1200" b="1" dirty="0" smtClean="0"/>
              <a:t>“</a:t>
            </a:r>
            <a:r>
              <a:rPr lang="en-US" sz="1200" b="1" dirty="0"/>
              <a:t>Balance_Sheets_Income_Statements_Example.xlsx”</a:t>
            </a:r>
          </a:p>
        </p:txBody>
      </p:sp>
      <p:sp>
        <p:nvSpPr>
          <p:cNvPr id="3" name="Title 2">
            <a:extLst>
              <a:ext uri="{FF2B5EF4-FFF2-40B4-BE49-F238E27FC236}">
                <a16:creationId xmlns:a16="http://schemas.microsoft.com/office/drawing/2014/main" xmlns="" id="{EEC1FD4B-E2D1-467D-A100-3E35AF3EBDD1}"/>
              </a:ext>
            </a:extLst>
          </p:cNvPr>
          <p:cNvSpPr>
            <a:spLocks noGrp="1"/>
          </p:cNvSpPr>
          <p:nvPr>
            <p:ph type="title"/>
          </p:nvPr>
        </p:nvSpPr>
        <p:spPr>
          <a:xfrm>
            <a:off x="252349" y="274678"/>
            <a:ext cx="6182318" cy="690122"/>
          </a:xfrm>
        </p:spPr>
        <p:txBody>
          <a:bodyPr/>
          <a:lstStyle/>
          <a:p>
            <a:r>
              <a:rPr lang="en-US" dirty="0"/>
              <a:t>Example </a:t>
            </a:r>
            <a:r>
              <a:rPr lang="en-US" dirty="0" smtClean="0"/>
              <a:t>of CF from Assets</a:t>
            </a:r>
            <a:endParaRPr lang="en-US" dirty="0"/>
          </a:p>
        </p:txBody>
      </p:sp>
    </p:spTree>
    <p:extLst>
      <p:ext uri="{BB962C8B-B14F-4D97-AF65-F5344CB8AC3E}">
        <p14:creationId xmlns:p14="http://schemas.microsoft.com/office/powerpoint/2010/main" val="4020793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chart" sz="quarter" idx="10"/>
          </p:nvPr>
        </p:nvPicPr>
        <p:blipFill>
          <a:blip r:embed="rId3">
            <a:extLst>
              <a:ext uri="{28A0092B-C50C-407E-A947-70E740481C1C}">
                <a14:useLocalDpi xmlns:a14="http://schemas.microsoft.com/office/drawing/2010/main" val="0"/>
              </a:ext>
            </a:extLst>
          </a:blip>
          <a:stretch>
            <a:fillRect/>
          </a:stretch>
        </p:blipFill>
        <p:spPr>
          <a:xfrm>
            <a:off x="524949" y="987652"/>
            <a:ext cx="3346748" cy="3346748"/>
          </a:xfrm>
        </p:spPr>
      </p:pic>
      <p:sp>
        <p:nvSpPr>
          <p:cNvPr id="3" name="Title 2"/>
          <p:cNvSpPr>
            <a:spLocks noGrp="1"/>
          </p:cNvSpPr>
          <p:nvPr>
            <p:ph type="title"/>
          </p:nvPr>
        </p:nvSpPr>
        <p:spPr>
          <a:xfrm>
            <a:off x="252349" y="274679"/>
            <a:ext cx="6182318" cy="805322"/>
          </a:xfrm>
        </p:spPr>
        <p:txBody>
          <a:bodyPr/>
          <a:lstStyle/>
          <a:p>
            <a:r>
              <a:rPr lang="en-US" dirty="0"/>
              <a:t>Summary </a:t>
            </a:r>
          </a:p>
        </p:txBody>
      </p:sp>
    </p:spTree>
    <p:extLst>
      <p:ext uri="{BB962C8B-B14F-4D97-AF65-F5344CB8AC3E}">
        <p14:creationId xmlns:p14="http://schemas.microsoft.com/office/powerpoint/2010/main" val="1496784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Half Page Sl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lgn="l">
          <a:lnSpc>
            <a:spcPts val="1200"/>
          </a:lnSpc>
          <a:defRPr sz="1200" dirty="0" smtClean="0">
            <a:solidFill>
              <a:srgbClr val="000000"/>
            </a:solidFill>
            <a:latin typeface="Helvetica"/>
            <a:cs typeface="Helvetica"/>
          </a:defRPr>
        </a:defPPr>
      </a:lstStyle>
    </a:txDef>
  </a:objectDefaults>
  <a:extraClrSchemeLst/>
</a:theme>
</file>

<file path=ppt/theme/theme2.xml><?xml version="1.0" encoding="utf-8"?>
<a:theme xmlns:a="http://schemas.openxmlformats.org/drawingml/2006/main" name="Full Page 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Head Sho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16D43FDACDF02458C96071D7628C880" ma:contentTypeVersion="10" ma:contentTypeDescription="Create a new document." ma:contentTypeScope="" ma:versionID="9b00d83272e68a3ffced5c36848c19b9">
  <xsd:schema xmlns:xsd="http://www.w3.org/2001/XMLSchema" xmlns:xs="http://www.w3.org/2001/XMLSchema" xmlns:p="http://schemas.microsoft.com/office/2006/metadata/properties" xmlns:ns1="http://schemas.microsoft.com/sharepoint/v3" xmlns:ns2="b057fda7-913b-4ab6-8820-932873bcd66c" xmlns:ns3="c1493ba7-63c2-4cf8-b36d-87bfbc6968c0" targetNamespace="http://schemas.microsoft.com/office/2006/metadata/properties" ma:root="true" ma:fieldsID="5c8553f70c99d19755ac405a6433f273" ns1:_="" ns2:_="" ns3:_="">
    <xsd:import namespace="http://schemas.microsoft.com/sharepoint/v3"/>
    <xsd:import namespace="b057fda7-913b-4ab6-8820-932873bcd66c"/>
    <xsd:import namespace="c1493ba7-63c2-4cf8-b36d-87bfbc6968c0"/>
    <xsd:element name="properties">
      <xsd:complexType>
        <xsd:sequence>
          <xsd:element name="documentManagement">
            <xsd:complexType>
              <xsd:all>
                <xsd:element ref="ns1:PublishingStartDate" minOccurs="0"/>
                <xsd:element ref="ns1:PublishingExpirationDate" minOccurs="0"/>
                <xsd:element ref="ns2:SharedWithUsers" minOccurs="0"/>
                <xsd:element ref="ns2:SharingHintHash"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057fda7-913b-4ab6-8820-932873bcd66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493ba7-63c2-4cf8-b36d-87bfbc6968c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764729-3515-46ED-8ED5-215A2D8225F5}">
  <ds:schemaRefs>
    <ds:schemaRef ds:uri="http://schemas.openxmlformats.org/package/2006/metadata/core-properties"/>
    <ds:schemaRef ds:uri="http://purl.org/dc/dcmitype/"/>
    <ds:schemaRef ds:uri="http://purl.org/dc/terms/"/>
    <ds:schemaRef ds:uri="http://schemas.microsoft.com/office/2006/documentManagement/types"/>
    <ds:schemaRef ds:uri="http://www.w3.org/XML/1998/namespace"/>
    <ds:schemaRef ds:uri="b057fda7-913b-4ab6-8820-932873bcd66c"/>
    <ds:schemaRef ds:uri="http://schemas.microsoft.com/sharepoint/v3"/>
    <ds:schemaRef ds:uri="http://purl.org/dc/elements/1.1/"/>
    <ds:schemaRef ds:uri="http://schemas.microsoft.com/office/infopath/2007/PartnerControls"/>
    <ds:schemaRef ds:uri="c1493ba7-63c2-4cf8-b36d-87bfbc6968c0"/>
    <ds:schemaRef ds:uri="http://schemas.microsoft.com/office/2006/metadata/properties"/>
  </ds:schemaRefs>
</ds:datastoreItem>
</file>

<file path=customXml/itemProps2.xml><?xml version="1.0" encoding="utf-8"?>
<ds:datastoreItem xmlns:ds="http://schemas.openxmlformats.org/officeDocument/2006/customXml" ds:itemID="{13CA0485-05C4-4FDB-8BF9-82A4FA65C7CB}">
  <ds:schemaRefs>
    <ds:schemaRef ds:uri="http://schemas.microsoft.com/sharepoint/v3/contenttype/forms"/>
  </ds:schemaRefs>
</ds:datastoreItem>
</file>

<file path=customXml/itemProps3.xml><?xml version="1.0" encoding="utf-8"?>
<ds:datastoreItem xmlns:ds="http://schemas.openxmlformats.org/officeDocument/2006/customXml" ds:itemID="{CA0183B5-285C-4385-A87F-7ECB4586FB5B}"/>
</file>

<file path=docProps/app.xml><?xml version="1.0" encoding="utf-8"?>
<Properties xmlns="http://schemas.openxmlformats.org/officeDocument/2006/extended-properties" xmlns:vt="http://schemas.openxmlformats.org/officeDocument/2006/docPropsVTypes">
  <TotalTime>1358</TotalTime>
  <Words>410</Words>
  <Application>Microsoft Macintosh PowerPoint</Application>
  <PresentationFormat>On-screen Show (16:9)</PresentationFormat>
  <Paragraphs>49</Paragraphs>
  <Slides>8</Slides>
  <Notes>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Calibri</vt:lpstr>
      <vt:lpstr>Helvetica</vt:lpstr>
      <vt:lpstr>Vitesse</vt:lpstr>
      <vt:lpstr>Vitesse Bold</vt:lpstr>
      <vt:lpstr>Vitesse Medium</vt:lpstr>
      <vt:lpstr>Arial</vt:lpstr>
      <vt:lpstr>Half Page Slash</vt:lpstr>
      <vt:lpstr>Full Page Layout</vt:lpstr>
      <vt:lpstr>Head Shot</vt:lpstr>
      <vt:lpstr>Financial Modeling</vt:lpstr>
      <vt:lpstr>Before We Begin…</vt:lpstr>
      <vt:lpstr>Cash flows FROM assets and TO Claimants</vt:lpstr>
      <vt:lpstr>Financial Cash Flows</vt:lpstr>
      <vt:lpstr>Organization of  Cash Flow from Assets</vt:lpstr>
      <vt:lpstr>CF from Assets</vt:lpstr>
      <vt:lpstr>Example of CF from Assets</vt:lpstr>
      <vt:lpstr>Summary </vt:lpstr>
    </vt:vector>
  </TitlesOfParts>
  <Company>www.gatech.edu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DUALITY</dc:title>
  <dc:creator>Professional Education</dc:creator>
  <cp:lastModifiedBy>Hayes, Christie M</cp:lastModifiedBy>
  <cp:revision>84</cp:revision>
  <dcterms:created xsi:type="dcterms:W3CDTF">2017-01-20T18:55:05Z</dcterms:created>
  <dcterms:modified xsi:type="dcterms:W3CDTF">2018-04-05T17:39:30Z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0x010100E16D43FDACDF02458C96071D7628C880</vt:lpwstr>
  </property>
</Properties>
</file>