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2" r:id="rId5"/>
    <p:sldMasterId id="2147483670" r:id="rId6"/>
  </p:sldMasterIdLst>
  <p:notesMasterIdLst>
    <p:notesMasterId r:id="rId13"/>
  </p:notesMasterIdLst>
  <p:handoutMasterIdLst>
    <p:handoutMasterId r:id="rId14"/>
  </p:handoutMasterIdLst>
  <p:sldIdLst>
    <p:sldId id="266" r:id="rId7"/>
    <p:sldId id="285" r:id="rId8"/>
    <p:sldId id="291" r:id="rId9"/>
    <p:sldId id="283" r:id="rId10"/>
    <p:sldId id="284" r:id="rId11"/>
    <p:sldId id="28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567BE6-4E2E-2A45-BD72-59F9659A3211}">
          <p14:sldIdLst>
            <p14:sldId id="266"/>
            <p14:sldId id="285"/>
            <p14:sldId id="291"/>
            <p14:sldId id="283"/>
            <p14:sldId id="284"/>
            <p14:sldId id="286"/>
          </p14:sldIdLst>
        </p14:section>
        <p14:section name="Untitled Section" id="{F368FC9B-8A99-D042-9DC4-CAB8B94386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Garner" initials="JG"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6" autoAdjust="0"/>
    <p:restoredTop sz="94686" autoAdjust="0"/>
  </p:normalViewPr>
  <p:slideViewPr>
    <p:cSldViewPr snapToGrid="0" snapToObjects="1">
      <p:cViewPr varScale="1">
        <p:scale>
          <a:sx n="177" d="100"/>
          <a:sy n="177" d="100"/>
        </p:scale>
        <p:origin x="1280"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1" d="100"/>
          <a:sy n="71" d="100"/>
        </p:scale>
        <p:origin x="3592" y="184"/>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DFD447-ACB1-BC49-B8EF-23729E0A333F}" type="datetimeFigureOut">
              <a:rPr lang="en-US" smtClean="0"/>
              <a:t>4/5/18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598F-7A46-204A-ADDD-A1229C86B248}" type="slidenum">
              <a:rPr lang="en-US" smtClean="0"/>
              <a:t>‹#›</a:t>
            </a:fld>
            <a:endParaRPr lang="en-US"/>
          </a:p>
        </p:txBody>
      </p:sp>
    </p:spTree>
    <p:extLst>
      <p:ext uri="{BB962C8B-B14F-4D97-AF65-F5344CB8AC3E}">
        <p14:creationId xmlns:p14="http://schemas.microsoft.com/office/powerpoint/2010/main" val="186536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55115-409E-0C4B-95F8-2E655170FD96}" type="datetimeFigureOut">
              <a:rPr lang="en-US" smtClean="0"/>
              <a:t>4/5/18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33B0E5-D37D-A246-BDB2-FCF05E90D314}" type="slidenum">
              <a:rPr lang="en-US" smtClean="0"/>
              <a:t>‹#›</a:t>
            </a:fld>
            <a:endParaRPr lang="en-US"/>
          </a:p>
        </p:txBody>
      </p:sp>
    </p:spTree>
    <p:extLst>
      <p:ext uri="{BB962C8B-B14F-4D97-AF65-F5344CB8AC3E}">
        <p14:creationId xmlns:p14="http://schemas.microsoft.com/office/powerpoint/2010/main" val="921894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33B0E5-D37D-A246-BDB2-FCF05E90D314}" type="slidenum">
              <a:rPr lang="en-US" smtClean="0"/>
              <a:t>3</a:t>
            </a:fld>
            <a:endParaRPr lang="en-US"/>
          </a:p>
        </p:txBody>
      </p:sp>
    </p:spTree>
    <p:extLst>
      <p:ext uri="{BB962C8B-B14F-4D97-AF65-F5344CB8AC3E}">
        <p14:creationId xmlns:p14="http://schemas.microsoft.com/office/powerpoint/2010/main" val="316492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Net new debt could be positive or negative.  If it is positive, then that means debtholders gave the firm more debt, so when we subtract that, it’s an outflow for bond/debtholders.  If “net new debt” is negative, that means</a:t>
            </a:r>
            <a:r>
              <a:rPr lang="en-US" baseline="0" dirty="0" smtClean="0"/>
              <a:t> debt went down, and when we subtract a negative number, the debtholders receive an inflow (because the firm paid debt off).  </a:t>
            </a:r>
            <a:endParaRPr lang="en-US" dirty="0"/>
          </a:p>
        </p:txBody>
      </p:sp>
      <p:sp>
        <p:nvSpPr>
          <p:cNvPr id="4" name="Slide Number Placeholder 3"/>
          <p:cNvSpPr>
            <a:spLocks noGrp="1"/>
          </p:cNvSpPr>
          <p:nvPr>
            <p:ph type="sldNum" sz="quarter" idx="10"/>
          </p:nvPr>
        </p:nvSpPr>
        <p:spPr/>
        <p:txBody>
          <a:bodyPr/>
          <a:lstStyle/>
          <a:p>
            <a:fld id="{E833B0E5-D37D-A246-BDB2-FCF05E90D314}" type="slidenum">
              <a:rPr lang="en-US" smtClean="0"/>
              <a:t>4</a:t>
            </a:fld>
            <a:endParaRPr lang="en-US"/>
          </a:p>
        </p:txBody>
      </p:sp>
    </p:spTree>
    <p:extLst>
      <p:ext uri="{BB962C8B-B14F-4D97-AF65-F5344CB8AC3E}">
        <p14:creationId xmlns:p14="http://schemas.microsoft.com/office/powerpoint/2010/main" val="4091997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lesson, we demonstrated</a:t>
            </a:r>
            <a:r>
              <a:rPr lang="en-US" baseline="0" dirty="0" smtClean="0"/>
              <a:t> how to construct CF to bondholders also known as CF to debtholders.  Thank you!</a:t>
            </a:r>
            <a:endParaRPr lang="en-US" dirty="0"/>
          </a:p>
        </p:txBody>
      </p:sp>
      <p:sp>
        <p:nvSpPr>
          <p:cNvPr id="4" name="Slide Number Placeholder 3"/>
          <p:cNvSpPr>
            <a:spLocks noGrp="1"/>
          </p:cNvSpPr>
          <p:nvPr>
            <p:ph type="sldNum" sz="quarter" idx="10"/>
          </p:nvPr>
        </p:nvSpPr>
        <p:spPr/>
        <p:txBody>
          <a:bodyPr/>
          <a:lstStyle/>
          <a:p>
            <a:fld id="{E833B0E5-D37D-A246-BDB2-FCF05E90D314}" type="slidenum">
              <a:rPr lang="en-US" smtClean="0"/>
              <a:t>6</a:t>
            </a:fld>
            <a:endParaRPr lang="en-US"/>
          </a:p>
        </p:txBody>
      </p:sp>
    </p:spTree>
    <p:extLst>
      <p:ext uri="{BB962C8B-B14F-4D97-AF65-F5344CB8AC3E}">
        <p14:creationId xmlns:p14="http://schemas.microsoft.com/office/powerpoint/2010/main" val="1149205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7650" y="274639"/>
            <a:ext cx="6121165"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6" name="Text Placeholder 5"/>
          <p:cNvSpPr>
            <a:spLocks noGrp="1"/>
          </p:cNvSpPr>
          <p:nvPr>
            <p:ph type="body" sz="quarter" idx="10" hasCustomPrompt="1"/>
          </p:nvPr>
        </p:nvSpPr>
        <p:spPr>
          <a:xfrm>
            <a:off x="266461" y="691832"/>
            <a:ext cx="5672951"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7" name="Text Placeholder 5"/>
          <p:cNvSpPr>
            <a:spLocks noGrp="1"/>
          </p:cNvSpPr>
          <p:nvPr>
            <p:ph type="body" sz="quarter" idx="11"/>
          </p:nvPr>
        </p:nvSpPr>
        <p:spPr>
          <a:xfrm>
            <a:off x="247648" y="2292985"/>
            <a:ext cx="5095759"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8" name="Text Placeholder 5"/>
          <p:cNvSpPr>
            <a:spLocks noGrp="1"/>
          </p:cNvSpPr>
          <p:nvPr>
            <p:ph type="body" sz="quarter" idx="12" hasCustomPrompt="1"/>
          </p:nvPr>
        </p:nvSpPr>
        <p:spPr>
          <a:xfrm>
            <a:off x="238241" y="2650975"/>
            <a:ext cx="4888796"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9" name="Text Placeholder 5"/>
          <p:cNvSpPr>
            <a:spLocks noGrp="1"/>
          </p:cNvSpPr>
          <p:nvPr>
            <p:ph type="body" sz="quarter" idx="13" hasCustomPrompt="1"/>
          </p:nvPr>
        </p:nvSpPr>
        <p:spPr>
          <a:xfrm>
            <a:off x="247647" y="4379683"/>
            <a:ext cx="4305091"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2" name="Text Placeholder 5"/>
          <p:cNvSpPr>
            <a:spLocks noGrp="1"/>
          </p:cNvSpPr>
          <p:nvPr>
            <p:ph type="body" sz="quarter" idx="14" hasCustomPrompt="1"/>
          </p:nvPr>
        </p:nvSpPr>
        <p:spPr>
          <a:xfrm>
            <a:off x="247647" y="2896113"/>
            <a:ext cx="4794723"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499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w/ Text + Graphic">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8" y="1268453"/>
            <a:ext cx="3595277" cy="3612444"/>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6" name="Chart Placeholder 3"/>
          <p:cNvSpPr>
            <a:spLocks noGrp="1"/>
          </p:cNvSpPr>
          <p:nvPr>
            <p:ph type="chart" sz="quarter" idx="11"/>
          </p:nvPr>
        </p:nvSpPr>
        <p:spPr>
          <a:xfrm>
            <a:off x="3847625" y="1268453"/>
            <a:ext cx="4948296" cy="3612444"/>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10" name="Title 1"/>
          <p:cNvSpPr>
            <a:spLocks noGrp="1"/>
          </p:cNvSpPr>
          <p:nvPr>
            <p:ph type="title"/>
          </p:nvPr>
        </p:nvSpPr>
        <p:spPr>
          <a:xfrm>
            <a:off x="252348" y="274678"/>
            <a:ext cx="854357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48481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Page w/ Graphic">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252347" y="1268453"/>
            <a:ext cx="8186095" cy="3739377"/>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5" name="Title 1"/>
          <p:cNvSpPr>
            <a:spLocks noGrp="1"/>
          </p:cNvSpPr>
          <p:nvPr>
            <p:ph type="title"/>
          </p:nvPr>
        </p:nvSpPr>
        <p:spPr>
          <a:xfrm>
            <a:off x="252348" y="274678"/>
            <a:ext cx="8186095"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 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alf Page BLANK">
    <p:spTree>
      <p:nvGrpSpPr>
        <p:cNvPr id="1" name=""/>
        <p:cNvGrpSpPr/>
        <p:nvPr/>
      </p:nvGrpSpPr>
      <p:grpSpPr>
        <a:xfrm>
          <a:off x="0" y="0"/>
          <a:ext cx="0" cy="0"/>
          <a:chOff x="0" y="0"/>
          <a:chExt cx="0" cy="0"/>
        </a:xfrm>
      </p:grpSpPr>
      <p:sp>
        <p:nvSpPr>
          <p:cNvPr id="2"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36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alf Page w/ Bulle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52349" y="1268453"/>
            <a:ext cx="4611277" cy="3473979"/>
          </a:xfrm>
          <a:prstGeom prst="rect">
            <a:avLst/>
          </a:prstGeom>
        </p:spPr>
        <p:txBody>
          <a:bodyPr/>
          <a:lstStyle>
            <a:lvl1pPr marL="0" indent="0">
              <a:buNone/>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96867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Page w/ Tex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9" y="1268453"/>
            <a:ext cx="4705350" cy="3562526"/>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5825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Page w/ Graphic">
    <p:spTree>
      <p:nvGrpSpPr>
        <p:cNvPr id="1" name=""/>
        <p:cNvGrpSpPr/>
        <p:nvPr/>
      </p:nvGrpSpPr>
      <p:grpSpPr>
        <a:xfrm>
          <a:off x="0" y="0"/>
          <a:ext cx="0" cy="0"/>
          <a:chOff x="0" y="0"/>
          <a:chExt cx="0" cy="0"/>
        </a:xfrm>
      </p:grpSpPr>
      <p:sp>
        <p:nvSpPr>
          <p:cNvPr id="6" name="Chart Placeholder 3"/>
          <p:cNvSpPr>
            <a:spLocks noGrp="1"/>
          </p:cNvSpPr>
          <p:nvPr>
            <p:ph type="chart" sz="quarter" idx="10"/>
          </p:nvPr>
        </p:nvSpPr>
        <p:spPr>
          <a:xfrm>
            <a:off x="252349" y="1268453"/>
            <a:ext cx="4213956" cy="3575856"/>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26214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ll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7650" y="274639"/>
            <a:ext cx="8595313"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10" name="Text Placeholder 5"/>
          <p:cNvSpPr>
            <a:spLocks noGrp="1"/>
          </p:cNvSpPr>
          <p:nvPr>
            <p:ph type="body" sz="quarter" idx="10" hasCustomPrompt="1"/>
          </p:nvPr>
        </p:nvSpPr>
        <p:spPr>
          <a:xfrm>
            <a:off x="266461" y="796333"/>
            <a:ext cx="8576502"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11" name="Text Placeholder 5"/>
          <p:cNvSpPr>
            <a:spLocks noGrp="1"/>
          </p:cNvSpPr>
          <p:nvPr>
            <p:ph type="body" sz="quarter" idx="11"/>
          </p:nvPr>
        </p:nvSpPr>
        <p:spPr>
          <a:xfrm>
            <a:off x="247648" y="2292985"/>
            <a:ext cx="8595315"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12" name="Text Placeholder 5"/>
          <p:cNvSpPr>
            <a:spLocks noGrp="1"/>
          </p:cNvSpPr>
          <p:nvPr>
            <p:ph type="body" sz="quarter" idx="12" hasCustomPrompt="1"/>
          </p:nvPr>
        </p:nvSpPr>
        <p:spPr>
          <a:xfrm>
            <a:off x="238241" y="2650975"/>
            <a:ext cx="8604722"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13" name="Text Placeholder 5"/>
          <p:cNvSpPr>
            <a:spLocks noGrp="1"/>
          </p:cNvSpPr>
          <p:nvPr>
            <p:ph type="body" sz="quarter" idx="13" hasCustomPrompt="1"/>
          </p:nvPr>
        </p:nvSpPr>
        <p:spPr>
          <a:xfrm>
            <a:off x="247647" y="4379683"/>
            <a:ext cx="8143760"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4" name="Text Placeholder 5"/>
          <p:cNvSpPr>
            <a:spLocks noGrp="1"/>
          </p:cNvSpPr>
          <p:nvPr>
            <p:ph type="body" sz="quarter" idx="14" hasCustomPrompt="1"/>
          </p:nvPr>
        </p:nvSpPr>
        <p:spPr>
          <a:xfrm>
            <a:off x="247647" y="2896113"/>
            <a:ext cx="8595316"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860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78"/>
            <a:ext cx="8562392"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15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723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w/ Text">
    <p:spTree>
      <p:nvGrpSpPr>
        <p:cNvPr id="1" name=""/>
        <p:cNvGrpSpPr/>
        <p:nvPr/>
      </p:nvGrpSpPr>
      <p:grpSpPr>
        <a:xfrm>
          <a:off x="0" y="0"/>
          <a:ext cx="0" cy="0"/>
          <a:chOff x="0" y="0"/>
          <a:chExt cx="0" cy="0"/>
        </a:xfrm>
      </p:grpSpPr>
      <p:sp>
        <p:nvSpPr>
          <p:cNvPr id="4" name="Content Placeholder 4"/>
          <p:cNvSpPr>
            <a:spLocks noGrp="1"/>
          </p:cNvSpPr>
          <p:nvPr>
            <p:ph sz="quarter" idx="10" hasCustomPrompt="1"/>
          </p:nvPr>
        </p:nvSpPr>
        <p:spPr>
          <a:xfrm>
            <a:off x="252347" y="1268453"/>
            <a:ext cx="8449503" cy="3286125"/>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 </a:t>
            </a:r>
          </a:p>
          <a:p>
            <a:r>
              <a:rPr lang="en-US" sz="1800" dirty="0"/>
              <a:t>of the printing and typesetting industry. </a:t>
            </a:r>
            <a:r>
              <a:rPr lang="en-US" sz="1800" dirty="0" err="1"/>
              <a:t>Lorem</a:t>
            </a:r>
            <a:r>
              <a:rPr lang="en-US" sz="1800" dirty="0"/>
              <a:t> </a:t>
            </a:r>
            <a:r>
              <a:rPr lang="en-US" sz="1800" dirty="0" err="1"/>
              <a:t>Ipsum</a:t>
            </a:r>
            <a:r>
              <a:rPr lang="en-US" sz="1800" dirty="0"/>
              <a:t> has been the industry's standard dummy text ever since the 1500s, when an unknown printer took a galley of type and scrambled it to make a type specimen book. </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5" name="Title 1"/>
          <p:cNvSpPr>
            <a:spLocks noGrp="1"/>
          </p:cNvSpPr>
          <p:nvPr>
            <p:ph type="title"/>
          </p:nvPr>
        </p:nvSpPr>
        <p:spPr>
          <a:xfrm>
            <a:off x="252348" y="274678"/>
            <a:ext cx="844950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theme" Target="../theme/theme2.xml"/><Relationship Id="rId8" Type="http://schemas.openxmlformats.org/officeDocument/2006/relationships/image" Target="../media/image2.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 Id="rId3"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63171388"/>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68" r:id="rId3"/>
    <p:sldLayoutId id="2147483660" r:id="rId4"/>
    <p:sldLayoutId id="2147483669"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58200" y="4793747"/>
            <a:ext cx="613954" cy="276783"/>
          </a:xfrm>
          <a:prstGeom prst="rect">
            <a:avLst/>
          </a:prstGeom>
        </p:spPr>
      </p:pic>
    </p:spTree>
    <p:extLst>
      <p:ext uri="{BB962C8B-B14F-4D97-AF65-F5344CB8AC3E}">
        <p14:creationId xmlns:p14="http://schemas.microsoft.com/office/powerpoint/2010/main" val="254288057"/>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4" r:id="rId3"/>
    <p:sldLayoutId id="2147483665" r:id="rId4"/>
    <p:sldLayoutId id="2147483672" r:id="rId5"/>
    <p:sldLayoutId id="2147483666" r:id="rId6"/>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20358668"/>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667" y="262218"/>
            <a:ext cx="5691763" cy="712848"/>
          </a:xfrm>
        </p:spPr>
        <p:txBody>
          <a:bodyPr/>
          <a:lstStyle/>
          <a:p>
            <a:r>
              <a:rPr lang="en-US" b="0" dirty="0">
                <a:latin typeface="Vitesse Bold"/>
                <a:cs typeface="Vitesse Bold"/>
              </a:rPr>
              <a:t>Financial Modeling</a:t>
            </a:r>
          </a:p>
        </p:txBody>
      </p:sp>
      <p:sp>
        <p:nvSpPr>
          <p:cNvPr id="3" name="Text Placeholder 2"/>
          <p:cNvSpPr>
            <a:spLocks noGrp="1"/>
          </p:cNvSpPr>
          <p:nvPr>
            <p:ph type="body" sz="quarter" idx="10"/>
          </p:nvPr>
        </p:nvSpPr>
        <p:spPr>
          <a:xfrm>
            <a:off x="216667" y="703947"/>
            <a:ext cx="5279783" cy="712847"/>
          </a:xfrm>
        </p:spPr>
        <p:txBody>
          <a:bodyPr/>
          <a:lstStyle/>
          <a:p>
            <a:r>
              <a:rPr lang="en-US" b="1" dirty="0"/>
              <a:t>Balance Sheets, Income Statements, Cash Flow Statements</a:t>
            </a:r>
            <a:endParaRPr lang="en-US" dirty="0"/>
          </a:p>
        </p:txBody>
      </p:sp>
      <p:sp>
        <p:nvSpPr>
          <p:cNvPr id="4" name="Text Placeholder 3"/>
          <p:cNvSpPr>
            <a:spLocks noGrp="1"/>
          </p:cNvSpPr>
          <p:nvPr>
            <p:ph type="body" sz="quarter" idx="11"/>
          </p:nvPr>
        </p:nvSpPr>
        <p:spPr>
          <a:xfrm>
            <a:off x="216668" y="2302393"/>
            <a:ext cx="4305091" cy="432669"/>
          </a:xfrm>
        </p:spPr>
        <p:txBody>
          <a:bodyPr anchor="ctr"/>
          <a:lstStyle/>
          <a:p>
            <a:r>
              <a:rPr lang="en-US" dirty="0"/>
              <a:t>Jacqueline Garner, Ph.D. </a:t>
            </a:r>
          </a:p>
        </p:txBody>
      </p:sp>
      <p:sp>
        <p:nvSpPr>
          <p:cNvPr id="5" name="Text Placeholder 4"/>
          <p:cNvSpPr>
            <a:spLocks noGrp="1"/>
          </p:cNvSpPr>
          <p:nvPr>
            <p:ph type="body" sz="quarter" idx="12"/>
          </p:nvPr>
        </p:nvSpPr>
        <p:spPr>
          <a:xfrm>
            <a:off x="216668" y="2680372"/>
            <a:ext cx="4305091" cy="254281"/>
          </a:xfrm>
        </p:spPr>
        <p:txBody>
          <a:bodyPr/>
          <a:lstStyle/>
          <a:p>
            <a:r>
              <a:rPr lang="en-US" dirty="0"/>
              <a:t>Lecturer</a:t>
            </a:r>
          </a:p>
        </p:txBody>
      </p:sp>
      <p:sp>
        <p:nvSpPr>
          <p:cNvPr id="6" name="Text Placeholder 5"/>
          <p:cNvSpPr>
            <a:spLocks noGrp="1"/>
          </p:cNvSpPr>
          <p:nvPr>
            <p:ph type="body" sz="quarter" idx="13"/>
          </p:nvPr>
        </p:nvSpPr>
        <p:spPr>
          <a:xfrm>
            <a:off x="82853" y="4335984"/>
            <a:ext cx="4305091" cy="681037"/>
          </a:xfrm>
        </p:spPr>
        <p:txBody>
          <a:bodyPr/>
          <a:lstStyle/>
          <a:p>
            <a:r>
              <a:rPr lang="en-US" sz="2000" dirty="0"/>
              <a:t>Building Cash flow To Debtholders</a:t>
            </a:r>
          </a:p>
        </p:txBody>
      </p:sp>
      <p:sp>
        <p:nvSpPr>
          <p:cNvPr id="7" name="Text Placeholder 6"/>
          <p:cNvSpPr>
            <a:spLocks noGrp="1"/>
          </p:cNvSpPr>
          <p:nvPr>
            <p:ph type="body" sz="quarter" idx="14"/>
          </p:nvPr>
        </p:nvSpPr>
        <p:spPr>
          <a:xfrm>
            <a:off x="227250" y="2913751"/>
            <a:ext cx="4305091" cy="322253"/>
          </a:xfrm>
        </p:spPr>
        <p:txBody>
          <a:bodyPr/>
          <a:lstStyle/>
          <a:p>
            <a:r>
              <a:rPr lang="en-US" dirty="0" err="1"/>
              <a:t>Scheller</a:t>
            </a:r>
            <a:r>
              <a:rPr lang="en-US" dirty="0"/>
              <a:t> College of Business</a:t>
            </a:r>
          </a:p>
        </p:txBody>
      </p:sp>
      <p:sp>
        <p:nvSpPr>
          <p:cNvPr id="8" name="TextBox 7"/>
          <p:cNvSpPr txBox="1"/>
          <p:nvPr/>
        </p:nvSpPr>
        <p:spPr>
          <a:xfrm>
            <a:off x="7375490" y="5807947"/>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
        <p:nvSpPr>
          <p:cNvPr id="9" name="TextBox 8"/>
          <p:cNvSpPr txBox="1"/>
          <p:nvPr/>
        </p:nvSpPr>
        <p:spPr>
          <a:xfrm>
            <a:off x="8745583" y="4676503"/>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Tree>
    <p:extLst>
      <p:ext uri="{BB962C8B-B14F-4D97-AF65-F5344CB8AC3E}">
        <p14:creationId xmlns:p14="http://schemas.microsoft.com/office/powerpoint/2010/main" val="83615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52294" y="1047859"/>
            <a:ext cx="3217315" cy="3047782"/>
          </a:xfrm>
        </p:spPr>
      </p:pic>
      <p:sp>
        <p:nvSpPr>
          <p:cNvPr id="3" name="Title 2"/>
          <p:cNvSpPr>
            <a:spLocks noGrp="1"/>
          </p:cNvSpPr>
          <p:nvPr>
            <p:ph type="title"/>
          </p:nvPr>
        </p:nvSpPr>
        <p:spPr/>
        <p:txBody>
          <a:bodyPr/>
          <a:lstStyle/>
          <a:p>
            <a:r>
              <a:rPr lang="en-US" dirty="0"/>
              <a:t>Before We Begin</a:t>
            </a:r>
            <a:r>
              <a:rPr lang="is-IS" dirty="0"/>
              <a:t>…</a:t>
            </a:r>
            <a:endParaRPr lang="en-US" dirty="0"/>
          </a:p>
        </p:txBody>
      </p:sp>
    </p:spTree>
    <p:extLst>
      <p:ext uri="{BB962C8B-B14F-4D97-AF65-F5344CB8AC3E}">
        <p14:creationId xmlns:p14="http://schemas.microsoft.com/office/powerpoint/2010/main" val="11282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10"/>
          </p:nvPr>
        </p:nvSpPr>
        <p:spPr/>
      </p:sp>
      <p:sp>
        <p:nvSpPr>
          <p:cNvPr id="3" name="Title 2"/>
          <p:cNvSpPr>
            <a:spLocks noGrp="1"/>
          </p:cNvSpPr>
          <p:nvPr>
            <p:ph type="title"/>
          </p:nvPr>
        </p:nvSpPr>
        <p:spPr/>
        <p:txBody>
          <a:bodyPr/>
          <a:lstStyle/>
          <a:p>
            <a:r>
              <a:rPr lang="en-US" dirty="0" smtClean="0"/>
              <a:t>Balance sheet with CL netted against CA</a:t>
            </a:r>
            <a:endParaRPr lang="en-US" dirty="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124" y="1275106"/>
            <a:ext cx="8280400" cy="3008258"/>
          </a:xfrm>
          <a:prstGeom prst="rect">
            <a:avLst/>
          </a:prstGeom>
        </p:spPr>
      </p:pic>
      <p:sp>
        <p:nvSpPr>
          <p:cNvPr id="5" name="Rounded Rectangular Callout 4"/>
          <p:cNvSpPr/>
          <p:nvPr/>
        </p:nvSpPr>
        <p:spPr>
          <a:xfrm>
            <a:off x="5856106" y="1949721"/>
            <a:ext cx="3143894" cy="625013"/>
          </a:xfrm>
          <a:prstGeom prst="wedgeRoundRectCallout">
            <a:avLst>
              <a:gd name="adj1" fmla="val -33802"/>
              <a:gd name="adj2" fmla="val 104227"/>
              <a:gd name="adj3" fmla="val 16667"/>
            </a:avLst>
          </a:prstGeom>
          <a:ln w="38100">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latin typeface="Helvetica" charset="0"/>
                <a:ea typeface="Helvetica" charset="0"/>
                <a:cs typeface="Helvetica" charset="0"/>
              </a:rPr>
              <a:t>We are now interested in the CFs TO the debtholders</a:t>
            </a:r>
            <a:endParaRPr lang="en-US" sz="1400" dirty="0">
              <a:latin typeface="Helvetica" charset="0"/>
              <a:ea typeface="Helvetica" charset="0"/>
              <a:cs typeface="Helvetica" charset="0"/>
            </a:endParaRPr>
          </a:p>
        </p:txBody>
      </p:sp>
    </p:spTree>
    <p:extLst>
      <p:ext uri="{BB962C8B-B14F-4D97-AF65-F5344CB8AC3E}">
        <p14:creationId xmlns:p14="http://schemas.microsoft.com/office/powerpoint/2010/main" val="368410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B41C8553-6B76-4CBA-9A65-F528DCFBD688}"/>
              </a:ext>
            </a:extLst>
          </p:cNvPr>
          <p:cNvSpPr>
            <a:spLocks noGrp="1"/>
          </p:cNvSpPr>
          <p:nvPr>
            <p:ph sz="quarter" idx="10"/>
          </p:nvPr>
        </p:nvSpPr>
        <p:spPr>
          <a:xfrm>
            <a:off x="252349" y="1427356"/>
            <a:ext cx="4319651" cy="3562526"/>
          </a:xfrm>
        </p:spPr>
        <p:txBody>
          <a:bodyPr/>
          <a:lstStyle/>
          <a:p>
            <a:r>
              <a:rPr lang="en-US" sz="1800" dirty="0" smtClean="0"/>
              <a:t>Cash </a:t>
            </a:r>
            <a:r>
              <a:rPr lang="en-US" sz="1800" dirty="0"/>
              <a:t>Flow </a:t>
            </a:r>
            <a:r>
              <a:rPr lang="en-US" sz="1800" dirty="0" smtClean="0"/>
              <a:t>TO </a:t>
            </a:r>
            <a:r>
              <a:rPr lang="en-US" sz="1800" dirty="0"/>
              <a:t>Debtholders</a:t>
            </a:r>
          </a:p>
          <a:p>
            <a:endParaRPr lang="en-US" sz="800" dirty="0"/>
          </a:p>
          <a:p>
            <a:pPr marL="285750" indent="-285750">
              <a:buFont typeface="Arial" charset="0"/>
              <a:buChar char="•"/>
            </a:pPr>
            <a:r>
              <a:rPr lang="en-US" sz="1800" dirty="0" smtClean="0"/>
              <a:t>Plus interest (inflow) </a:t>
            </a:r>
            <a:endParaRPr lang="en-US" sz="1800" dirty="0"/>
          </a:p>
          <a:p>
            <a:pPr marL="285750" indent="-285750">
              <a:buFont typeface="Arial" charset="0"/>
              <a:buChar char="•"/>
            </a:pPr>
            <a:r>
              <a:rPr lang="en-US" sz="1800" dirty="0" smtClean="0"/>
              <a:t>Less </a:t>
            </a:r>
            <a:r>
              <a:rPr lang="en-US" sz="1800" dirty="0"/>
              <a:t>net new </a:t>
            </a:r>
            <a:r>
              <a:rPr lang="en-US" sz="1800" dirty="0" smtClean="0"/>
              <a:t>debt (could be inflow or outflow)</a:t>
            </a:r>
            <a:endParaRPr lang="en-US" sz="1800" dirty="0"/>
          </a:p>
        </p:txBody>
      </p:sp>
      <p:sp>
        <p:nvSpPr>
          <p:cNvPr id="3" name="Title 2">
            <a:extLst>
              <a:ext uri="{FF2B5EF4-FFF2-40B4-BE49-F238E27FC236}">
                <a16:creationId xmlns="" xmlns:a16="http://schemas.microsoft.com/office/drawing/2014/main" id="{DD7DCF57-7172-4319-9CB8-CB07234C47E1}"/>
              </a:ext>
            </a:extLst>
          </p:cNvPr>
          <p:cNvSpPr>
            <a:spLocks noGrp="1"/>
          </p:cNvSpPr>
          <p:nvPr>
            <p:ph type="title"/>
          </p:nvPr>
        </p:nvSpPr>
        <p:spPr>
          <a:xfrm>
            <a:off x="252349" y="274678"/>
            <a:ext cx="6182318" cy="1152678"/>
          </a:xfrm>
        </p:spPr>
        <p:txBody>
          <a:bodyPr/>
          <a:lstStyle/>
          <a:p>
            <a:r>
              <a:rPr lang="en-US" dirty="0"/>
              <a:t>Organization of Cash </a:t>
            </a:r>
            <a:r>
              <a:rPr lang="en-US" dirty="0" smtClean="0"/>
              <a:t>Flow </a:t>
            </a:r>
            <a:r>
              <a:rPr lang="en-US" dirty="0"/>
              <a:t>to Debtholders</a:t>
            </a:r>
          </a:p>
        </p:txBody>
      </p:sp>
    </p:spTree>
    <p:extLst>
      <p:ext uri="{BB962C8B-B14F-4D97-AF65-F5344CB8AC3E}">
        <p14:creationId xmlns:p14="http://schemas.microsoft.com/office/powerpoint/2010/main" val="382897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E21E319-FA30-445E-9285-662CA1C8B7DC}"/>
              </a:ext>
            </a:extLst>
          </p:cNvPr>
          <p:cNvSpPr>
            <a:spLocks noGrp="1"/>
          </p:cNvSpPr>
          <p:nvPr>
            <p:ph sz="quarter" idx="10"/>
          </p:nvPr>
        </p:nvSpPr>
        <p:spPr>
          <a:xfrm>
            <a:off x="252349" y="1427356"/>
            <a:ext cx="4319651" cy="3562526"/>
          </a:xfrm>
        </p:spPr>
        <p:txBody>
          <a:bodyPr/>
          <a:lstStyle/>
          <a:p>
            <a:r>
              <a:rPr lang="en-US" sz="1800" b="1" dirty="0"/>
              <a:t>Let’s look at an </a:t>
            </a:r>
            <a:r>
              <a:rPr lang="en-US" sz="1800" b="1" dirty="0" smtClean="0"/>
              <a:t>example:</a:t>
            </a:r>
            <a:endParaRPr lang="en-US" sz="1800" b="1" dirty="0"/>
          </a:p>
          <a:p>
            <a:endParaRPr lang="en-US" sz="800" dirty="0"/>
          </a:p>
          <a:p>
            <a:r>
              <a:rPr lang="en-US" sz="1800" dirty="0"/>
              <a:t>Please download the file named </a:t>
            </a:r>
          </a:p>
          <a:p>
            <a:r>
              <a:rPr lang="en-US" sz="1200" b="1" dirty="0" smtClean="0"/>
              <a:t>“</a:t>
            </a:r>
            <a:r>
              <a:rPr lang="en-US" sz="1200" b="1" dirty="0"/>
              <a:t>Balance_Sheets_Income_Statements_Example.xlsx”</a:t>
            </a:r>
          </a:p>
        </p:txBody>
      </p:sp>
      <p:sp>
        <p:nvSpPr>
          <p:cNvPr id="3" name="Title 2">
            <a:extLst>
              <a:ext uri="{FF2B5EF4-FFF2-40B4-BE49-F238E27FC236}">
                <a16:creationId xmlns="" xmlns:a16="http://schemas.microsoft.com/office/drawing/2014/main" id="{EEC1FD4B-E2D1-467D-A100-3E35AF3EBDD1}"/>
              </a:ext>
            </a:extLst>
          </p:cNvPr>
          <p:cNvSpPr>
            <a:spLocks noGrp="1"/>
          </p:cNvSpPr>
          <p:nvPr>
            <p:ph type="title"/>
          </p:nvPr>
        </p:nvSpPr>
        <p:spPr>
          <a:xfrm>
            <a:off x="252349" y="274678"/>
            <a:ext cx="6182318" cy="1152678"/>
          </a:xfrm>
        </p:spPr>
        <p:txBody>
          <a:bodyPr/>
          <a:lstStyle/>
          <a:p>
            <a:r>
              <a:rPr lang="en-US" dirty="0"/>
              <a:t>Example of Cash flow TO </a:t>
            </a:r>
            <a:r>
              <a:rPr lang="en-US" dirty="0" err="1"/>
              <a:t>Debtholders</a:t>
            </a:r>
            <a:endParaRPr lang="en-US" dirty="0"/>
          </a:p>
        </p:txBody>
      </p:sp>
    </p:spTree>
    <p:extLst>
      <p:ext uri="{BB962C8B-B14F-4D97-AF65-F5344CB8AC3E}">
        <p14:creationId xmlns:p14="http://schemas.microsoft.com/office/powerpoint/2010/main" val="40207930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chart" sz="quarter" idx="10"/>
          </p:nvPr>
        </p:nvPicPr>
        <p:blipFill>
          <a:blip r:embed="rId3">
            <a:extLst>
              <a:ext uri="{28A0092B-C50C-407E-A947-70E740481C1C}">
                <a14:useLocalDpi xmlns:a14="http://schemas.microsoft.com/office/drawing/2010/main" val="0"/>
              </a:ext>
            </a:extLst>
          </a:blip>
          <a:stretch>
            <a:fillRect/>
          </a:stretch>
        </p:blipFill>
        <p:spPr>
          <a:xfrm>
            <a:off x="524949" y="987652"/>
            <a:ext cx="3346748" cy="3346748"/>
          </a:xfrm>
        </p:spPr>
      </p:pic>
      <p:sp>
        <p:nvSpPr>
          <p:cNvPr id="3" name="Title 2"/>
          <p:cNvSpPr>
            <a:spLocks noGrp="1"/>
          </p:cNvSpPr>
          <p:nvPr>
            <p:ph type="title"/>
          </p:nvPr>
        </p:nvSpPr>
        <p:spPr/>
        <p:txBody>
          <a:bodyPr/>
          <a:lstStyle/>
          <a:p>
            <a:r>
              <a:rPr lang="en-US" dirty="0"/>
              <a:t>Summary </a:t>
            </a:r>
          </a:p>
        </p:txBody>
      </p:sp>
    </p:spTree>
    <p:extLst>
      <p:ext uri="{BB962C8B-B14F-4D97-AF65-F5344CB8AC3E}">
        <p14:creationId xmlns:p14="http://schemas.microsoft.com/office/powerpoint/2010/main" val="1913061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Half Page Sl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lgn="l">
          <a:lnSpc>
            <a:spcPts val="1200"/>
          </a:lnSpc>
          <a:defRPr sz="1200" dirty="0" smtClean="0">
            <a:solidFill>
              <a:srgbClr val="000000"/>
            </a:solidFill>
            <a:latin typeface="Helvetica"/>
            <a:cs typeface="Helvetica"/>
          </a:defRPr>
        </a:defPPr>
      </a:lstStyle>
    </a:txDef>
  </a:objectDefaults>
  <a:extraClrSchemeLst/>
</a:theme>
</file>

<file path=ppt/theme/theme2.xml><?xml version="1.0" encoding="utf-8"?>
<a:theme xmlns:a="http://schemas.openxmlformats.org/drawingml/2006/main" name="Full Pag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ead Sh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6D43FDACDF02458C96071D7628C880" ma:contentTypeVersion="10" ma:contentTypeDescription="Create a new document." ma:contentTypeScope="" ma:versionID="9b00d83272e68a3ffced5c36848c19b9">
  <xsd:schema xmlns:xsd="http://www.w3.org/2001/XMLSchema" xmlns:xs="http://www.w3.org/2001/XMLSchema" xmlns:p="http://schemas.microsoft.com/office/2006/metadata/properties" xmlns:ns1="http://schemas.microsoft.com/sharepoint/v3" xmlns:ns2="b057fda7-913b-4ab6-8820-932873bcd66c" xmlns:ns3="c1493ba7-63c2-4cf8-b36d-87bfbc6968c0" targetNamespace="http://schemas.microsoft.com/office/2006/metadata/properties" ma:root="true" ma:fieldsID="5c8553f70c99d19755ac405a6433f273" ns1:_="" ns2:_="" ns3:_="">
    <xsd:import namespace="http://schemas.microsoft.com/sharepoint/v3"/>
    <xsd:import namespace="b057fda7-913b-4ab6-8820-932873bcd66c"/>
    <xsd:import namespace="c1493ba7-63c2-4cf8-b36d-87bfbc6968c0"/>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57fda7-913b-4ab6-8820-932873bcd6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493ba7-63c2-4cf8-b36d-87bfbc6968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64729-3515-46ED-8ED5-215A2D8225F5}">
  <ds:schemaRefs>
    <ds:schemaRef ds:uri="http://purl.org/dc/terms/"/>
    <ds:schemaRef ds:uri="http://www.w3.org/XML/1998/namespace"/>
    <ds:schemaRef ds:uri="c1493ba7-63c2-4cf8-b36d-87bfbc6968c0"/>
    <ds:schemaRef ds:uri="http://purl.org/dc/dcmitype/"/>
    <ds:schemaRef ds:uri="http://schemas.microsoft.com/office/2006/documentManagement/types"/>
    <ds:schemaRef ds:uri="b057fda7-913b-4ab6-8820-932873bcd66c"/>
    <ds:schemaRef ds:uri="http://schemas.microsoft.com/office/infopath/2007/PartnerControls"/>
    <ds:schemaRef ds:uri="http://purl.org/dc/elements/1.1/"/>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13CA0485-05C4-4FDB-8BF9-82A4FA65C7CB}">
  <ds:schemaRefs>
    <ds:schemaRef ds:uri="http://schemas.microsoft.com/sharepoint/v3/contenttype/forms"/>
  </ds:schemaRefs>
</ds:datastoreItem>
</file>

<file path=customXml/itemProps3.xml><?xml version="1.0" encoding="utf-8"?>
<ds:datastoreItem xmlns:ds="http://schemas.openxmlformats.org/officeDocument/2006/customXml" ds:itemID="{03F3DBEB-E410-4979-8378-F6197B19535A}"/>
</file>

<file path=docProps/app.xml><?xml version="1.0" encoding="utf-8"?>
<Properties xmlns="http://schemas.openxmlformats.org/officeDocument/2006/extended-properties" xmlns:vt="http://schemas.openxmlformats.org/officeDocument/2006/docPropsVTypes">
  <TotalTime>1176</TotalTime>
  <Words>193</Words>
  <Application>Microsoft Macintosh PowerPoint</Application>
  <PresentationFormat>On-screen Show (16:9)</PresentationFormat>
  <Paragraphs>25</Paragraphs>
  <Slides>6</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vt:i4>
      </vt:variant>
    </vt:vector>
  </HeadingPairs>
  <TitlesOfParts>
    <vt:vector size="15" baseType="lpstr">
      <vt:lpstr>Calibri</vt:lpstr>
      <vt:lpstr>Helvetica</vt:lpstr>
      <vt:lpstr>Vitesse</vt:lpstr>
      <vt:lpstr>Vitesse Bold</vt:lpstr>
      <vt:lpstr>Vitesse Medium</vt:lpstr>
      <vt:lpstr>Arial</vt:lpstr>
      <vt:lpstr>Half Page Slash</vt:lpstr>
      <vt:lpstr>Full Page Layout</vt:lpstr>
      <vt:lpstr>Head Shot</vt:lpstr>
      <vt:lpstr>Financial Modeling</vt:lpstr>
      <vt:lpstr>Before We Begin…</vt:lpstr>
      <vt:lpstr>Balance sheet with CL netted against CA</vt:lpstr>
      <vt:lpstr>Organization of Cash Flow to Debtholders</vt:lpstr>
      <vt:lpstr>Example of Cash flow TO Debtholders</vt:lpstr>
      <vt:lpstr>Summary </vt:lpstr>
    </vt:vector>
  </TitlesOfParts>
  <Company>www.gatech.edu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DUALITY</dc:title>
  <dc:creator>Professional Education</dc:creator>
  <cp:lastModifiedBy>Hayes, Christie M</cp:lastModifiedBy>
  <cp:revision>79</cp:revision>
  <dcterms:created xsi:type="dcterms:W3CDTF">2017-01-20T18:55:05Z</dcterms:created>
  <dcterms:modified xsi:type="dcterms:W3CDTF">2018-04-05T17:58:30Z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0x010100E16D43FDACDF02458C96071D7628C880</vt:lpwstr>
  </property>
</Properties>
</file>