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85" r:id="rId8"/>
    <p:sldId id="287" r:id="rId9"/>
    <p:sldId id="283" r:id="rId10"/>
    <p:sldId id="284" r:id="rId11"/>
    <p:sldId id="28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5"/>
            <p14:sldId id="287"/>
            <p14:sldId id="283"/>
            <p14:sldId id="284"/>
            <p14:sldId id="286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B21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10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39E70-04D9-114F-AD7E-72C6B04D6241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F38FF-47B8-A744-810E-46B026F3B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discuss</a:t>
            </a:r>
            <a:r>
              <a:rPr lang="en-US" baseline="0" dirty="0" smtClean="0"/>
              <a:t> and calculate CF to </a:t>
            </a:r>
            <a:r>
              <a:rPr lang="en-US" baseline="0" dirty="0" err="1" smtClean="0"/>
              <a:t>equityholders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38FF-47B8-A744-810E-46B026F3B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Net new equity could be positive or negative.  If it is positive, then that means </a:t>
            </a:r>
            <a:r>
              <a:rPr lang="en-US" dirty="0" err="1" smtClean="0"/>
              <a:t>equityholders</a:t>
            </a:r>
            <a:r>
              <a:rPr lang="en-US" baseline="0" dirty="0" smtClean="0"/>
              <a:t> bought new equity</a:t>
            </a:r>
            <a:r>
              <a:rPr lang="en-US" dirty="0" smtClean="0"/>
              <a:t>, so when we subtract that, it’s an outflow for</a:t>
            </a:r>
            <a:r>
              <a:rPr lang="en-US" baseline="0" dirty="0" smtClean="0"/>
              <a:t> them</a:t>
            </a:r>
            <a:r>
              <a:rPr lang="en-US" dirty="0" smtClean="0"/>
              <a:t>.  If “net new equity” is negative, that means</a:t>
            </a:r>
            <a:r>
              <a:rPr lang="en-US" baseline="0" dirty="0" smtClean="0"/>
              <a:t> equity went down, perhaps from the firm repurchasing stock, and when we subtract a negative number, the </a:t>
            </a:r>
            <a:r>
              <a:rPr lang="en-US" baseline="0" dirty="0" err="1" smtClean="0"/>
              <a:t>equityholders</a:t>
            </a:r>
            <a:r>
              <a:rPr lang="en-US" baseline="0" dirty="0" smtClean="0"/>
              <a:t> receive an inflow.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38FF-47B8-A744-810E-46B026F3B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lesson, we demonstrated</a:t>
            </a:r>
            <a:r>
              <a:rPr lang="en-US" baseline="0" dirty="0" smtClean="0"/>
              <a:t> how to calculated CF to </a:t>
            </a:r>
            <a:r>
              <a:rPr lang="en-US" baseline="0" dirty="0" err="1" smtClean="0"/>
              <a:t>equityholders</a:t>
            </a:r>
            <a:r>
              <a:rPr lang="en-US" baseline="0" dirty="0" smtClean="0"/>
              <a:t> (aka stockholders). 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F38FF-47B8-A744-810E-46B026F3B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8025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  <p:sldLayoutId id="2147483673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Balance Sheets, Income Statements, Cash Flow Statements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74993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6" y="4335984"/>
            <a:ext cx="4355334" cy="681037"/>
          </a:xfrm>
        </p:spPr>
        <p:txBody>
          <a:bodyPr/>
          <a:lstStyle/>
          <a:p>
            <a:r>
              <a:rPr lang="en-US" sz="2000" dirty="0"/>
              <a:t>Building Cash flow </a:t>
            </a:r>
            <a:r>
              <a:rPr lang="en-US" sz="2000"/>
              <a:t>To </a:t>
            </a:r>
            <a:endParaRPr lang="en-US" sz="2000" smtClean="0"/>
          </a:p>
          <a:p>
            <a:r>
              <a:rPr lang="en-US" sz="2000" dirty="0" err="1" smtClean="0"/>
              <a:t>Equityholders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Sheet with CL Netted </a:t>
            </a:r>
            <a:r>
              <a:rPr lang="en-US" dirty="0"/>
              <a:t>A</a:t>
            </a:r>
            <a:r>
              <a:rPr lang="en-US" dirty="0" smtClean="0"/>
              <a:t>gainst CA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4" y="1275106"/>
            <a:ext cx="8280400" cy="300825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624783" y="4283364"/>
            <a:ext cx="2887200" cy="640800"/>
          </a:xfrm>
          <a:prstGeom prst="wedgeRoundRectCallout">
            <a:avLst>
              <a:gd name="adj1" fmla="val -40479"/>
              <a:gd name="adj2" fmla="val -115672"/>
              <a:gd name="adj3" fmla="val 16667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We are now interested in the CFs TO the equity/stock holders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41C8553-6B76-4CBA-9A65-F528DCFBD6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dirty="0" smtClean="0"/>
              <a:t>Cash </a:t>
            </a:r>
            <a:r>
              <a:rPr lang="en-US" sz="1800" dirty="0"/>
              <a:t>Flow TO </a:t>
            </a:r>
            <a:r>
              <a:rPr lang="en-US" sz="1800" dirty="0" err="1"/>
              <a:t>Equityholders</a:t>
            </a:r>
            <a:endParaRPr lang="en-US" sz="1800" dirty="0"/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Plus dividends (inflow)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Less </a:t>
            </a:r>
            <a:r>
              <a:rPr lang="en-US" sz="1800" dirty="0"/>
              <a:t>net new </a:t>
            </a:r>
            <a:r>
              <a:rPr lang="en-US" sz="1800" dirty="0" smtClean="0"/>
              <a:t>equity (could be inflow </a:t>
            </a:r>
            <a:r>
              <a:rPr lang="en-US" sz="1800" dirty="0" smtClean="0"/>
              <a:t>or </a:t>
            </a:r>
            <a:r>
              <a:rPr lang="en-US" sz="1800" dirty="0" smtClean="0"/>
              <a:t>outflow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D7DCF57-7172-4319-9CB8-CB07234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Organization of Cash flow to </a:t>
            </a:r>
            <a:r>
              <a:rPr lang="en-US" dirty="0" err="1"/>
              <a:t>Equityholders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b="1" dirty="0"/>
              <a:t>Let’s look at </a:t>
            </a:r>
            <a:r>
              <a:rPr lang="en-US" sz="1800" b="1"/>
              <a:t>an </a:t>
            </a:r>
            <a:r>
              <a:rPr lang="en-US" sz="1800" b="1" smtClean="0"/>
              <a:t>example:</a:t>
            </a:r>
            <a:endParaRPr lang="en-US" sz="1800" b="1" dirty="0"/>
          </a:p>
          <a:p>
            <a:endParaRPr lang="en-US" sz="800" dirty="0"/>
          </a:p>
          <a:p>
            <a:r>
              <a:rPr lang="en-US" sz="1800" dirty="0"/>
              <a:t>Please download the file named </a:t>
            </a:r>
          </a:p>
          <a:p>
            <a:r>
              <a:rPr lang="en-US" sz="1200" b="1" dirty="0" smtClean="0"/>
              <a:t>“</a:t>
            </a:r>
            <a:r>
              <a:rPr lang="en-US" sz="1200" b="1" dirty="0"/>
              <a:t>Balance_Sheets_Income_Statements_Example.xlsx”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Example of Cash flow TO </a:t>
            </a:r>
            <a:r>
              <a:rPr lang="en-US" dirty="0" err="1"/>
              <a:t>Equityholders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345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www.w3.org/XML/1998/namespace"/>
    <ds:schemaRef ds:uri="http://schemas.microsoft.com/office/2006/documentManagement/types"/>
    <ds:schemaRef ds:uri="http://schemas.microsoft.com/sharepoint/v3"/>
    <ds:schemaRef ds:uri="b057fda7-913b-4ab6-8820-932873bcd66c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c1493ba7-63c2-4cf8-b36d-87bfbc6968c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6B745-7DBE-43D1-ABFF-9A24E90FA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201</Words>
  <Application>Microsoft Macintosh PowerPoint</Application>
  <PresentationFormat>On-screen Show (16:9)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Balance Sheet with CL Netted Against CA</vt:lpstr>
      <vt:lpstr>Organization of Cash flow to Equityholders</vt:lpstr>
      <vt:lpstr>Example of Cash flow TO Equityholders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80</cp:revision>
  <dcterms:created xsi:type="dcterms:W3CDTF">2017-01-20T18:55:05Z</dcterms:created>
  <dcterms:modified xsi:type="dcterms:W3CDTF">2018-04-19T14:03:40Z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