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5"/>
  </p:notesMasterIdLst>
  <p:handoutMasterIdLst>
    <p:handoutMasterId r:id="rId16"/>
  </p:handoutMasterIdLst>
  <p:sldIdLst>
    <p:sldId id="266" r:id="rId7"/>
    <p:sldId id="289" r:id="rId8"/>
    <p:sldId id="280" r:id="rId9"/>
    <p:sldId id="283" r:id="rId10"/>
    <p:sldId id="284" r:id="rId11"/>
    <p:sldId id="286" r:id="rId12"/>
    <p:sldId id="287" r:id="rId13"/>
    <p:sldId id="290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289"/>
            <p14:sldId id="280"/>
            <p14:sldId id="283"/>
            <p14:sldId id="284"/>
            <p14:sldId id="286"/>
            <p14:sldId id="287"/>
            <p14:sldId id="290"/>
          </p14:sldIdLst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 autoAdjust="0"/>
    <p:restoredTop sz="94653" autoAdjust="0"/>
  </p:normalViewPr>
  <p:slideViewPr>
    <p:cSldViewPr snapToGrid="0" snapToObjects="1">
      <p:cViewPr varScale="1">
        <p:scale>
          <a:sx n="90" d="100"/>
          <a:sy n="90" d="100"/>
        </p:scale>
        <p:origin x="810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49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61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Time value of Money Concepts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268037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8" y="4337351"/>
            <a:ext cx="4355332" cy="681037"/>
          </a:xfrm>
        </p:spPr>
        <p:txBody>
          <a:bodyPr/>
          <a:lstStyle/>
          <a:p>
            <a:r>
              <a:rPr lang="en-US" sz="2000" dirty="0"/>
              <a:t>What is Time Value of Money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6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52349" y="1052082"/>
            <a:ext cx="5945251" cy="3875047"/>
          </a:xfrm>
        </p:spPr>
        <p:txBody>
          <a:bodyPr/>
          <a:lstStyle/>
          <a:p>
            <a:r>
              <a:rPr lang="en-US" sz="1800" b="1" dirty="0"/>
              <a:t>Time value of money concepts involve three main concepts</a:t>
            </a:r>
            <a:r>
              <a:rPr lang="en-US" sz="1800" dirty="0"/>
              <a:t>: </a:t>
            </a:r>
          </a:p>
          <a:p>
            <a:pPr marL="342900" indent="-342900">
              <a:buAutoNum type="arabicParenR"/>
            </a:pPr>
            <a:r>
              <a:rPr lang="en-US" sz="1800" dirty="0"/>
              <a:t>The amount of the cash flows</a:t>
            </a:r>
          </a:p>
          <a:p>
            <a:pPr marL="342900" indent="-342900">
              <a:buAutoNum type="arabicParenR"/>
            </a:pPr>
            <a:r>
              <a:rPr lang="en-US" sz="1800" dirty="0"/>
              <a:t>The timing of the cash flows</a:t>
            </a:r>
          </a:p>
          <a:p>
            <a:pPr marL="342900" indent="-342900">
              <a:buAutoNum type="arabicParenR"/>
            </a:pPr>
            <a:r>
              <a:rPr lang="en-US" sz="1800" dirty="0"/>
              <a:t>The riskiness of the cash flows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702617"/>
          </a:xfrm>
        </p:spPr>
        <p:txBody>
          <a:bodyPr/>
          <a:lstStyle/>
          <a:p>
            <a:r>
              <a:rPr lang="en-US"/>
              <a:t>Time Value of Money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9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1C8553-6B76-4CBA-9A65-F528DCFBD68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72457"/>
            <a:ext cx="4319651" cy="3562526"/>
          </a:xfrm>
        </p:spPr>
        <p:txBody>
          <a:bodyPr/>
          <a:lstStyle/>
          <a:p>
            <a:r>
              <a:rPr lang="en-US" sz="1800" dirty="0"/>
              <a:t>Suppose you have a “</a:t>
            </a:r>
            <a:r>
              <a:rPr lang="en-US" sz="1800" b="1" dirty="0"/>
              <a:t>money machine</a:t>
            </a:r>
            <a:r>
              <a:rPr lang="en-US" sz="1800" dirty="0"/>
              <a:t>” that produces $</a:t>
            </a:r>
            <a:r>
              <a:rPr lang="en-US" sz="1800" b="1" dirty="0"/>
              <a:t>100 forever</a:t>
            </a:r>
            <a:r>
              <a:rPr lang="en-US" sz="1800" dirty="0"/>
              <a:t>, starting 1 year from today (guaranteed)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Your required return is 10%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What would you pay for it? </a:t>
            </a:r>
          </a:p>
          <a:p>
            <a:endParaRPr lang="en-US" sz="1800" dirty="0"/>
          </a:p>
          <a:p>
            <a:r>
              <a:rPr lang="en-US" sz="1800" dirty="0"/>
              <a:t>The actual price is not important right now</a:t>
            </a:r>
          </a:p>
          <a:p>
            <a:r>
              <a:rPr lang="en-US" sz="1800" dirty="0"/>
              <a:t>The importance is evaluating the 3 factors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7DCF57-7172-4319-9CB8-CB07234C4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697779"/>
          </a:xfrm>
        </p:spPr>
        <p:txBody>
          <a:bodyPr/>
          <a:lstStyle/>
          <a:p>
            <a:r>
              <a:rPr lang="en-US" dirty="0"/>
              <a:t>A Simple Example</a:t>
            </a:r>
          </a:p>
        </p:txBody>
      </p:sp>
    </p:spTree>
    <p:extLst>
      <p:ext uri="{BB962C8B-B14F-4D97-AF65-F5344CB8AC3E}">
        <p14:creationId xmlns:p14="http://schemas.microsoft.com/office/powerpoint/2010/main" val="38289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21E319-FA30-445E-9285-662CA1C8B7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67619"/>
            <a:ext cx="4319651" cy="3562526"/>
          </a:xfrm>
        </p:spPr>
        <p:txBody>
          <a:bodyPr/>
          <a:lstStyle/>
          <a:p>
            <a:r>
              <a:rPr lang="en-US" sz="1800" b="1" dirty="0"/>
              <a:t>Amount of Cash flow: </a:t>
            </a:r>
            <a:r>
              <a:rPr lang="en-US" sz="1800" dirty="0"/>
              <a:t>$100 </a:t>
            </a:r>
          </a:p>
          <a:p>
            <a:endParaRPr lang="en-US" sz="800" dirty="0"/>
          </a:p>
          <a:p>
            <a:r>
              <a:rPr lang="en-US" sz="1800" b="1" dirty="0"/>
              <a:t>Timing:  </a:t>
            </a:r>
            <a:r>
              <a:rPr lang="en-US" sz="1800" dirty="0"/>
              <a:t>Forever</a:t>
            </a:r>
          </a:p>
          <a:p>
            <a:endParaRPr lang="en-US" sz="800" dirty="0"/>
          </a:p>
          <a:p>
            <a:r>
              <a:rPr lang="en-US" sz="1800" dirty="0"/>
              <a:t>Riskiness is captured by the required return and the guaranteed nature of the cash flows</a:t>
            </a:r>
          </a:p>
          <a:p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C1FD4B-E2D1-467D-A100-3E35AF3E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692941"/>
          </a:xfrm>
        </p:spPr>
        <p:txBody>
          <a:bodyPr/>
          <a:lstStyle/>
          <a:p>
            <a:r>
              <a:rPr lang="en-US" dirty="0"/>
              <a:t>Simple Example </a:t>
            </a:r>
            <a:r>
              <a:rPr lang="en-US"/>
              <a:t>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79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8E2374-0307-4E5B-9489-3DCB292E8FA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72457"/>
            <a:ext cx="4377708" cy="3473979"/>
          </a:xfrm>
        </p:spPr>
        <p:txBody>
          <a:bodyPr/>
          <a:lstStyle/>
          <a:p>
            <a:r>
              <a:rPr lang="en-US" sz="1800" dirty="0"/>
              <a:t>Suppose instead of the prior example, the timing changes  </a:t>
            </a:r>
          </a:p>
          <a:p>
            <a:endParaRPr lang="en-US" sz="800" dirty="0"/>
          </a:p>
          <a:p>
            <a:r>
              <a:rPr lang="en-US" sz="1800" dirty="0"/>
              <a:t>The first cash flow does not occur at t =1, but rather in 2 years</a:t>
            </a:r>
          </a:p>
          <a:p>
            <a:endParaRPr lang="en-US" sz="800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Now what would you pay? </a:t>
            </a:r>
          </a:p>
          <a:p>
            <a:pPr marL="171450" indent="-171450">
              <a:buFont typeface="Arial" charset="0"/>
              <a:buChar char="•"/>
            </a:pPr>
            <a:endParaRPr lang="en-US" sz="800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More or less than the first example?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37F1A6-45F4-480E-B9C9-838F886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697779"/>
          </a:xfrm>
        </p:spPr>
        <p:txBody>
          <a:bodyPr/>
          <a:lstStyle/>
          <a:p>
            <a:r>
              <a:rPr lang="en-US" dirty="0"/>
              <a:t>Simple Example </a:t>
            </a:r>
            <a:r>
              <a:rPr lang="en-US"/>
              <a:t>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3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C5F378-C210-455D-8A41-21FE477237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62781"/>
            <a:ext cx="4319651" cy="347397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Go back to the first example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Instead of $100 every year, you flip a coin first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Tails you receive $150, and heads you receive $50</a:t>
            </a:r>
          </a:p>
          <a:p>
            <a:endParaRPr lang="en-US" sz="1800" dirty="0"/>
          </a:p>
          <a:p>
            <a:r>
              <a:rPr lang="en-US" sz="1800" b="1" dirty="0"/>
              <a:t>Would you pay more or less than the first example?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D4A620-22BF-4778-AD68-3554758DA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688103"/>
          </a:xfrm>
        </p:spPr>
        <p:txBody>
          <a:bodyPr/>
          <a:lstStyle/>
          <a:p>
            <a:r>
              <a:rPr lang="en-US"/>
              <a:t>A Simple </a:t>
            </a:r>
            <a:r>
              <a:rPr lang="en-US" dirty="0"/>
              <a:t>E</a:t>
            </a:r>
            <a:r>
              <a:rPr lang="en-US"/>
              <a:t>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8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855063652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764729-3515-46ED-8ED5-215A2D8225F5}">
  <ds:schemaRefs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c1493ba7-63c2-4cf8-b36d-87bfbc6968c0"/>
    <ds:schemaRef ds:uri="http://purl.org/dc/elements/1.1/"/>
    <ds:schemaRef ds:uri="b057fda7-913b-4ab6-8820-932873bcd66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1FA31B6-B6EF-4DFC-9F5D-00E1F6D6A4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249</Words>
  <Application>Microsoft Office PowerPoint</Application>
  <PresentationFormat>On-screen Show (16:9)</PresentationFormat>
  <Paragraphs>44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Helvetica</vt:lpstr>
      <vt:lpstr>Vitesse</vt:lpstr>
      <vt:lpstr>Vitesse Bold</vt:lpstr>
      <vt:lpstr>Vitesse Medium</vt:lpstr>
      <vt:lpstr>Half Page Slash</vt:lpstr>
      <vt:lpstr>Full Page Layout</vt:lpstr>
      <vt:lpstr>Head Shot</vt:lpstr>
      <vt:lpstr>Financial Modeling</vt:lpstr>
      <vt:lpstr>Before We Begin…</vt:lpstr>
      <vt:lpstr>Time Value of Money</vt:lpstr>
      <vt:lpstr>A Simple Example</vt:lpstr>
      <vt:lpstr>Simple Example (cont.)</vt:lpstr>
      <vt:lpstr>Simple Example (cont.)</vt:lpstr>
      <vt:lpstr>A Simple Example</vt:lpstr>
      <vt:lpstr>Summary </vt:lpstr>
    </vt:vector>
  </TitlesOfParts>
  <Company>www.gatech.edu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Jacqueline Garner</cp:lastModifiedBy>
  <cp:revision>75</cp:revision>
  <dcterms:created xsi:type="dcterms:W3CDTF">2017-01-20T18:55:05Z</dcterms:created>
  <dcterms:modified xsi:type="dcterms:W3CDTF">2018-09-04T15:01:24Z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