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290" r:id="rId8"/>
    <p:sldId id="280" r:id="rId9"/>
    <p:sldId id="289" r:id="rId10"/>
    <p:sldId id="291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0"/>
            <p14:sldId id="280"/>
            <p14:sldId id="289"/>
            <p14:sldId id="291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7" autoAdjust="0"/>
    <p:restoredTop sz="94688" autoAdjust="0"/>
  </p:normalViewPr>
  <p:slideViewPr>
    <p:cSldViewPr snapToGrid="0" snapToObjects="1">
      <p:cViewPr varScale="1">
        <p:scale>
          <a:sx n="90" d="100"/>
          <a:sy n="90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Time Value of Money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Fair Prices vs. Market Prices &amp; Required vs. Expected Returns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6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305587"/>
            <a:ext cx="4319651" cy="3650726"/>
          </a:xfrm>
        </p:spPr>
        <p:txBody>
          <a:bodyPr/>
          <a:lstStyle/>
          <a:p>
            <a:r>
              <a:rPr lang="en-US" sz="1800" dirty="0"/>
              <a:t>Suppose there is a money machine that gives $110 at t = 1 (one year from now)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You as an investor require 10%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What would you pay for this money machine?</a:t>
            </a:r>
          </a:p>
          <a:p>
            <a:endParaRPr lang="en-US" sz="1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1800" dirty="0"/>
              <a:t>The PV of this is: PV = 110/(1.1)</a:t>
            </a:r>
            <a:r>
              <a:rPr lang="en-US" sz="1800" baseline="30000" dirty="0"/>
              <a:t>1</a:t>
            </a:r>
            <a:r>
              <a:rPr lang="en-US" sz="1800" dirty="0"/>
              <a:t> = $100</a:t>
            </a:r>
          </a:p>
          <a:p>
            <a:r>
              <a:rPr lang="en-US" sz="1800" b="1" dirty="0"/>
              <a:t>Takeaway:</a:t>
            </a:r>
          </a:p>
          <a:p>
            <a:r>
              <a:rPr lang="en-US" sz="1800" dirty="0"/>
              <a:t>PVs are prices.  This is a </a:t>
            </a:r>
            <a:r>
              <a:rPr lang="en-US" sz="1800" b="1" dirty="0"/>
              <a:t>FAIR </a:t>
            </a:r>
            <a:r>
              <a:rPr lang="en-US" sz="1800" dirty="0"/>
              <a:t>price.  It’s fair to the investor who </a:t>
            </a:r>
            <a:r>
              <a:rPr lang="en-US" sz="1800" b="1" dirty="0"/>
              <a:t>requires</a:t>
            </a:r>
            <a:r>
              <a:rPr lang="en-US" sz="1800" dirty="0"/>
              <a:t> 10%.</a:t>
            </a:r>
          </a:p>
          <a:p>
            <a:r>
              <a:rPr lang="en-US" sz="1800" dirty="0"/>
              <a:t>  </a:t>
            </a:r>
          </a:p>
          <a:p>
            <a:endParaRPr lang="en-US" sz="1800" dirty="0"/>
          </a:p>
          <a:p>
            <a:endParaRPr lang="en-US" sz="1773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035799"/>
          </a:xfrm>
        </p:spPr>
        <p:txBody>
          <a:bodyPr/>
          <a:lstStyle/>
          <a:p>
            <a:r>
              <a:rPr lang="en-US" dirty="0"/>
              <a:t>Fair Values &amp; Required Returns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B2FC0A-920D-4A20-B7E9-E80737744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707929"/>
              </p:ext>
            </p:extLst>
          </p:nvPr>
        </p:nvGraphicFramePr>
        <p:xfrm>
          <a:off x="252348" y="2825907"/>
          <a:ext cx="4319652" cy="6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826">
                  <a:extLst>
                    <a:ext uri="{9D8B030D-6E8A-4147-A177-3AD203B41FA5}">
                      <a16:colId xmlns:a16="http://schemas.microsoft.com/office/drawing/2014/main" val="2137091998"/>
                    </a:ext>
                  </a:extLst>
                </a:gridCol>
                <a:gridCol w="2159826">
                  <a:extLst>
                    <a:ext uri="{9D8B030D-6E8A-4147-A177-3AD203B41FA5}">
                      <a16:colId xmlns:a16="http://schemas.microsoft.com/office/drawing/2014/main" val="1191777838"/>
                    </a:ext>
                  </a:extLst>
                </a:gridCol>
              </a:tblGrid>
              <a:tr h="3074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74391"/>
                  </a:ext>
                </a:extLst>
              </a:tr>
              <a:tr h="307488">
                <a:tc>
                  <a:txBody>
                    <a:bodyPr/>
                    <a:lstStyle/>
                    <a:p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6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660505"/>
          </a:xfrm>
        </p:spPr>
        <p:txBody>
          <a:bodyPr/>
          <a:lstStyle/>
          <a:p>
            <a:r>
              <a:rPr lang="en-US" sz="1800" dirty="0"/>
              <a:t>Suppose there is a money machine that gives $110 at t = 1 (one year from now)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Your friend is selling it for $99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If you pay $99, what would you earn? </a:t>
            </a:r>
          </a:p>
          <a:p>
            <a:endParaRPr lang="en-US" sz="1800" dirty="0"/>
          </a:p>
          <a:p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Using the PV equation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We set $99= $110/(1+i)</a:t>
            </a:r>
            <a:r>
              <a:rPr lang="en-US" sz="1800" baseline="30000" dirty="0"/>
              <a:t>1</a:t>
            </a:r>
            <a:endParaRPr lang="en-US" sz="1800" dirty="0"/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$99 is the MARKET price </a:t>
            </a: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The “I” that solves this equation is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an expected return</a:t>
            </a:r>
          </a:p>
          <a:p>
            <a:pPr>
              <a:spcBef>
                <a:spcPts val="0"/>
              </a:spcBef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sz="1800" b="1" dirty="0"/>
              <a:t>If you pay $99, you earn 11.11% </a:t>
            </a:r>
          </a:p>
          <a:p>
            <a:r>
              <a:rPr lang="en-US" sz="1800" dirty="0"/>
              <a:t>  </a:t>
            </a:r>
          </a:p>
          <a:p>
            <a:endParaRPr lang="en-US" sz="1800" dirty="0"/>
          </a:p>
          <a:p>
            <a:endParaRPr lang="en-US" sz="1773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Values&amp; Expected Returns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B2FC0A-920D-4A20-B7E9-E80737744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3469"/>
              </p:ext>
            </p:extLst>
          </p:nvPr>
        </p:nvGraphicFramePr>
        <p:xfrm>
          <a:off x="252349" y="2546995"/>
          <a:ext cx="424815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213709199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1191777838"/>
                    </a:ext>
                  </a:extLst>
                </a:gridCol>
              </a:tblGrid>
              <a:tr h="292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74391"/>
                  </a:ext>
                </a:extLst>
              </a:tr>
              <a:tr h="292423">
                <a:tc>
                  <a:txBody>
                    <a:bodyPr/>
                    <a:lstStyle/>
                    <a:p>
                      <a:endParaRPr lang="en-US" sz="14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$110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6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6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8632704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58DD9D-F0B0-4323-9651-1C76C7E0C7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elements/1.1/"/>
    <ds:schemaRef ds:uri="http://schemas.microsoft.com/sharepoint/v3"/>
    <ds:schemaRef ds:uri="b057fda7-913b-4ab6-8820-932873bcd66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1493ba7-63c2-4cf8-b36d-87bfbc6968c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225</Words>
  <Application>Microsoft Office PowerPoint</Application>
  <PresentationFormat>On-screen Show (16:9)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Fair Values &amp; Required Returns</vt:lpstr>
      <vt:lpstr>Market Values&amp; Expected Returns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81</cp:revision>
  <dcterms:created xsi:type="dcterms:W3CDTF">2017-01-20T18:55:05Z</dcterms:created>
  <dcterms:modified xsi:type="dcterms:W3CDTF">2018-09-04T15:03:28Z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