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89" r:id="rId8"/>
    <p:sldId id="280" r:id="rId9"/>
    <p:sldId id="291" r:id="rId10"/>
    <p:sldId id="284" r:id="rId11"/>
    <p:sldId id="29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9"/>
            <p14:sldId id="280"/>
            <p14:sldId id="291"/>
            <p14:sldId id="284"/>
            <p14:sldId id="290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74" autoAdjust="0"/>
  </p:normalViewPr>
  <p:slideViewPr>
    <p:cSldViewPr snapToGrid="0" snapToObjects="1"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Time Value of Money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Annuities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993775"/>
            <a:ext cx="4319651" cy="3875047"/>
          </a:xfrm>
        </p:spPr>
        <p:txBody>
          <a:bodyPr/>
          <a:lstStyle/>
          <a:p>
            <a:r>
              <a:rPr lang="en-US" sz="1800" b="1" dirty="0"/>
              <a:t>Annuities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 stream of cash flows where the cash flows are the same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call the cash flows “payments” or “PMTs”</a:t>
            </a:r>
          </a:p>
          <a:p>
            <a:endParaRPr lang="en-US" sz="800" dirty="0"/>
          </a:p>
          <a:p>
            <a:r>
              <a:rPr lang="en-US" sz="1800" b="1" dirty="0"/>
              <a:t>An Ordinary Annuity is a Cash Flow Stream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first payment is one period after the valuation point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Also described at the “</a:t>
            </a:r>
            <a:r>
              <a:rPr lang="en-US" sz="1800" b="1" dirty="0"/>
              <a:t>end</a:t>
            </a:r>
            <a:r>
              <a:rPr lang="en-US" sz="1800" dirty="0"/>
              <a:t>” of the period</a:t>
            </a:r>
          </a:p>
          <a:p>
            <a:br>
              <a:rPr lang="en-US" sz="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34752"/>
          </a:xfrm>
        </p:spPr>
        <p:txBody>
          <a:bodyPr/>
          <a:lstStyle/>
          <a:p>
            <a:r>
              <a:rPr lang="en-US" dirty="0"/>
              <a:t>Annuities</a:t>
            </a:r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909431"/>
            <a:ext cx="4319651" cy="3875047"/>
          </a:xfrm>
        </p:spPr>
        <p:txBody>
          <a:bodyPr/>
          <a:lstStyle/>
          <a:p>
            <a:r>
              <a:rPr lang="en-US" sz="1800" b="1" dirty="0"/>
              <a:t>Annuity Due is a Cash Flow Stream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first payment is at the same point as the valuation point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Also described as the “</a:t>
            </a:r>
            <a:r>
              <a:rPr lang="en-US" sz="1800" b="1" dirty="0"/>
              <a:t>beginning</a:t>
            </a:r>
            <a:r>
              <a:rPr lang="en-US" sz="1800" dirty="0"/>
              <a:t>” of the period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34752"/>
          </a:xfrm>
        </p:spPr>
        <p:txBody>
          <a:bodyPr/>
          <a:lstStyle/>
          <a:p>
            <a:r>
              <a:rPr lang="en-US" dirty="0"/>
              <a:t>Annuities (cont.)</a:t>
            </a:r>
          </a:p>
        </p:txBody>
      </p:sp>
    </p:spTree>
    <p:extLst>
      <p:ext uri="{BB962C8B-B14F-4D97-AF65-F5344CB8AC3E}">
        <p14:creationId xmlns:p14="http://schemas.microsoft.com/office/powerpoint/2010/main" val="13639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562526"/>
          </a:xfrm>
        </p:spPr>
        <p:txBody>
          <a:bodyPr/>
          <a:lstStyle/>
          <a:p>
            <a:r>
              <a:rPr lang="en-US" sz="1800" b="1" dirty="0"/>
              <a:t>Let’s look at some examples in the file named: </a:t>
            </a:r>
          </a:p>
          <a:p>
            <a:endParaRPr lang="en-US" sz="800" b="1" dirty="0"/>
          </a:p>
          <a:p>
            <a:r>
              <a:rPr lang="en-US" sz="1600" b="1" dirty="0"/>
              <a:t>“Time_value_of_money_examples.xlsx”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444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59016772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2E5002-255E-4455-BB98-F487C3CE7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c1493ba7-63c2-4cf8-b36d-87bfbc6968c0"/>
    <ds:schemaRef ds:uri="http://schemas.microsoft.com/sharepoint/v3"/>
    <ds:schemaRef ds:uri="b057fda7-913b-4ab6-8820-932873bcd66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149</Words>
  <Application>Microsoft Office PowerPoint</Application>
  <PresentationFormat>On-screen Show (16:9)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Annuities</vt:lpstr>
      <vt:lpstr>Annuities (cont.)</vt:lpstr>
      <vt:lpstr>Examples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79</cp:revision>
  <dcterms:created xsi:type="dcterms:W3CDTF">2017-01-20T18:55:05Z</dcterms:created>
  <dcterms:modified xsi:type="dcterms:W3CDTF">2018-09-04T15:04:37Z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