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90" r:id="rId8"/>
    <p:sldId id="280" r:id="rId9"/>
    <p:sldId id="284" r:id="rId10"/>
    <p:sldId id="289" r:id="rId11"/>
    <p:sldId id="29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0"/>
            <p14:sldId id="280"/>
            <p14:sldId id="284"/>
            <p14:sldId id="289"/>
            <p14:sldId id="291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learned some basic terminology and information about bonds.  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Bond and Stock 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55332" cy="681037"/>
          </a:xfrm>
        </p:spPr>
        <p:txBody>
          <a:bodyPr anchor="t"/>
          <a:lstStyle/>
          <a:p>
            <a:r>
              <a:rPr lang="en-US" sz="2000" dirty="0"/>
              <a:t>Bond Explanation/Terminology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965201"/>
            <a:ext cx="4319651" cy="3600369"/>
          </a:xfrm>
        </p:spPr>
        <p:txBody>
          <a:bodyPr/>
          <a:lstStyle/>
          <a:p>
            <a:r>
              <a:rPr lang="en-US" sz="1800" dirty="0"/>
              <a:t>Bonds are a form of debt.  A bond is what is called a fixed income security, used to raise capital for a firm. </a:t>
            </a:r>
          </a:p>
          <a:p>
            <a:endParaRPr lang="en-US" sz="800" dirty="0"/>
          </a:p>
          <a:p>
            <a:r>
              <a:rPr lang="en-US" sz="1800" dirty="0"/>
              <a:t>Bonds are a contractual obligation of the firm to pay specified amounts of money at specific times.  Bonds have a fixed maturity.</a:t>
            </a:r>
          </a:p>
          <a:p>
            <a:endParaRPr lang="en-US" sz="800" dirty="0"/>
          </a:p>
          <a:p>
            <a:r>
              <a:rPr lang="en-US" sz="1800" dirty="0"/>
              <a:t>The bonds that we will examine pay the investor a coupon payment (often based on a fixed coupon rate) and the “par” or principal back.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522"/>
          </a:xfrm>
        </p:spPr>
        <p:txBody>
          <a:bodyPr/>
          <a:lstStyle/>
          <a:p>
            <a:r>
              <a:rPr lang="en-US"/>
              <a:t>Bond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5201"/>
            <a:ext cx="4319651" cy="3562526"/>
          </a:xfrm>
        </p:spPr>
        <p:txBody>
          <a:bodyPr/>
          <a:lstStyle/>
          <a:p>
            <a:r>
              <a:rPr lang="en-US" sz="1600" dirty="0"/>
              <a:t>Publicly traded bonds are sold by the firm to investors (similar to the sale of equity)</a:t>
            </a:r>
          </a:p>
          <a:p>
            <a:endParaRPr lang="en-US" sz="1600" dirty="0"/>
          </a:p>
          <a:p>
            <a:r>
              <a:rPr lang="en-US" sz="1600" dirty="0"/>
              <a:t>In the bond contract, several items are detailed:</a:t>
            </a:r>
          </a:p>
          <a:p>
            <a:pPr marL="342900" indent="-342900">
              <a:buAutoNum type="arabicParenR"/>
            </a:pPr>
            <a:r>
              <a:rPr lang="en-US" sz="1600" dirty="0"/>
              <a:t>Term of the contract/maturity</a:t>
            </a:r>
          </a:p>
          <a:p>
            <a:pPr marL="342900" indent="-342900">
              <a:buAutoNum type="arabicParenR"/>
            </a:pPr>
            <a:r>
              <a:rPr lang="en-US" sz="1600" dirty="0"/>
              <a:t>Coupon rate</a:t>
            </a:r>
          </a:p>
          <a:p>
            <a:pPr marL="342900" indent="-342900">
              <a:buAutoNum type="arabicParenR"/>
            </a:pPr>
            <a:r>
              <a:rPr lang="en-US" sz="1600" dirty="0"/>
              <a:t>Principal or par value</a:t>
            </a:r>
          </a:p>
          <a:p>
            <a:pPr marL="342900" indent="-342900">
              <a:buAutoNum type="arabicParenR"/>
            </a:pPr>
            <a:endParaRPr lang="en-US" sz="1600" b="1" dirty="0"/>
          </a:p>
          <a:p>
            <a:endParaRPr lang="en-US" sz="2400" b="1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522"/>
          </a:xfrm>
        </p:spPr>
        <p:txBody>
          <a:bodyPr/>
          <a:lstStyle/>
          <a:p>
            <a:r>
              <a:rPr lang="en-US" dirty="0"/>
              <a:t>Bond Terminology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5201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Suppose a bond matures in 5 years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Par amount is $1,000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Coupon rate is 5%, paid semi-annually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342900" indent="-342900">
              <a:buAutoNum type="arabicParenR"/>
            </a:pPr>
            <a:endParaRPr lang="en-US" sz="1600" b="1" dirty="0"/>
          </a:p>
          <a:p>
            <a:endParaRPr lang="en-US" sz="2400" b="1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522"/>
          </a:xfrm>
        </p:spPr>
        <p:txBody>
          <a:bodyPr/>
          <a:lstStyle/>
          <a:p>
            <a:r>
              <a:rPr lang="en-US"/>
              <a:t>Bond Example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CD07B7-3E3A-49BA-9FB0-3EB121FC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76"/>
              </p:ext>
            </p:extLst>
          </p:nvPr>
        </p:nvGraphicFramePr>
        <p:xfrm>
          <a:off x="140589" y="2571750"/>
          <a:ext cx="43272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95759827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2275016599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3211377668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3633238371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4027299480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1381383593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2536381943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2378740724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489029399"/>
                    </a:ext>
                  </a:extLst>
                </a:gridCol>
                <a:gridCol w="396056">
                  <a:extLst>
                    <a:ext uri="{9D8B030D-6E8A-4147-A177-3AD203B41FA5}">
                      <a16:colId xmlns:a16="http://schemas.microsoft.com/office/drawing/2014/main" val="2529469811"/>
                    </a:ext>
                  </a:extLst>
                </a:gridCol>
                <a:gridCol w="554478">
                  <a:extLst>
                    <a:ext uri="{9D8B030D-6E8A-4147-A177-3AD203B41FA5}">
                      <a16:colId xmlns:a16="http://schemas.microsoft.com/office/drawing/2014/main" val="4175457501"/>
                    </a:ext>
                  </a:extLst>
                </a:gridCol>
              </a:tblGrid>
              <a:tr h="386454"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07195"/>
                  </a:ext>
                </a:extLst>
              </a:tr>
              <a:tr h="619386">
                <a:tc>
                  <a:txBody>
                    <a:bodyPr/>
                    <a:lstStyle/>
                    <a:p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+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7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7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76402237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28158-96DF-4089-A669-39147B1F5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1493ba7-63c2-4cf8-b36d-87bfbc6968c0"/>
    <ds:schemaRef ds:uri="http://purl.org/dc/dcmitype/"/>
    <ds:schemaRef ds:uri="http://schemas.microsoft.com/office/2006/documentManagement/types"/>
    <ds:schemaRef ds:uri="b057fda7-913b-4ab6-8820-932873bcd66c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225</Words>
  <Application>Microsoft Office PowerPoint</Application>
  <PresentationFormat>On-screen Show (16:9)</PresentationFormat>
  <Paragraphs>58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Half Page Slash</vt:lpstr>
      <vt:lpstr>Full Page Layout</vt:lpstr>
      <vt:lpstr>Head Shot</vt:lpstr>
      <vt:lpstr>Financial Modeling</vt:lpstr>
      <vt:lpstr>Before We Begin…</vt:lpstr>
      <vt:lpstr>Bond Basics</vt:lpstr>
      <vt:lpstr>Bond Terminology</vt:lpstr>
      <vt:lpstr>Bond Example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94</cp:revision>
  <dcterms:created xsi:type="dcterms:W3CDTF">2017-01-20T18:55:05Z</dcterms:created>
  <dcterms:modified xsi:type="dcterms:W3CDTF">2018-09-17T00:58:25Z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