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92" r:id="rId8"/>
    <p:sldId id="289" r:id="rId9"/>
    <p:sldId id="291" r:id="rId10"/>
    <p:sldId id="29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2"/>
            <p14:sldId id="289"/>
            <p14:sldId id="291"/>
            <p14:sldId id="293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4" autoAdjust="0"/>
    <p:restoredTop sz="94669" autoAdjust="0"/>
  </p:normalViewPr>
  <p:slideViewPr>
    <p:cSldViewPr snapToGrid="0" snapToObjects="1">
      <p:cViewPr varScale="1">
        <p:scale>
          <a:sx n="98" d="100"/>
          <a:sy n="98" d="100"/>
        </p:scale>
        <p:origin x="200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84F46201-8360-4B24-9C75-6E578861769F}"/>
    <pc:docChg chg="modSld">
      <pc:chgData name="Garner, Jacqueline L" userId="S::jgarner47@gatech.edu::b82c2c18-5e6a-459f-88ac-03f585bd2865" providerId="AD" clId="Web-{84F46201-8360-4B24-9C75-6E578861769F}" dt="2018-05-08T22:30:13.073" v="2"/>
      <pc:docMkLst>
        <pc:docMk/>
      </pc:docMkLst>
      <pc:sldChg chg="mod modShow">
        <pc:chgData name="Garner, Jacqueline L" userId="S::jgarner47@gatech.edu::b82c2c18-5e6a-459f-88ac-03f585bd2865" providerId="AD" clId="Web-{84F46201-8360-4B24-9C75-6E578861769F}" dt="2018-05-08T22:28:56.508" v="0"/>
        <pc:sldMkLst>
          <pc:docMk/>
          <pc:sldMk cId="836153904" sldId="266"/>
        </pc:sldMkLst>
      </pc:sldChg>
      <pc:sldChg chg="modSp">
        <pc:chgData name="Garner, Jacqueline L" userId="S::jgarner47@gatech.edu::b82c2c18-5e6a-459f-88ac-03f585bd2865" providerId="AD" clId="Web-{84F46201-8360-4B24-9C75-6E578861769F}" dt="2018-05-08T22:30:13.073" v="2"/>
        <pc:sldMkLst>
          <pc:docMk/>
          <pc:sldMk cId="3476975927" sldId="289"/>
        </pc:sldMkLst>
        <pc:spChg chg="mod">
          <ac:chgData name="Garner, Jacqueline L" userId="S::jgarner47@gatech.edu::b82c2c18-5e6a-459f-88ac-03f585bd2865" providerId="AD" clId="Web-{84F46201-8360-4B24-9C75-6E578861769F}" dt="2018-05-08T22:30:13.073" v="2"/>
          <ac:spMkLst>
            <pc:docMk/>
            <pc:sldMk cId="3476975927" sldId="289"/>
            <ac:spMk id="2" creationId="{7E21E319-FA30-445E-9285-662CA1C8B7DC}"/>
          </ac:spMkLst>
        </pc:spChg>
      </pc:sldChg>
    </pc:docChg>
  </pc:docChgLst>
  <pc:docChgLst>
    <pc:chgData name="Garner, Jacqueline L" userId="S::jgarner47@gatech.edu::b82c2c18-5e6a-459f-88ac-03f585bd2865" providerId="AD" clId="Web-{4FE161ED-FC65-4F89-8276-CBB0CAC20066}"/>
    <pc:docChg chg="modSld">
      <pc:chgData name="Garner, Jacqueline L" userId="S::jgarner47@gatech.edu::b82c2c18-5e6a-459f-88ac-03f585bd2865" providerId="AD" clId="Web-{4FE161ED-FC65-4F89-8276-CBB0CAC20066}" dt="2018-05-08T22:27:14.446" v="34"/>
      <pc:docMkLst>
        <pc:docMk/>
      </pc:docMkLst>
      <pc:sldChg chg="modSp">
        <pc:chgData name="Garner, Jacqueline L" userId="S::jgarner47@gatech.edu::b82c2c18-5e6a-459f-88ac-03f585bd2865" providerId="AD" clId="Web-{4FE161ED-FC65-4F89-8276-CBB0CAC20066}" dt="2018-05-08T22:26:22.038" v="1"/>
        <pc:sldMkLst>
          <pc:docMk/>
          <pc:sldMk cId="836153904" sldId="266"/>
        </pc:sldMkLst>
        <pc:spChg chg="mod">
          <ac:chgData name="Garner, Jacqueline L" userId="S::jgarner47@gatech.edu::b82c2c18-5e6a-459f-88ac-03f585bd2865" providerId="AD" clId="Web-{4FE161ED-FC65-4F89-8276-CBB0CAC20066}" dt="2018-05-08T22:26:22.038" v="1"/>
          <ac:spMkLst>
            <pc:docMk/>
            <pc:sldMk cId="836153904" sldId="266"/>
            <ac:spMk id="4" creationId="{00000000-0000-0000-0000-000000000000}"/>
          </ac:spMkLst>
        </pc:spChg>
      </pc:sldChg>
      <pc:sldChg chg="modNotes">
        <pc:chgData name="Garner, Jacqueline L" userId="S::jgarner47@gatech.edu::b82c2c18-5e6a-459f-88ac-03f585bd2865" providerId="AD" clId="Web-{4FE161ED-FC65-4F89-8276-CBB0CAC20066}" dt="2018-05-08T22:27:14.446" v="34"/>
        <pc:sldMkLst>
          <pc:docMk/>
          <pc:sldMk cId="605729979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learned how to project cash flows from a bond and obtain its price.  We used a variety of excel functions to achieve this.  Thank you!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0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Bond and Stock 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/>
              <a:t>Jacqueline Garner, Ph.D.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Bond Price 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6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293"/>
            <a:ext cx="4319651" cy="3562526"/>
          </a:xfrm>
        </p:spPr>
        <p:txBody>
          <a:bodyPr anchor="t"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Let’s begin with this bond: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Suppose a bond matures in 5 years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Par amount is $1,000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Coupon rate is 5%, paid semi-annually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342900" indent="-342900">
              <a:buAutoNum type="arabicParenR"/>
            </a:pPr>
            <a:endParaRPr lang="en-US" sz="1600" b="1" dirty="0"/>
          </a:p>
          <a:p>
            <a:endParaRPr lang="en-US" sz="2400" b="1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6614"/>
          </a:xfrm>
        </p:spPr>
        <p:txBody>
          <a:bodyPr/>
          <a:lstStyle/>
          <a:p>
            <a:r>
              <a:rPr lang="en-US" dirty="0"/>
              <a:t>Bond Price 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CD07B7-3E3A-49BA-9FB0-3EB121FC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48990"/>
              </p:ext>
            </p:extLst>
          </p:nvPr>
        </p:nvGraphicFramePr>
        <p:xfrm>
          <a:off x="252350" y="2857302"/>
          <a:ext cx="4319650" cy="8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1">
                  <a:extLst>
                    <a:ext uri="{9D8B030D-6E8A-4147-A177-3AD203B41FA5}">
                      <a16:colId xmlns:a16="http://schemas.microsoft.com/office/drawing/2014/main" xmlns="" val="1995759827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2275016599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3211377668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3633238371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4027299480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1381383593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2536381943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2378740724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489029399"/>
                    </a:ext>
                  </a:extLst>
                </a:gridCol>
                <a:gridCol w="394999">
                  <a:extLst>
                    <a:ext uri="{9D8B030D-6E8A-4147-A177-3AD203B41FA5}">
                      <a16:colId xmlns:a16="http://schemas.microsoft.com/office/drawing/2014/main" xmlns="" val="2529469811"/>
                    </a:ext>
                  </a:extLst>
                </a:gridCol>
                <a:gridCol w="552998">
                  <a:extLst>
                    <a:ext uri="{9D8B030D-6E8A-4147-A177-3AD203B41FA5}">
                      <a16:colId xmlns:a16="http://schemas.microsoft.com/office/drawing/2014/main" xmlns="" val="4175457501"/>
                    </a:ext>
                  </a:extLst>
                </a:gridCol>
              </a:tblGrid>
              <a:tr h="322014"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707195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+</a:t>
                      </a:r>
                    </a:p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717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791C460-3AC8-46E7-92E5-8150E55BAE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293"/>
            <a:ext cx="4319651" cy="3562526"/>
          </a:xfrm>
        </p:spPr>
        <p:txBody>
          <a:bodyPr/>
          <a:lstStyle/>
          <a:p>
            <a:r>
              <a:rPr lang="en-US" dirty="0"/>
              <a:t>Let’s go to the file named: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Bond_examples.xlsx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2A4BE6B-52BF-42EB-92A7-355FAE17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6614"/>
          </a:xfrm>
        </p:spPr>
        <p:txBody>
          <a:bodyPr/>
          <a:lstStyle/>
          <a:p>
            <a:r>
              <a:rPr lang="en-US" dirty="0"/>
              <a:t>Bond Examples:  Pricing</a:t>
            </a:r>
          </a:p>
        </p:txBody>
      </p:sp>
    </p:spTree>
    <p:extLst>
      <p:ext uri="{BB962C8B-B14F-4D97-AF65-F5344CB8AC3E}">
        <p14:creationId xmlns:p14="http://schemas.microsoft.com/office/powerpoint/2010/main" val="130274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605729979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1E9CC-B924-4D9B-AC3F-6207AAD25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microsoft.com/office/2006/metadata/properties"/>
    <ds:schemaRef ds:uri="http://www.w3.org/XML/1998/namespace"/>
    <ds:schemaRef ds:uri="b057fda7-913b-4ab6-8820-932873bcd66c"/>
    <ds:schemaRef ds:uri="http://schemas.microsoft.com/office/infopath/2007/PartnerControls"/>
    <ds:schemaRef ds:uri="http://purl.org/dc/dcmitype/"/>
    <ds:schemaRef ds:uri="http://schemas.microsoft.com/office/2006/documentManagement/types"/>
    <ds:schemaRef ds:uri="c1493ba7-63c2-4cf8-b36d-87bfbc6968c0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127</Words>
  <Application>Microsoft Macintosh PowerPoint</Application>
  <PresentationFormat>On-screen Show (16:9)</PresentationFormat>
  <Paragraphs>47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Bond Price Examples</vt:lpstr>
      <vt:lpstr>Bond Examples:  Pricing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96</cp:revision>
  <dcterms:created xsi:type="dcterms:W3CDTF">2017-01-20T18:55:05Z</dcterms:created>
  <dcterms:modified xsi:type="dcterms:W3CDTF">2018-05-09T13:15:33Z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