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292" r:id="rId8"/>
    <p:sldId id="289" r:id="rId9"/>
    <p:sldId id="291" r:id="rId10"/>
    <p:sldId id="29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2"/>
            <p14:sldId id="289"/>
            <p14:sldId id="291"/>
            <p14:sldId id="293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4" autoAdjust="0"/>
    <p:restoredTop sz="94669" autoAdjust="0"/>
  </p:normalViewPr>
  <p:slideViewPr>
    <p:cSldViewPr snapToGrid="0" snapToObjects="1">
      <p:cViewPr varScale="1">
        <p:scale>
          <a:sx n="98" d="100"/>
          <a:sy n="98" d="100"/>
        </p:scale>
        <p:origin x="200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Bond and </a:t>
            </a:r>
            <a:r>
              <a:rPr lang="en-US" b="1" dirty="0" smtClean="0"/>
              <a:t>Stock </a:t>
            </a:r>
            <a:r>
              <a:rPr lang="en-US" b="1" dirty="0"/>
              <a:t>V</a:t>
            </a:r>
            <a:r>
              <a:rPr lang="en-US" b="1" dirty="0" smtClean="0"/>
              <a:t>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Bond Yield to Maturity examples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2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5825" y="1080643"/>
            <a:ext cx="4456176" cy="3788179"/>
          </a:xfrm>
        </p:spPr>
        <p:txBody>
          <a:bodyPr/>
          <a:lstStyle/>
          <a:p>
            <a:r>
              <a:rPr lang="en-US" sz="1800" dirty="0"/>
              <a:t>Let’s begin with this bond: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Suppose a bond matures in 5 </a:t>
            </a:r>
            <a:r>
              <a:rPr lang="en-US" sz="1800" dirty="0" smtClean="0"/>
              <a:t>years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Par amount is $</a:t>
            </a:r>
            <a:r>
              <a:rPr lang="en-US" sz="1800" dirty="0" smtClean="0"/>
              <a:t>1,000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Coupon rate is 5%, paid semi-annually</a:t>
            </a:r>
          </a:p>
          <a:p>
            <a:endParaRPr lang="en-US" sz="1800" dirty="0"/>
          </a:p>
          <a:p>
            <a:endParaRPr lang="en-US" sz="1800" dirty="0"/>
          </a:p>
          <a:p>
            <a:pPr marL="342900" indent="-342900">
              <a:buAutoNum type="arabicParenR"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Suppose we know it is priced </a:t>
            </a:r>
            <a:r>
              <a:rPr lang="en-US" sz="1800" dirty="0" smtClean="0"/>
              <a:t>at 98</a:t>
            </a:r>
            <a:r>
              <a:rPr lang="en-US" sz="1800" dirty="0"/>
              <a:t>% of par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 YTM 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CCD07B7-3E3A-49BA-9FB0-3EB121FC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891"/>
              </p:ext>
            </p:extLst>
          </p:nvPr>
        </p:nvGraphicFramePr>
        <p:xfrm>
          <a:off x="216407" y="2538575"/>
          <a:ext cx="4361531" cy="962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1995759827"/>
                    </a:ext>
                  </a:extLst>
                </a:gridCol>
                <a:gridCol w="399351">
                  <a:extLst>
                    <a:ext uri="{9D8B030D-6E8A-4147-A177-3AD203B41FA5}">
                      <a16:colId xmlns="" xmlns:a16="http://schemas.microsoft.com/office/drawing/2014/main" val="2275016599"/>
                    </a:ext>
                  </a:extLst>
                </a:gridCol>
                <a:gridCol w="399351">
                  <a:extLst>
                    <a:ext uri="{9D8B030D-6E8A-4147-A177-3AD203B41FA5}">
                      <a16:colId xmlns="" xmlns:a16="http://schemas.microsoft.com/office/drawing/2014/main" val="3211377668"/>
                    </a:ext>
                  </a:extLst>
                </a:gridCol>
                <a:gridCol w="399351">
                  <a:extLst>
                    <a:ext uri="{9D8B030D-6E8A-4147-A177-3AD203B41FA5}">
                      <a16:colId xmlns="" xmlns:a16="http://schemas.microsoft.com/office/drawing/2014/main" val="3633238371"/>
                    </a:ext>
                  </a:extLst>
                </a:gridCol>
                <a:gridCol w="399351">
                  <a:extLst>
                    <a:ext uri="{9D8B030D-6E8A-4147-A177-3AD203B41FA5}">
                      <a16:colId xmlns="" xmlns:a16="http://schemas.microsoft.com/office/drawing/2014/main" val="4027299480"/>
                    </a:ext>
                  </a:extLst>
                </a:gridCol>
                <a:gridCol w="399351">
                  <a:extLst>
                    <a:ext uri="{9D8B030D-6E8A-4147-A177-3AD203B41FA5}">
                      <a16:colId xmlns="" xmlns:a16="http://schemas.microsoft.com/office/drawing/2014/main" val="1381383593"/>
                    </a:ext>
                  </a:extLst>
                </a:gridCol>
                <a:gridCol w="399351">
                  <a:extLst>
                    <a:ext uri="{9D8B030D-6E8A-4147-A177-3AD203B41FA5}">
                      <a16:colId xmlns="" xmlns:a16="http://schemas.microsoft.com/office/drawing/2014/main" val="2536381943"/>
                    </a:ext>
                  </a:extLst>
                </a:gridCol>
                <a:gridCol w="399351">
                  <a:extLst>
                    <a:ext uri="{9D8B030D-6E8A-4147-A177-3AD203B41FA5}">
                      <a16:colId xmlns="" xmlns:a16="http://schemas.microsoft.com/office/drawing/2014/main" val="2378740724"/>
                    </a:ext>
                  </a:extLst>
                </a:gridCol>
                <a:gridCol w="399351">
                  <a:extLst>
                    <a:ext uri="{9D8B030D-6E8A-4147-A177-3AD203B41FA5}">
                      <a16:colId xmlns="" xmlns:a16="http://schemas.microsoft.com/office/drawing/2014/main" val="489029399"/>
                    </a:ext>
                  </a:extLst>
                </a:gridCol>
                <a:gridCol w="399351">
                  <a:extLst>
                    <a:ext uri="{9D8B030D-6E8A-4147-A177-3AD203B41FA5}">
                      <a16:colId xmlns="" xmlns:a16="http://schemas.microsoft.com/office/drawing/2014/main" val="2529469811"/>
                    </a:ext>
                  </a:extLst>
                </a:gridCol>
                <a:gridCol w="559092">
                  <a:extLst>
                    <a:ext uri="{9D8B030D-6E8A-4147-A177-3AD203B41FA5}">
                      <a16:colId xmlns="" xmlns:a16="http://schemas.microsoft.com/office/drawing/2014/main" val="4175457501"/>
                    </a:ext>
                  </a:extLst>
                </a:gridCol>
              </a:tblGrid>
              <a:tr h="505297"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9707195"/>
                  </a:ext>
                </a:extLst>
              </a:tr>
              <a:tr h="424025">
                <a:tc>
                  <a:txBody>
                    <a:bodyPr/>
                    <a:lstStyle/>
                    <a:p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endParaRPr lang="en-US" sz="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$25</a:t>
                      </a:r>
                    </a:p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+</a:t>
                      </a:r>
                    </a:p>
                    <a:p>
                      <a:pPr algn="r"/>
                      <a:r>
                        <a:rPr lang="en-US" sz="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717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9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791C460-3AC8-46E7-92E5-8150E55BAE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7747"/>
            <a:ext cx="4319651" cy="3562526"/>
          </a:xfrm>
        </p:spPr>
        <p:txBody>
          <a:bodyPr/>
          <a:lstStyle/>
          <a:p>
            <a:r>
              <a:rPr lang="en-US" sz="1800" dirty="0"/>
              <a:t>Let’s go to the </a:t>
            </a:r>
            <a:r>
              <a:rPr lang="en-US" sz="1800"/>
              <a:t>file </a:t>
            </a:r>
            <a:r>
              <a:rPr lang="en-US" sz="1800" smtClean="0"/>
              <a:t>named: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Bond_examples.xlsx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2A4BE6B-52BF-42EB-92A7-355FAE17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3069"/>
          </a:xfrm>
        </p:spPr>
        <p:txBody>
          <a:bodyPr/>
          <a:lstStyle/>
          <a:p>
            <a:r>
              <a:rPr lang="en-US" dirty="0"/>
              <a:t>Bond </a:t>
            </a:r>
            <a:r>
              <a:rPr lang="en-US" dirty="0" smtClean="0"/>
              <a:t>Examples</a:t>
            </a:r>
            <a:r>
              <a:rPr lang="en-US" dirty="0"/>
              <a:t>:  Yield to Maturity</a:t>
            </a:r>
          </a:p>
        </p:txBody>
      </p:sp>
    </p:spTree>
    <p:extLst>
      <p:ext uri="{BB962C8B-B14F-4D97-AF65-F5344CB8AC3E}">
        <p14:creationId xmlns:p14="http://schemas.microsoft.com/office/powerpoint/2010/main" val="130274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231482033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c1493ba7-63c2-4cf8-b36d-87bfbc6968c0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057fda7-913b-4ab6-8820-932873bcd66c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0E444C-1318-4EAE-9B22-30113068B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125</Words>
  <Application>Microsoft Macintosh PowerPoint</Application>
  <PresentationFormat>On-screen Show (16:9)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Bond YTM examples</vt:lpstr>
      <vt:lpstr>Bond Examples:  Yield to Maturity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92</cp:revision>
  <dcterms:created xsi:type="dcterms:W3CDTF">2017-01-20T18:55:05Z</dcterms:created>
  <dcterms:modified xsi:type="dcterms:W3CDTF">2018-05-09T13:15:46Z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