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5"/>
  </p:notesMasterIdLst>
  <p:handoutMasterIdLst>
    <p:handoutMasterId r:id="rId16"/>
  </p:handoutMasterIdLst>
  <p:sldIdLst>
    <p:sldId id="266" r:id="rId7"/>
    <p:sldId id="293" r:id="rId8"/>
    <p:sldId id="291" r:id="rId9"/>
    <p:sldId id="295" r:id="rId10"/>
    <p:sldId id="296" r:id="rId11"/>
    <p:sldId id="297" r:id="rId12"/>
    <p:sldId id="292" r:id="rId13"/>
    <p:sldId id="29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3"/>
            <p14:sldId id="291"/>
            <p14:sldId id="295"/>
            <p14:sldId id="296"/>
            <p14:sldId id="297"/>
            <p14:sldId id="292"/>
            <p14:sldId id="294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CDB3D-1E0F-4E0B-8A75-107E9DF0B83E}" v="6" dt="2018-05-09T00:57:35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B86CDB3D-1E0F-4E0B-8A75-107E9DF0B83E}"/>
    <pc:docChg chg="addSld modSld modSection">
      <pc:chgData name="Garner, Jacqueline L" userId="S::jgarner47@gatech.edu::b82c2c18-5e6a-459f-88ac-03f585bd2865" providerId="AD" clId="Web-{B86CDB3D-1E0F-4E0B-8A75-107E9DF0B83E}" dt="2018-05-09T01:02:33.961" v="30"/>
      <pc:docMkLst>
        <pc:docMk/>
      </pc:docMkLst>
      <pc:sldChg chg="modNotes">
        <pc:chgData name="Garner, Jacqueline L" userId="S::jgarner47@gatech.edu::b82c2c18-5e6a-459f-88ac-03f585bd2865" providerId="AD" clId="Web-{B86CDB3D-1E0F-4E0B-8A75-107E9DF0B83E}" dt="2018-05-09T01:02:33.961" v="30"/>
        <pc:sldMkLst>
          <pc:docMk/>
          <pc:sldMk cId="714408747" sldId="294"/>
        </pc:sldMkLst>
      </pc:sldChg>
      <pc:sldChg chg="modSp new">
        <pc:chgData name="Garner, Jacqueline L" userId="S::jgarner47@gatech.edu::b82c2c18-5e6a-459f-88ac-03f585bd2865" providerId="AD" clId="Web-{B86CDB3D-1E0F-4E0B-8A75-107E9DF0B83E}" dt="2018-05-09T00:57:35.559" v="7" actId="20577"/>
        <pc:sldMkLst>
          <pc:docMk/>
          <pc:sldMk cId="4250565953" sldId="295"/>
        </pc:sldMkLst>
        <pc:spChg chg="mod">
          <ac:chgData name="Garner, Jacqueline L" userId="S::jgarner47@gatech.edu::b82c2c18-5e6a-459f-88ac-03f585bd2865" providerId="AD" clId="Web-{B86CDB3D-1E0F-4E0B-8A75-107E9DF0B83E}" dt="2018-05-09T00:57:35.559" v="7" actId="20577"/>
          <ac:spMkLst>
            <pc:docMk/>
            <pc:sldMk cId="4250565953" sldId="295"/>
            <ac:spMk id="2" creationId="{926824CF-9901-4A85-834D-26A3AA20834A}"/>
          </ac:spMkLst>
        </pc:spChg>
        <pc:spChg chg="mod">
          <ac:chgData name="Garner, Jacqueline L" userId="S::jgarner47@gatech.edu::b82c2c18-5e6a-459f-88ac-03f585bd2865" providerId="AD" clId="Web-{B86CDB3D-1E0F-4E0B-8A75-107E9DF0B83E}" dt="2018-05-09T00:56:57.216" v="4" actId="20577"/>
          <ac:spMkLst>
            <pc:docMk/>
            <pc:sldMk cId="4250565953" sldId="295"/>
            <ac:spMk id="3" creationId="{CF6F8AEB-FFE9-45A3-9478-C32F95909B0F}"/>
          </ac:spMkLst>
        </pc:spChg>
      </pc:sldChg>
    </pc:docChg>
  </pc:docChgLst>
  <pc:docChgLst>
    <pc:chgData name="Garner, Jacqueline L" userId="S::jgarner47@gatech.edu::b82c2c18-5e6a-459f-88ac-03f585bd2865" providerId="AD" clId="Web-{7D77818D-6371-4650-85D3-D397E73DC12F}"/>
    <pc:docChg chg="addSld modSld modSection">
      <pc:chgData name="Garner, Jacqueline L" userId="S::jgarner47@gatech.edu::b82c2c18-5e6a-459f-88ac-03f585bd2865" providerId="AD" clId="Web-{7D77818D-6371-4650-85D3-D397E73DC12F}" dt="2018-05-09T01:46:25.375" v="179" actId="20577"/>
      <pc:docMkLst>
        <pc:docMk/>
      </pc:docMkLst>
      <pc:sldChg chg="modSp">
        <pc:chgData name="Garner, Jacqueline L" userId="S::jgarner47@gatech.edu::b82c2c18-5e6a-459f-88ac-03f585bd2865" providerId="AD" clId="Web-{7D77818D-6371-4650-85D3-D397E73DC12F}" dt="2018-05-09T01:36:29.729" v="1" actId="20577"/>
        <pc:sldMkLst>
          <pc:docMk/>
          <pc:sldMk cId="836153904" sldId="266"/>
        </pc:sldMkLst>
        <pc:spChg chg="mod">
          <ac:chgData name="Garner, Jacqueline L" userId="S::jgarner47@gatech.edu::b82c2c18-5e6a-459f-88ac-03f585bd2865" providerId="AD" clId="Web-{7D77818D-6371-4650-85D3-D397E73DC12F}" dt="2018-05-09T01:36:29.729" v="1" actId="20577"/>
          <ac:spMkLst>
            <pc:docMk/>
            <pc:sldMk cId="836153904" sldId="266"/>
            <ac:spMk id="6" creationId="{00000000-0000-0000-0000-000000000000}"/>
          </ac:spMkLst>
        </pc:spChg>
      </pc:sldChg>
      <pc:sldChg chg="modSp">
        <pc:chgData name="Garner, Jacqueline L" userId="S::jgarner47@gatech.edu::b82c2c18-5e6a-459f-88ac-03f585bd2865" providerId="AD" clId="Web-{7D77818D-6371-4650-85D3-D397E73DC12F}" dt="2018-05-09T01:41:28.318" v="38" actId="20577"/>
        <pc:sldMkLst>
          <pc:docMk/>
          <pc:sldMk cId="1302746389" sldId="291"/>
        </pc:sldMkLst>
        <pc:spChg chg="mod">
          <ac:chgData name="Garner, Jacqueline L" userId="S::jgarner47@gatech.edu::b82c2c18-5e6a-459f-88ac-03f585bd2865" providerId="AD" clId="Web-{7D77818D-6371-4650-85D3-D397E73DC12F}" dt="2018-05-09T01:41:28.318" v="38" actId="20577"/>
          <ac:spMkLst>
            <pc:docMk/>
            <pc:sldMk cId="1302746389" sldId="291"/>
            <ac:spMk id="2" creationId="{B791C460-3AC8-46E7-92E5-8150E55BAE2E}"/>
          </ac:spMkLst>
        </pc:spChg>
      </pc:sldChg>
      <pc:sldChg chg="modSp">
        <pc:chgData name="Garner, Jacqueline L" userId="S::jgarner47@gatech.edu::b82c2c18-5e6a-459f-88ac-03f585bd2865" providerId="AD" clId="Web-{7D77818D-6371-4650-85D3-D397E73DC12F}" dt="2018-05-09T01:45:15.904" v="149" actId="20577"/>
        <pc:sldMkLst>
          <pc:docMk/>
          <pc:sldMk cId="911785294" sldId="292"/>
        </pc:sldMkLst>
        <pc:spChg chg="mod">
          <ac:chgData name="Garner, Jacqueline L" userId="S::jgarner47@gatech.edu::b82c2c18-5e6a-459f-88ac-03f585bd2865" providerId="AD" clId="Web-{7D77818D-6371-4650-85D3-D397E73DC12F}" dt="2018-05-09T01:45:15.904" v="149" actId="20577"/>
          <ac:spMkLst>
            <pc:docMk/>
            <pc:sldMk cId="911785294" sldId="292"/>
            <ac:spMk id="3" creationId="{52A4BE6B-52BF-42EB-92A7-355FAE178FAF}"/>
          </ac:spMkLst>
        </pc:spChg>
      </pc:sldChg>
      <pc:sldChg chg="modNotes">
        <pc:chgData name="Garner, Jacqueline L" userId="S::jgarner47@gatech.edu::b82c2c18-5e6a-459f-88ac-03f585bd2865" providerId="AD" clId="Web-{7D77818D-6371-4650-85D3-D397E73DC12F}" dt="2018-05-09T01:45:47.561" v="173"/>
        <pc:sldMkLst>
          <pc:docMk/>
          <pc:sldMk cId="714408747" sldId="294"/>
        </pc:sldMkLst>
      </pc:sldChg>
      <pc:sldChg chg="modSp new">
        <pc:chgData name="Garner, Jacqueline L" userId="S::jgarner47@gatech.edu::b82c2c18-5e6a-459f-88ac-03f585bd2865" providerId="AD" clId="Web-{7D77818D-6371-4650-85D3-D397E73DC12F}" dt="2018-05-09T01:46:25.375" v="179" actId="20577"/>
        <pc:sldMkLst>
          <pc:docMk/>
          <pc:sldMk cId="859563450" sldId="296"/>
        </pc:sldMkLst>
        <pc:spChg chg="mod">
          <ac:chgData name="Garner, Jacqueline L" userId="S::jgarner47@gatech.edu::b82c2c18-5e6a-459f-88ac-03f585bd2865" providerId="AD" clId="Web-{7D77818D-6371-4650-85D3-D397E73DC12F}" dt="2018-05-09T01:46:25.375" v="179" actId="20577"/>
          <ac:spMkLst>
            <pc:docMk/>
            <pc:sldMk cId="859563450" sldId="296"/>
            <ac:spMk id="2" creationId="{ED1B8A25-AC8D-4EF6-BB5A-D02023FE0B59}"/>
          </ac:spMkLst>
        </pc:spChg>
        <pc:spChg chg="mod">
          <ac:chgData name="Garner, Jacqueline L" userId="S::jgarner47@gatech.edu::b82c2c18-5e6a-459f-88ac-03f585bd2865" providerId="AD" clId="Web-{7D77818D-6371-4650-85D3-D397E73DC12F}" dt="2018-05-09T01:36:55.151" v="3" actId="20577"/>
          <ac:spMkLst>
            <pc:docMk/>
            <pc:sldMk cId="859563450" sldId="296"/>
            <ac:spMk id="3" creationId="{73152B20-108B-47FF-BD98-74284412A2B9}"/>
          </ac:spMkLst>
        </pc:spChg>
      </pc:sldChg>
      <pc:sldChg chg="modSp new">
        <pc:chgData name="Garner, Jacqueline L" userId="S::jgarner47@gatech.edu::b82c2c18-5e6a-459f-88ac-03f585bd2865" providerId="AD" clId="Web-{7D77818D-6371-4650-85D3-D397E73DC12F}" dt="2018-05-09T01:45:09.763" v="146" actId="20577"/>
        <pc:sldMkLst>
          <pc:docMk/>
          <pc:sldMk cId="2494743503" sldId="297"/>
        </pc:sldMkLst>
        <pc:spChg chg="mod">
          <ac:chgData name="Garner, Jacqueline L" userId="S::jgarner47@gatech.edu::b82c2c18-5e6a-459f-88ac-03f585bd2865" providerId="AD" clId="Web-{7D77818D-6371-4650-85D3-D397E73DC12F}" dt="2018-05-09T01:45:09.763" v="146" actId="20577"/>
          <ac:spMkLst>
            <pc:docMk/>
            <pc:sldMk cId="2494743503" sldId="297"/>
            <ac:spMk id="2" creationId="{11C5A4F0-68E5-456B-923A-BB1A270BDB71}"/>
          </ac:spMkLst>
        </pc:spChg>
        <pc:spChg chg="mod">
          <ac:chgData name="Garner, Jacqueline L" userId="S::jgarner47@gatech.edu::b82c2c18-5e6a-459f-88ac-03f585bd2865" providerId="AD" clId="Web-{7D77818D-6371-4650-85D3-D397E73DC12F}" dt="2018-05-09T01:44:38.074" v="127" actId="20577"/>
          <ac:spMkLst>
            <pc:docMk/>
            <pc:sldMk cId="2494743503" sldId="297"/>
            <ac:spMk id="3" creationId="{7F7C19D9-557C-4229-A4C0-7571AAD110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discussed what duration is and how to calculate two measures of duration by using excel functions!  We also calculated convexity and examined the price approximation which results from these 2 measures together.  </a:t>
            </a:r>
            <a:r>
              <a:rPr lang="en-US" dirty="0" err="1">
                <a:cs typeface="Calibri"/>
              </a:rPr>
              <a:t>THank</a:t>
            </a:r>
            <a:r>
              <a:rPr lang="en-US" dirty="0">
                <a:cs typeface="Calibri"/>
              </a:rPr>
              <a:t> you!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Bond and Stock Valuation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 anchor="t"/>
          <a:lstStyle/>
          <a:p>
            <a:r>
              <a:rPr lang="en-US" sz="2000" dirty="0"/>
              <a:t>Bond Duration and Convexity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791C460-3AC8-46E7-92E5-8150E55BAE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0845"/>
            <a:ext cx="4319651" cy="3944011"/>
          </a:xfrm>
        </p:spPr>
        <p:txBody>
          <a:bodyPr anchor="t"/>
          <a:lstStyle/>
          <a:p>
            <a:r>
              <a:rPr lang="en-US" sz="1800" dirty="0"/>
              <a:t>We will examine and calculate two definitions of duration. </a:t>
            </a:r>
          </a:p>
          <a:p>
            <a:endParaRPr lang="en-US" sz="1800" dirty="0"/>
          </a:p>
          <a:p>
            <a:r>
              <a:rPr lang="en-US" sz="1800" dirty="0"/>
              <a:t>One is the duration defined as the weighted average maturity of a financial asset with fixed cash flows, known as Macauley duration</a:t>
            </a:r>
          </a:p>
          <a:p>
            <a:endParaRPr lang="en-US" sz="1800" dirty="0"/>
          </a:p>
          <a:p>
            <a:r>
              <a:rPr lang="en-US" sz="1800" dirty="0"/>
              <a:t>The other, modified duration, is defined as the price sensitivity of any asset (whose price depends on yield), to a change in interest rates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2A4BE6B-52BF-42EB-92A7-355FAE17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6166"/>
          </a:xfrm>
        </p:spPr>
        <p:txBody>
          <a:bodyPr/>
          <a:lstStyle/>
          <a:p>
            <a:r>
              <a:rPr lang="en-US" dirty="0"/>
              <a:t>Duration </a:t>
            </a:r>
          </a:p>
        </p:txBody>
      </p:sp>
    </p:spTree>
    <p:extLst>
      <p:ext uri="{BB962C8B-B14F-4D97-AF65-F5344CB8AC3E}">
        <p14:creationId xmlns:p14="http://schemas.microsoft.com/office/powerpoint/2010/main" val="13027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26824CF-9901-4A85-834D-26A3AA2083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 marL="347345"/>
            <a:r>
              <a:rPr lang="en-US" sz="1800" dirty="0"/>
              <a:t>Interest rate risk has 2 parts:</a:t>
            </a:r>
          </a:p>
          <a:p>
            <a:pPr marL="740410"/>
            <a:r>
              <a:rPr lang="en-US" sz="1800" dirty="0"/>
              <a:t>•Reinvestment risk</a:t>
            </a:r>
          </a:p>
          <a:p>
            <a:pPr marL="1143000"/>
            <a:r>
              <a:rPr lang="en-US" sz="1800" dirty="0"/>
              <a:t>–Decreases in interest rates results in a lower rate at which  coupon income is reinvested</a:t>
            </a:r>
          </a:p>
          <a:p>
            <a:pPr marL="740410"/>
            <a:r>
              <a:rPr lang="en-US" sz="1800" dirty="0"/>
              <a:t>•Price Risk</a:t>
            </a:r>
          </a:p>
          <a:p>
            <a:pPr marL="1143000"/>
            <a:r>
              <a:rPr lang="en-US" sz="1800" dirty="0"/>
              <a:t>–Increases in interest rates lead to decreases in prices (and thus capital losses)</a:t>
            </a:r>
          </a:p>
          <a:p>
            <a:pPr marL="740410"/>
            <a:r>
              <a:rPr lang="en-US" sz="1800" dirty="0"/>
              <a:t>•Partially offset each other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F6F8AEB-FFE9-45A3-9478-C32F9590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42505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D1B8A25-AC8D-4EF6-BB5A-D02023FE0B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en-US" dirty="0"/>
              <a:t>Convexity is a measure that accounts for the fact that the relation between bond prices and interest rates is not completely linear; there's some curvature in the relation. </a:t>
            </a:r>
          </a:p>
          <a:p>
            <a:endParaRPr lang="en-US" dirty="0"/>
          </a:p>
          <a:p>
            <a:r>
              <a:rPr lang="en-US" dirty="0"/>
              <a:t>In calculus terms, duration is the first derivative of the bond's price with respect to change in interest rates, and convexity is the second derivative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152B20-108B-47FF-BD98-74284412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Convexity</a:t>
            </a:r>
          </a:p>
        </p:txBody>
      </p:sp>
    </p:spTree>
    <p:extLst>
      <p:ext uri="{BB962C8B-B14F-4D97-AF65-F5344CB8AC3E}">
        <p14:creationId xmlns:p14="http://schemas.microsoft.com/office/powerpoint/2010/main" val="8595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1C5A4F0-68E5-456B-923A-BB1A270BDB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en-US" dirty="0"/>
              <a:t>Together, these measures give a good approximation of what the price of a bond would be in the </a:t>
            </a:r>
            <a:r>
              <a:rPr lang="en-US" dirty="0" smtClean="0"/>
              <a:t>face </a:t>
            </a:r>
            <a:r>
              <a:rPr lang="en-US" dirty="0"/>
              <a:t>of an interest rate change.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F7C19D9-557C-4229-A4C0-7571AAD1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Duration + Convexity</a:t>
            </a:r>
          </a:p>
        </p:txBody>
      </p:sp>
    </p:spTree>
    <p:extLst>
      <p:ext uri="{BB962C8B-B14F-4D97-AF65-F5344CB8AC3E}">
        <p14:creationId xmlns:p14="http://schemas.microsoft.com/office/powerpoint/2010/main" val="24947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791C460-3AC8-46E7-92E5-8150E55BAE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0845"/>
            <a:ext cx="4319651" cy="3562526"/>
          </a:xfrm>
        </p:spPr>
        <p:txBody>
          <a:bodyPr/>
          <a:lstStyle/>
          <a:p>
            <a:r>
              <a:rPr lang="en-US" sz="1800" dirty="0"/>
              <a:t>Let’s go to the </a:t>
            </a:r>
            <a:r>
              <a:rPr lang="en-US" sz="1800"/>
              <a:t>file named: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Bond_examples.xlsx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2A4BE6B-52BF-42EB-92A7-355FAE17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6166"/>
          </a:xfrm>
        </p:spPr>
        <p:txBody>
          <a:bodyPr anchor="t"/>
          <a:lstStyle/>
          <a:p>
            <a:r>
              <a:rPr lang="en-US" dirty="0"/>
              <a:t>Duration </a:t>
            </a:r>
            <a:r>
              <a:rPr lang="en-US"/>
              <a:t>and convexity </a:t>
            </a:r>
          </a:p>
        </p:txBody>
      </p:sp>
    </p:spTree>
    <p:extLst>
      <p:ext uri="{BB962C8B-B14F-4D97-AF65-F5344CB8AC3E}">
        <p14:creationId xmlns:p14="http://schemas.microsoft.com/office/powerpoint/2010/main" val="9117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7144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c1493ba7-63c2-4cf8-b36d-87bfbc6968c0"/>
    <ds:schemaRef ds:uri="http://schemas.microsoft.com/office/infopath/2007/PartnerControls"/>
    <ds:schemaRef ds:uri="http://schemas.openxmlformats.org/package/2006/metadata/core-properties"/>
    <ds:schemaRef ds:uri="b057fda7-913b-4ab6-8820-932873bcd66c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B5A8D6-53C2-487C-83E6-CCC2D7877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212</Words>
  <Application>Microsoft Macintosh PowerPoint</Application>
  <PresentationFormat>On-screen Show (16:9)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Duration </vt:lpstr>
      <vt:lpstr>Duration</vt:lpstr>
      <vt:lpstr>Convexity</vt:lpstr>
      <vt:lpstr>Duration + Convexity</vt:lpstr>
      <vt:lpstr>Duration and convexity 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119</cp:revision>
  <dcterms:created xsi:type="dcterms:W3CDTF">2017-01-20T18:55:05Z</dcterms:created>
  <dcterms:modified xsi:type="dcterms:W3CDTF">2018-05-09T13:44:45Z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