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00" r:id="rId8"/>
    <p:sldId id="295" r:id="rId9"/>
    <p:sldId id="298" r:id="rId10"/>
    <p:sldId id="299" r:id="rId11"/>
    <p:sldId id="30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0"/>
            <p14:sldId id="295"/>
            <p14:sldId id="298"/>
            <p14:sldId id="299"/>
            <p14:sldId id="301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4" autoAdjust="0"/>
    <p:restoredTop sz="94669" autoAdjust="0"/>
  </p:normalViewPr>
  <p:slideViewPr>
    <p:cSldViewPr snapToGrid="0" snapToObjects="1">
      <p:cViewPr varScale="1">
        <p:scale>
          <a:sx n="98" d="100"/>
          <a:sy n="98" d="100"/>
        </p:scale>
        <p:origin x="200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still true, but now, the first dividend may not be behaving, therefore, you need to find which dividend will work in the “collapsed math”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Bond and </a:t>
            </a:r>
            <a:r>
              <a:rPr lang="en-US" b="1" dirty="0" smtClean="0"/>
              <a:t>Stock </a:t>
            </a:r>
            <a:r>
              <a:rPr lang="en-US" b="1" dirty="0"/>
              <a:t>V</a:t>
            </a:r>
            <a:r>
              <a:rPr lang="en-US" b="1" dirty="0" smtClean="0"/>
              <a:t>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Non-constant </a:t>
            </a:r>
            <a:r>
              <a:rPr lang="en-US" sz="2000" dirty="0" smtClean="0"/>
              <a:t>Dividend </a:t>
            </a:r>
            <a:r>
              <a:rPr lang="en-US" sz="2000" dirty="0"/>
              <a:t>G</a:t>
            </a:r>
            <a:r>
              <a:rPr lang="en-US" sz="2000" dirty="0" smtClean="0"/>
              <a:t>rowth </a:t>
            </a:r>
            <a:r>
              <a:rPr lang="en-US" sz="2000" dirty="0"/>
              <a:t>M</a:t>
            </a:r>
            <a:r>
              <a:rPr lang="en-US" sz="2000" dirty="0" smtClean="0"/>
              <a:t>odel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30CF2FD-98D5-480E-99E8-ED2DCC83A7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039"/>
            <a:ext cx="4319651" cy="3562526"/>
          </a:xfrm>
        </p:spPr>
        <p:txBody>
          <a:bodyPr/>
          <a:lstStyle/>
          <a:p>
            <a:r>
              <a:rPr lang="en-US" sz="1800" dirty="0"/>
              <a:t>The non-constant dividend growth model assumes</a:t>
            </a:r>
          </a:p>
          <a:p>
            <a:pPr marL="457200" indent="-457200">
              <a:buAutoNum type="arabicParenR"/>
            </a:pPr>
            <a:r>
              <a:rPr lang="en-US" sz="1800" dirty="0"/>
              <a:t>The stock pays dividends</a:t>
            </a:r>
          </a:p>
          <a:p>
            <a:pPr marL="457200" indent="-457200">
              <a:buAutoNum type="arabicParenR"/>
            </a:pPr>
            <a:r>
              <a:rPr lang="en-US" sz="1800" dirty="0"/>
              <a:t>The growth rate in dividends is not constant, but becomes constant at some future point</a:t>
            </a:r>
          </a:p>
          <a:p>
            <a:pPr marL="457200" indent="-457200">
              <a:buAutoNum type="arabicParenR"/>
            </a:pPr>
            <a:r>
              <a:rPr lang="en-US" sz="1800" dirty="0"/>
              <a:t>Required return of investors is greater than the constant growth 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1DE7D3-9508-4F30-928B-91751E74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361"/>
          </a:xfrm>
        </p:spPr>
        <p:txBody>
          <a:bodyPr/>
          <a:lstStyle/>
          <a:p>
            <a:r>
              <a:rPr lang="en-US" dirty="0"/>
              <a:t>Non-Constant </a:t>
            </a:r>
            <a:r>
              <a:rPr lang="en-US" dirty="0" smtClean="0"/>
              <a:t>Dividend </a:t>
            </a:r>
            <a:r>
              <a:rPr lang="en-US" dirty="0"/>
              <a:t>G</a:t>
            </a:r>
            <a:r>
              <a:rPr lang="en-US" dirty="0" smtClean="0"/>
              <a:t>rowth </a:t>
            </a:r>
            <a:r>
              <a:rPr lang="en-US" dirty="0"/>
              <a:t>M</a:t>
            </a:r>
            <a:r>
              <a:rPr lang="en-US" dirty="0" smtClean="0"/>
              <a:t>odel</a:t>
            </a:r>
            <a:r>
              <a:rPr lang="en-US" dirty="0"/>
              <a:t>, “NCDG” </a:t>
            </a:r>
          </a:p>
        </p:txBody>
      </p:sp>
    </p:spTree>
    <p:extLst>
      <p:ext uri="{BB962C8B-B14F-4D97-AF65-F5344CB8AC3E}">
        <p14:creationId xmlns:p14="http://schemas.microsoft.com/office/powerpoint/2010/main" val="388196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="" xmlns:a16="http://schemas.microsoft.com/office/drawing/2014/main" id="{DCA05595-A2E3-4267-BB06-F490EE40C7F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52349" y="967839"/>
                <a:ext cx="4527469" cy="3934484"/>
              </a:xfrm>
            </p:spPr>
            <p:txBody>
              <a:bodyPr/>
              <a:lstStyle/>
              <a:p>
                <a:r>
                  <a:rPr lang="en-US" sz="1800" dirty="0"/>
                  <a:t>Purchase today, P</a:t>
                </a:r>
                <a:r>
                  <a:rPr lang="en-US" sz="1800" baseline="-25000" dirty="0"/>
                  <a:t>t</a:t>
                </a:r>
                <a:r>
                  <a:rPr lang="en-US" sz="1800" dirty="0"/>
                  <a:t> includes D</a:t>
                </a:r>
                <a:r>
                  <a:rPr lang="en-US" sz="1800" baseline="-25000" dirty="0"/>
                  <a:t>t+1</a:t>
                </a:r>
                <a:r>
                  <a:rPr lang="en-US" sz="1800" dirty="0"/>
                  <a:t> through D</a:t>
                </a:r>
                <a:r>
                  <a:rPr lang="en-US" sz="1800" baseline="-25000" dirty="0"/>
                  <a:t>∞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What is the “true math” of P</a:t>
                </a:r>
                <a:r>
                  <a:rPr lang="en-US" sz="1800" baseline="-25000" dirty="0"/>
                  <a:t>t</a:t>
                </a:r>
                <a:r>
                  <a:rPr lang="en-US" sz="1800" dirty="0"/>
                  <a:t>? </a:t>
                </a:r>
                <a:endParaRPr lang="en-US" sz="1800" b="0" i="1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baseline="-140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600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baseline="-140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baseline="-140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600" b="0" i="1" baseline="300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f>
                        <m:f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i="1" baseline="-2500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600" i="1" baseline="3000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  <a:p>
                <a:r>
                  <a:rPr lang="en-US" sz="1800" dirty="0"/>
                  <a:t>If D</a:t>
                </a:r>
                <a:r>
                  <a:rPr lang="en-US" sz="1800" baseline="-25000" dirty="0"/>
                  <a:t>t+1 </a:t>
                </a:r>
                <a:r>
                  <a:rPr lang="en-US" sz="1800" dirty="0"/>
                  <a:t>is growing at a constant rate, then the above equation is mathematically equal to:</a:t>
                </a:r>
              </a:p>
              <a:p>
                <a:r>
                  <a:rPr lang="en-US" sz="1600" dirty="0"/>
                  <a:t>  			P</a:t>
                </a:r>
                <a:r>
                  <a:rPr lang="en-US" sz="1600" baseline="-25000" dirty="0"/>
                  <a:t>t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b="0" i="1" baseline="-25000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baseline="-1400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A05595-A2E3-4267-BB06-F490EE40C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52349" y="967839"/>
                <a:ext cx="4527469" cy="3934484"/>
              </a:xfrm>
              <a:blipFill rotWithShape="0">
                <a:blip r:embed="rId3"/>
                <a:stretch>
                  <a:fillRect l="-1077" t="-930" b="-4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BAD125-1A31-46C4-A781-F386A626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3161"/>
          </a:xfrm>
        </p:spPr>
        <p:txBody>
          <a:bodyPr/>
          <a:lstStyle/>
          <a:p>
            <a:r>
              <a:rPr lang="en-US"/>
              <a:t>Dividend </a:t>
            </a:r>
            <a:r>
              <a:rPr lang="en-US" smtClean="0"/>
              <a:t>Paying </a:t>
            </a:r>
            <a:r>
              <a:rPr lang="en-US" dirty="0"/>
              <a:t>S</a:t>
            </a:r>
            <a:r>
              <a:rPr lang="en-US" smtClean="0"/>
              <a:t>tock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494C4A2-BEF8-454A-AD76-7D8984FDE7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039"/>
            <a:ext cx="4319651" cy="3562526"/>
          </a:xfrm>
        </p:spPr>
        <p:txBody>
          <a:bodyPr/>
          <a:lstStyle/>
          <a:p>
            <a:r>
              <a:rPr lang="en-US" dirty="0"/>
              <a:t>Let’s work some examples in the </a:t>
            </a:r>
            <a:r>
              <a:rPr lang="en-US" dirty="0" smtClean="0"/>
              <a:t>file: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Stock_Valuation_Examples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6080992-DF60-4234-B128-F7452711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361"/>
          </a:xfrm>
        </p:spPr>
        <p:txBody>
          <a:bodyPr/>
          <a:lstStyle/>
          <a:p>
            <a:r>
              <a:rPr lang="en-US" dirty="0"/>
              <a:t>Non-constant </a:t>
            </a:r>
            <a:r>
              <a:rPr lang="en-US" dirty="0" smtClean="0"/>
              <a:t>Dividend </a:t>
            </a:r>
            <a:r>
              <a:rPr lang="en-US" dirty="0"/>
              <a:t>S</a:t>
            </a:r>
            <a:r>
              <a:rPr lang="en-US" dirty="0" smtClean="0"/>
              <a:t>tock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6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79671620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sharepoint/v3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c1493ba7-63c2-4cf8-b36d-87bfbc6968c0"/>
    <ds:schemaRef ds:uri="b057fda7-913b-4ab6-8820-932873bcd66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9D87CB7-7B20-4295-B489-3FD0C3E73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211</Words>
  <Application>Microsoft Macintosh PowerPoint</Application>
  <PresentationFormat>On-screen Show (16:9)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Cambria Math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Non-Constant Dividend Growth Model, “NCDG” </vt:lpstr>
      <vt:lpstr>Dividend Paying Stock </vt:lpstr>
      <vt:lpstr>Non-constant Dividend Stock Model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109</cp:revision>
  <dcterms:created xsi:type="dcterms:W3CDTF">2017-01-20T18:55:05Z</dcterms:created>
  <dcterms:modified xsi:type="dcterms:W3CDTF">2018-05-09T13:17:23Z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