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52" r:id="rId5"/>
    <p:sldMasterId id="2147483670" r:id="rId6"/>
  </p:sldMasterIdLst>
  <p:notesMasterIdLst>
    <p:notesMasterId r:id="rId20"/>
  </p:notesMasterIdLst>
  <p:handoutMasterIdLst>
    <p:handoutMasterId r:id="rId21"/>
  </p:handoutMasterIdLst>
  <p:sldIdLst>
    <p:sldId id="266" r:id="rId7"/>
    <p:sldId id="299" r:id="rId8"/>
    <p:sldId id="289" r:id="rId9"/>
    <p:sldId id="290" r:id="rId10"/>
    <p:sldId id="293" r:id="rId11"/>
    <p:sldId id="294" r:id="rId12"/>
    <p:sldId id="295" r:id="rId13"/>
    <p:sldId id="292" r:id="rId14"/>
    <p:sldId id="296" r:id="rId15"/>
    <p:sldId id="297" r:id="rId16"/>
    <p:sldId id="298" r:id="rId17"/>
    <p:sldId id="291" r:id="rId18"/>
    <p:sldId id="300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567BE6-4E2E-2A45-BD72-59F9659A3211}">
          <p14:sldIdLst>
            <p14:sldId id="266"/>
            <p14:sldId id="299"/>
            <p14:sldId id="289"/>
            <p14:sldId id="290"/>
            <p14:sldId id="293"/>
            <p14:sldId id="294"/>
            <p14:sldId id="295"/>
            <p14:sldId id="292"/>
            <p14:sldId id="296"/>
            <p14:sldId id="297"/>
            <p14:sldId id="298"/>
            <p14:sldId id="291"/>
            <p14:sldId id="300"/>
          </p14:sldIdLst>
        </p14:section>
        <p14:section name="Untitled Section" id="{7B127FBF-BC56-4860-971D-3F72A931DBE4}">
          <p14:sldIdLst/>
        </p14:section>
        <p14:section name="Untitled Section" id="{F66500A6-9360-40F9-A1E5-5AFA4FAF4375}">
          <p14:sldIdLst/>
        </p14:section>
        <p14:section name="Untitled Section" id="{F368FC9B-8A99-D042-9DC4-CAB8B943863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queline Garner" initials="JG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211"/>
    <a:srgbClr val="F2F2F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4" autoAdjust="0"/>
    <p:restoredTop sz="94650" autoAdjust="0"/>
  </p:normalViewPr>
  <p:slideViewPr>
    <p:cSldViewPr snapToGrid="0" snapToObjects="1">
      <p:cViewPr varScale="1">
        <p:scale>
          <a:sx n="224" d="100"/>
          <a:sy n="224" d="100"/>
        </p:scale>
        <p:origin x="904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35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commentAuthors" Target="commentAuthor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FD447-ACB1-BC49-B8EF-23729E0A333F}" type="datetimeFigureOut">
              <a:rPr lang="en-US" smtClean="0"/>
              <a:t>6/5/18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F598F-7A46-204A-ADDD-A1229C86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6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E5885-4E52-46B9-9883-F7042C1FF1F8}" type="datetimeFigureOut">
              <a:rPr lang="en-US" smtClean="0"/>
              <a:t>6/5/18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D4DAB-4E54-4629-B156-2AF0699B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93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I’m Jacqueline Garner, and welcome to Financial Modeling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D4DAB-4E54-4629-B156-2AF0699B56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0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D4DAB-4E54-4629-B156-2AF0699B56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86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6121165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691832"/>
            <a:ext cx="5672951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5095759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4888796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4794723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5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8" y="1268453"/>
            <a:ext cx="3595277" cy="3612444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847625" y="1268453"/>
            <a:ext cx="4948296" cy="3612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54357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48481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7" y="1268453"/>
            <a:ext cx="8186095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88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3628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4611277" cy="3473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96867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9" y="1268453"/>
            <a:ext cx="4705350" cy="3562526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58256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268453"/>
            <a:ext cx="4213956" cy="35758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62148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8595313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8576502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8595315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8604722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814376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8595316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5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158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8280166" cy="3519917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280166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723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7" y="1268453"/>
            <a:ext cx="8449503" cy="3286125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 </a:t>
            </a:r>
          </a:p>
          <a:p>
            <a:r>
              <a:rPr lang="en-US" sz="1800" dirty="0"/>
              <a:t>of the printing and typesetting industry. </a:t>
            </a:r>
            <a:r>
              <a:rPr lang="en-US" sz="1800" dirty="0" err="1"/>
              <a:t>Lorem</a:t>
            </a:r>
            <a:r>
              <a:rPr lang="en-US" sz="1800" dirty="0"/>
              <a:t> </a:t>
            </a:r>
            <a:r>
              <a:rPr lang="en-US" sz="1800" dirty="0" err="1"/>
              <a:t>Ipsum</a:t>
            </a:r>
            <a:r>
              <a:rPr lang="en-US" sz="1800" dirty="0"/>
              <a:t> has been the industry's standard dummy text ever since the 1500s, when an unknown printer took a galley of type and scrambled it to make a type specimen book. 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44950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Relationship Id="rId3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68" r:id="rId3"/>
    <p:sldLayoutId id="2147483660" r:id="rId4"/>
    <p:sldLayoutId id="2147483669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793747"/>
            <a:ext cx="613954" cy="27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4" r:id="rId3"/>
    <p:sldLayoutId id="2147483665" r:id="rId4"/>
    <p:sldLayoutId id="2147483672" r:id="rId5"/>
    <p:sldLayoutId id="214748366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5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67" y="262218"/>
            <a:ext cx="5691763" cy="712848"/>
          </a:xfrm>
        </p:spPr>
        <p:txBody>
          <a:bodyPr/>
          <a:lstStyle/>
          <a:p>
            <a:r>
              <a:rPr lang="en-US" b="0" dirty="0">
                <a:latin typeface="Vitesse Bold"/>
                <a:cs typeface="Vitesse Bold"/>
              </a:rPr>
              <a:t>Financial Modeling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667" y="703947"/>
            <a:ext cx="5279783" cy="712847"/>
          </a:xfrm>
        </p:spPr>
        <p:txBody>
          <a:bodyPr/>
          <a:lstStyle/>
          <a:p>
            <a:r>
              <a:rPr lang="en-US" b="1" dirty="0"/>
              <a:t>Capital </a:t>
            </a:r>
            <a:r>
              <a:rPr lang="en-US" b="1" dirty="0" smtClean="0"/>
              <a:t>Budgeting &amp; </a:t>
            </a:r>
            <a:r>
              <a:rPr lang="en-US" b="1" dirty="0"/>
              <a:t>V</a:t>
            </a:r>
            <a:r>
              <a:rPr lang="en-US" b="1" dirty="0" smtClean="0"/>
              <a:t>aluation </a:t>
            </a:r>
            <a:r>
              <a:rPr lang="en-US" b="1" dirty="0"/>
              <a:t>M</a:t>
            </a:r>
            <a:r>
              <a:rPr lang="en-US" b="1" dirty="0" smtClean="0"/>
              <a:t>odels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6667" y="2283288"/>
            <a:ext cx="4305091" cy="432669"/>
          </a:xfrm>
        </p:spPr>
        <p:txBody>
          <a:bodyPr anchor="ctr"/>
          <a:lstStyle/>
          <a:p>
            <a:r>
              <a:rPr lang="en-US" dirty="0"/>
              <a:t>Jacqueline Garner, Ph.D.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6667" y="2661267"/>
            <a:ext cx="4305091" cy="254281"/>
          </a:xfrm>
        </p:spPr>
        <p:txBody>
          <a:bodyPr/>
          <a:lstStyle/>
          <a:p>
            <a:r>
              <a:rPr lang="en-US" dirty="0"/>
              <a:t>Lecturer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16667" y="4083393"/>
            <a:ext cx="4077037" cy="973636"/>
          </a:xfrm>
        </p:spPr>
        <p:txBody>
          <a:bodyPr/>
          <a:lstStyle/>
          <a:p>
            <a:r>
              <a:rPr lang="en-US" dirty="0"/>
              <a:t>Building APV cash flows: </a:t>
            </a:r>
          </a:p>
          <a:p>
            <a:r>
              <a:rPr lang="en-US" dirty="0"/>
              <a:t>Infinite </a:t>
            </a:r>
            <a:r>
              <a:rPr lang="en-US" dirty="0"/>
              <a:t>P</a:t>
            </a:r>
            <a:r>
              <a:rPr lang="en-US" dirty="0" smtClean="0"/>
              <a:t>eriod Building </a:t>
            </a:r>
            <a:r>
              <a:rPr lang="en-US" dirty="0"/>
              <a:t>C</a:t>
            </a:r>
            <a:r>
              <a:rPr lang="en-US" dirty="0" smtClean="0"/>
              <a:t>apital </a:t>
            </a:r>
            <a:r>
              <a:rPr lang="en-US" dirty="0"/>
              <a:t>S</a:t>
            </a:r>
            <a:r>
              <a:rPr lang="en-US" dirty="0" smtClean="0"/>
              <a:t>tructure &amp; </a:t>
            </a:r>
            <a:r>
              <a:rPr lang="en-US" dirty="0"/>
              <a:t>R</a:t>
            </a:r>
            <a:r>
              <a:rPr lang="en-US" dirty="0" smtClean="0"/>
              <a:t>equired </a:t>
            </a:r>
            <a:r>
              <a:rPr lang="en-US" dirty="0"/>
              <a:t>R</a:t>
            </a:r>
            <a:r>
              <a:rPr lang="en-US" dirty="0" smtClean="0"/>
              <a:t>eturns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7249" y="2894646"/>
            <a:ext cx="4305091" cy="322253"/>
          </a:xfrm>
        </p:spPr>
        <p:txBody>
          <a:bodyPr/>
          <a:lstStyle/>
          <a:p>
            <a:r>
              <a:rPr lang="en-US" dirty="0" err="1"/>
              <a:t>Scheller</a:t>
            </a:r>
            <a:r>
              <a:rPr lang="en-US" dirty="0"/>
              <a:t> College of Business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75490" y="580794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45583" y="467650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36153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DC98B620-FCC4-49C8-958F-F294E4CD08F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4319651" cy="3562526"/>
          </a:xfrm>
        </p:spPr>
        <p:txBody>
          <a:bodyPr/>
          <a:lstStyle/>
          <a:p>
            <a:r>
              <a:rPr lang="en-US" sz="1800" dirty="0"/>
              <a:t>Now we can compute the weights on Debt and Equity: </a:t>
            </a:r>
          </a:p>
          <a:p>
            <a:endParaRPr lang="en-US" sz="800" dirty="0"/>
          </a:p>
          <a:p>
            <a:r>
              <a:rPr lang="en-US" sz="1800" dirty="0"/>
              <a:t>Value of assets (V)= </a:t>
            </a:r>
          </a:p>
          <a:p>
            <a:r>
              <a:rPr lang="en-US" sz="1800" dirty="0"/>
              <a:t>Value of Debt (D) + Value of equity (E)</a:t>
            </a:r>
          </a:p>
          <a:p>
            <a:endParaRPr lang="en-US" sz="800" dirty="0"/>
          </a:p>
          <a:p>
            <a:r>
              <a:rPr lang="en-US" sz="1800" dirty="0"/>
              <a:t>Weight on debt =    D/(D+E) = D/V</a:t>
            </a:r>
          </a:p>
          <a:p>
            <a:r>
              <a:rPr lang="en-US" sz="1800" dirty="0"/>
              <a:t>Weight on equity = E/(D+E) = E/V</a:t>
            </a:r>
          </a:p>
          <a:p>
            <a:endParaRPr lang="en-US" sz="800" dirty="0"/>
          </a:p>
          <a:p>
            <a:r>
              <a:rPr lang="en-US" sz="1800" dirty="0"/>
              <a:t>Also can compute D/E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966C46A2-618A-4FBA-A57C-BBA53B900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Capital </a:t>
            </a:r>
            <a:r>
              <a:rPr lang="en-US" dirty="0" smtClean="0"/>
              <a:t>Structure &amp; </a:t>
            </a:r>
            <a:r>
              <a:rPr lang="en-US" dirty="0"/>
              <a:t>R</a:t>
            </a:r>
            <a:r>
              <a:rPr lang="en-US" dirty="0" smtClean="0"/>
              <a:t>equired </a:t>
            </a:r>
            <a:r>
              <a:rPr lang="en-US" dirty="0"/>
              <a:t>R</a:t>
            </a:r>
            <a:r>
              <a:rPr lang="en-US" dirty="0" smtClean="0"/>
              <a:t>eturns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040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DDEDAF7D-7786-43EF-9C63-953D6617E35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1425555"/>
            <a:ext cx="4319651" cy="3562526"/>
          </a:xfrm>
        </p:spPr>
        <p:txBody>
          <a:bodyPr/>
          <a:lstStyle/>
          <a:p>
            <a:r>
              <a:rPr lang="en-US" sz="1800" dirty="0"/>
              <a:t>Now that we have the capital structure for each year, we can compute the required </a:t>
            </a:r>
            <a:r>
              <a:rPr lang="en-US" sz="1800" dirty="0" smtClean="0"/>
              <a:t>returns:</a:t>
            </a:r>
            <a:endParaRPr lang="en-US" sz="1800" dirty="0"/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For the FCFF model, we need WACC, weighted average cost of capital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For the FCFE model, we need the levered cost of </a:t>
            </a:r>
            <a:r>
              <a:rPr lang="en-US" sz="1800" dirty="0" smtClean="0"/>
              <a:t>equity</a:t>
            </a:r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8D789E6C-699D-4C1E-93C0-FD473E195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1150877"/>
          </a:xfrm>
        </p:spPr>
        <p:txBody>
          <a:bodyPr/>
          <a:lstStyle/>
          <a:p>
            <a:r>
              <a:rPr lang="en-US" dirty="0"/>
              <a:t>Capital </a:t>
            </a:r>
            <a:r>
              <a:rPr lang="en-US" dirty="0" smtClean="0"/>
              <a:t>Structure &amp; Required </a:t>
            </a:r>
            <a:r>
              <a:rPr lang="en-US" dirty="0"/>
              <a:t>R</a:t>
            </a:r>
            <a:r>
              <a:rPr lang="en-US" dirty="0" smtClean="0"/>
              <a:t>eturns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38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69BE5DD4-A9DE-4375-84D9-29868469D31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2340293"/>
            <a:ext cx="4768332" cy="2538401"/>
          </a:xfrm>
        </p:spPr>
        <p:txBody>
          <a:bodyPr/>
          <a:lstStyle/>
          <a:p>
            <a:r>
              <a:rPr lang="en-US" sz="1800" dirty="0" smtClean="0"/>
              <a:t>Let’s </a:t>
            </a:r>
            <a:r>
              <a:rPr lang="en-US" sz="1800" dirty="0"/>
              <a:t>practice by using the file: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b="1" dirty="0" err="1" smtClean="0"/>
              <a:t>Valuation_Models_Cap_Budgeting.xlsx</a:t>
            </a:r>
            <a:endParaRPr lang="en-US" sz="1800" b="1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0EE801A2-5F85-4198-AED2-4D7BA61D5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8"/>
            <a:ext cx="5875835" cy="2065615"/>
          </a:xfrm>
        </p:spPr>
        <p:txBody>
          <a:bodyPr/>
          <a:lstStyle/>
          <a:p>
            <a:r>
              <a:rPr lang="en-US" dirty="0"/>
              <a:t>Free </a:t>
            </a:r>
            <a:r>
              <a:rPr lang="en-US" dirty="0" smtClean="0"/>
              <a:t>Cash </a:t>
            </a:r>
            <a:r>
              <a:rPr lang="en-US" dirty="0"/>
              <a:t>F</a:t>
            </a:r>
            <a:r>
              <a:rPr lang="en-US" dirty="0" smtClean="0"/>
              <a:t>low </a:t>
            </a:r>
            <a:r>
              <a:rPr lang="en-US" dirty="0"/>
              <a:t>to APV </a:t>
            </a:r>
            <a:r>
              <a:rPr lang="en-US" dirty="0" smtClean="0"/>
              <a:t>Infinite </a:t>
            </a:r>
            <a:r>
              <a:rPr lang="en-US" dirty="0"/>
              <a:t>P</a:t>
            </a:r>
            <a:r>
              <a:rPr lang="en-US" dirty="0" smtClean="0"/>
              <a:t>eriod</a:t>
            </a:r>
            <a:r>
              <a:rPr lang="en-US" dirty="0"/>
              <a:t>, </a:t>
            </a:r>
            <a:r>
              <a:rPr lang="en-US" dirty="0" smtClean="0"/>
              <a:t>Capital </a:t>
            </a:r>
            <a:r>
              <a:rPr lang="en-US" dirty="0"/>
              <a:t>S</a:t>
            </a:r>
            <a:r>
              <a:rPr lang="en-US" dirty="0" smtClean="0"/>
              <a:t>tructure</a:t>
            </a:r>
            <a:r>
              <a:rPr lang="en-US" dirty="0"/>
              <a:t>, </a:t>
            </a:r>
            <a:r>
              <a:rPr lang="en-US" dirty="0" smtClean="0"/>
              <a:t>Required </a:t>
            </a:r>
            <a:r>
              <a:rPr lang="en-US" dirty="0"/>
              <a:t>R</a:t>
            </a:r>
            <a:r>
              <a:rPr lang="en-US" dirty="0" smtClean="0"/>
              <a:t>eturns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060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type="chart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49" y="987652"/>
            <a:ext cx="3346748" cy="334674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473379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4" y="1047859"/>
            <a:ext cx="3217315" cy="304778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Begin</a:t>
            </a:r>
            <a:r>
              <a:rPr lang="is-IS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061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49C4D639-FEA0-458A-9AB8-9A150A1F152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971195"/>
            <a:ext cx="4319651" cy="3562526"/>
          </a:xfrm>
        </p:spPr>
        <p:txBody>
          <a:bodyPr/>
          <a:lstStyle/>
          <a:p>
            <a:pPr fontAlgn="base"/>
            <a:r>
              <a:rPr lang="en-US" sz="1800" b="1" dirty="0"/>
              <a:t>Recall that APV Model says the value of the firm is equal to: </a:t>
            </a:r>
          </a:p>
          <a:p>
            <a:pPr marL="342900" indent="-342900" fontAlgn="base">
              <a:buFont typeface="+mj-lt"/>
              <a:buAutoNum type="arabicParenR"/>
            </a:pPr>
            <a:r>
              <a:rPr lang="en-US" sz="1800" dirty="0" smtClean="0"/>
              <a:t>Present </a:t>
            </a:r>
            <a:r>
              <a:rPr lang="en-US" sz="1800" dirty="0"/>
              <a:t>value of the FCFF, discounted at the unlevered cost of equity </a:t>
            </a:r>
          </a:p>
          <a:p>
            <a:pPr fontAlgn="base"/>
            <a:r>
              <a:rPr lang="en-US" sz="1800" dirty="0"/>
              <a:t>	</a:t>
            </a:r>
            <a:r>
              <a:rPr lang="en-US" sz="1800" b="1" dirty="0"/>
              <a:t>Plus</a:t>
            </a:r>
          </a:p>
          <a:p>
            <a:pPr marL="342900" indent="-342900" fontAlgn="base">
              <a:buFont typeface="+mj-lt"/>
              <a:buAutoNum type="arabicParenR" startAt="2"/>
            </a:pPr>
            <a:r>
              <a:rPr lang="en-US" sz="1800" dirty="0" smtClean="0"/>
              <a:t>Present </a:t>
            </a:r>
            <a:r>
              <a:rPr lang="en-US" sz="1800" dirty="0"/>
              <a:t>value of tax shields, discounted at the unlevered cost of equity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B905A25B-C32A-4F67-B357-C8D713A35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696517"/>
          </a:xfrm>
        </p:spPr>
        <p:txBody>
          <a:bodyPr/>
          <a:lstStyle/>
          <a:p>
            <a:r>
              <a:rPr lang="en-US" dirty="0"/>
              <a:t>APV Model </a:t>
            </a:r>
          </a:p>
        </p:txBody>
      </p:sp>
    </p:spTree>
    <p:extLst>
      <p:ext uri="{BB962C8B-B14F-4D97-AF65-F5344CB8AC3E}">
        <p14:creationId xmlns:p14="http://schemas.microsoft.com/office/powerpoint/2010/main" val="513595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FFBFA8D2-E1AA-4CA4-851C-AB2BBCDCFA0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1425555"/>
            <a:ext cx="4319651" cy="3562526"/>
          </a:xfrm>
        </p:spPr>
        <p:txBody>
          <a:bodyPr/>
          <a:lstStyle/>
          <a:p>
            <a:pPr marL="342900" indent="-342900">
              <a:buFont typeface="+mj-lt"/>
              <a:buAutoNum type="arabicParenR"/>
            </a:pPr>
            <a:r>
              <a:rPr lang="en-US" sz="1800" dirty="0" smtClean="0"/>
              <a:t>We </a:t>
            </a:r>
            <a:r>
              <a:rPr lang="en-US" sz="1800" dirty="0"/>
              <a:t>will use the FCFF, built already for a finite period, let’s say years 1 -5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We will now take care of infinity by using our perpetuity formula.  </a:t>
            </a:r>
          </a:p>
          <a:p>
            <a:pPr marL="1028700" lvl="1">
              <a:buFont typeface="Arial" charset="0"/>
              <a:buChar char="•"/>
            </a:pPr>
            <a:r>
              <a:rPr lang="en-US" sz="1800" dirty="0">
                <a:latin typeface="Helvetica" charset="0"/>
                <a:ea typeface="Helvetica" charset="0"/>
                <a:cs typeface="Helvetica" charset="0"/>
              </a:rPr>
              <a:t>	TV</a:t>
            </a:r>
            <a:r>
              <a:rPr lang="en-US" sz="1800" baseline="-25000" dirty="0">
                <a:latin typeface="Helvetica" charset="0"/>
                <a:ea typeface="Helvetica" charset="0"/>
                <a:cs typeface="Helvetica" charset="0"/>
              </a:rPr>
              <a:t>5</a:t>
            </a:r>
            <a:r>
              <a:rPr lang="en-US" sz="1800" dirty="0">
                <a:latin typeface="Helvetica" charset="0"/>
                <a:ea typeface="Helvetica" charset="0"/>
                <a:cs typeface="Helvetica" charset="0"/>
              </a:rPr>
              <a:t> = FCF</a:t>
            </a:r>
            <a:r>
              <a:rPr lang="en-US" sz="1800" baseline="-25000" dirty="0">
                <a:latin typeface="Helvetica" charset="0"/>
                <a:ea typeface="Helvetica" charset="0"/>
                <a:cs typeface="Helvetica" charset="0"/>
              </a:rPr>
              <a:t>6</a:t>
            </a:r>
            <a:r>
              <a:rPr lang="en-US" sz="1800" dirty="0">
                <a:latin typeface="Helvetica" charset="0"/>
                <a:ea typeface="Helvetica" charset="0"/>
                <a:cs typeface="Helvetica" charset="0"/>
              </a:rPr>
              <a:t>/(r-g</a:t>
            </a:r>
            <a:r>
              <a:rPr lang="en-US" sz="1800" dirty="0" smtClean="0">
                <a:latin typeface="Helvetica" charset="0"/>
                <a:ea typeface="Helvetica" charset="0"/>
                <a:cs typeface="Helvetica" charset="0"/>
              </a:rPr>
              <a:t>)</a:t>
            </a:r>
            <a:endParaRPr lang="en-US" sz="1800" dirty="0"/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Recall that this now takes care of the FCFF from years 6 through infinity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So we have an infinite timeline now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1E8FD87E-6DD7-461E-A6CC-DC5E7ABD8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1150877"/>
          </a:xfrm>
        </p:spPr>
        <p:txBody>
          <a:bodyPr/>
          <a:lstStyle/>
          <a:p>
            <a:r>
              <a:rPr lang="en-US" dirty="0"/>
              <a:t>APV Model: </a:t>
            </a:r>
            <a:r>
              <a:rPr lang="en-US" dirty="0" smtClean="0"/>
              <a:t>Building </a:t>
            </a:r>
            <a:r>
              <a:rPr lang="en-US" dirty="0"/>
              <a:t>for </a:t>
            </a:r>
            <a:r>
              <a:rPr lang="en-US" dirty="0" smtClean="0"/>
              <a:t>Infinite </a:t>
            </a:r>
            <a:r>
              <a:rPr lang="en-US" dirty="0"/>
              <a:t>P</a:t>
            </a:r>
            <a:r>
              <a:rPr lang="en-US" dirty="0" smtClean="0"/>
              <a:t>eriod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854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FFBFA8D2-E1AA-4CA4-851C-AB2BBCDCFA0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1E8FD87E-6DD7-461E-A6CC-DC5E7ABD8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1150877"/>
          </a:xfrm>
        </p:spPr>
        <p:txBody>
          <a:bodyPr/>
          <a:lstStyle/>
          <a:p>
            <a:r>
              <a:rPr lang="en-US" dirty="0"/>
              <a:t>APV Model</a:t>
            </a:r>
            <a:r>
              <a:rPr lang="en-US"/>
              <a:t>: </a:t>
            </a:r>
            <a:r>
              <a:rPr lang="en-US" smtClean="0"/>
              <a:t>Building </a:t>
            </a:r>
            <a:r>
              <a:rPr lang="en-US"/>
              <a:t>for </a:t>
            </a:r>
            <a:r>
              <a:rPr lang="en-US" smtClean="0"/>
              <a:t>Infinite </a:t>
            </a:r>
            <a:r>
              <a:rPr lang="en-US" dirty="0"/>
              <a:t>P</a:t>
            </a:r>
            <a:r>
              <a:rPr lang="en-US" smtClean="0"/>
              <a:t>eriod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BE5B5890-C74C-4FC7-BF1E-A2B879AB5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094696"/>
              </p:ext>
            </p:extLst>
          </p:nvPr>
        </p:nvGraphicFramePr>
        <p:xfrm>
          <a:off x="252349" y="1629113"/>
          <a:ext cx="4461642" cy="172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607">
                  <a:extLst>
                    <a:ext uri="{9D8B030D-6E8A-4147-A177-3AD203B41FA5}">
                      <a16:colId xmlns:a16="http://schemas.microsoft.com/office/drawing/2014/main" xmlns="" val="2110616900"/>
                    </a:ext>
                  </a:extLst>
                </a:gridCol>
                <a:gridCol w="743607">
                  <a:extLst>
                    <a:ext uri="{9D8B030D-6E8A-4147-A177-3AD203B41FA5}">
                      <a16:colId xmlns:a16="http://schemas.microsoft.com/office/drawing/2014/main" xmlns="" val="1843627182"/>
                    </a:ext>
                  </a:extLst>
                </a:gridCol>
                <a:gridCol w="743607">
                  <a:extLst>
                    <a:ext uri="{9D8B030D-6E8A-4147-A177-3AD203B41FA5}">
                      <a16:colId xmlns:a16="http://schemas.microsoft.com/office/drawing/2014/main" xmlns="" val="463877035"/>
                    </a:ext>
                  </a:extLst>
                </a:gridCol>
                <a:gridCol w="743607">
                  <a:extLst>
                    <a:ext uri="{9D8B030D-6E8A-4147-A177-3AD203B41FA5}">
                      <a16:colId xmlns:a16="http://schemas.microsoft.com/office/drawing/2014/main" xmlns="" val="2479778957"/>
                    </a:ext>
                  </a:extLst>
                </a:gridCol>
                <a:gridCol w="743607">
                  <a:extLst>
                    <a:ext uri="{9D8B030D-6E8A-4147-A177-3AD203B41FA5}">
                      <a16:colId xmlns:a16="http://schemas.microsoft.com/office/drawing/2014/main" xmlns="" val="1008605307"/>
                    </a:ext>
                  </a:extLst>
                </a:gridCol>
                <a:gridCol w="743607">
                  <a:extLst>
                    <a:ext uri="{9D8B030D-6E8A-4147-A177-3AD203B41FA5}">
                      <a16:colId xmlns:a16="http://schemas.microsoft.com/office/drawing/2014/main" xmlns="" val="1513375144"/>
                    </a:ext>
                  </a:extLst>
                </a:gridCol>
              </a:tblGrid>
              <a:tr h="298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15851338"/>
                  </a:ext>
                </a:extLst>
              </a:tr>
              <a:tr h="1240309">
                <a:tc>
                  <a:txBody>
                    <a:bodyPr/>
                    <a:lstStyle/>
                    <a:p>
                      <a:endParaRPr lang="en-US" sz="16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FCFF</a:t>
                      </a:r>
                      <a:r>
                        <a:rPr lang="en-US" sz="1600" baseline="-250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FCFF</a:t>
                      </a:r>
                      <a:r>
                        <a:rPr lang="en-US" sz="1600" baseline="-250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2</a:t>
                      </a:r>
                    </a:p>
                    <a:p>
                      <a:endParaRPr lang="en-US" sz="16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FCFF</a:t>
                      </a:r>
                      <a:r>
                        <a:rPr lang="en-US" sz="1600" baseline="-250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3</a:t>
                      </a:r>
                    </a:p>
                    <a:p>
                      <a:endParaRPr lang="en-US" sz="16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FCFF</a:t>
                      </a:r>
                      <a:r>
                        <a:rPr lang="en-US" sz="1600" baseline="-250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4</a:t>
                      </a:r>
                    </a:p>
                    <a:p>
                      <a:endParaRPr lang="en-US" sz="16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FCFF</a:t>
                      </a:r>
                      <a:r>
                        <a:rPr lang="en-US" sz="1600" baseline="-250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5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    +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 TV</a:t>
                      </a:r>
                      <a:r>
                        <a:rPr lang="en-US" sz="1600" baseline="-250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5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aseline="-25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  <a:p>
                      <a:endParaRPr lang="en-US" sz="16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073983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2BEE3C9-3AF2-4FB7-8DFC-ED23F88746A7}"/>
              </a:ext>
            </a:extLst>
          </p:cNvPr>
          <p:cNvSpPr txBox="1"/>
          <p:nvPr/>
        </p:nvSpPr>
        <p:spPr>
          <a:xfrm>
            <a:off x="252349" y="3559871"/>
            <a:ext cx="4007278" cy="921257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Helvetica"/>
                <a:cs typeface="Helvetica"/>
              </a:rPr>
              <a:t>Now we have taken care of FCFF</a:t>
            </a:r>
            <a:r>
              <a:rPr lang="en-US" sz="1200" baseline="-25000" dirty="0" smtClean="0">
                <a:solidFill>
                  <a:srgbClr val="000000"/>
                </a:solidFill>
                <a:latin typeface="Helvetica"/>
                <a:cs typeface="Helvetica"/>
              </a:rPr>
              <a:t>1</a:t>
            </a:r>
            <a:r>
              <a:rPr lang="en-US" sz="1200" dirty="0" smtClean="0">
                <a:solidFill>
                  <a:srgbClr val="000000"/>
                </a:solidFill>
                <a:latin typeface="Helvetica"/>
                <a:cs typeface="Helvetica"/>
              </a:rPr>
              <a:t> through FCFF</a:t>
            </a:r>
            <a:r>
              <a:rPr lang="en-US" sz="1200" baseline="-25000" dirty="0" smtClean="0">
                <a:solidFill>
                  <a:srgbClr val="000000"/>
                </a:solidFill>
                <a:latin typeface="Helvetica"/>
                <a:cs typeface="Helvetica"/>
              </a:rPr>
              <a:t>∞</a:t>
            </a:r>
            <a:endParaRPr lang="en-US" sz="1200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pPr marL="171450" indent="-171450" algn="l">
              <a:buFont typeface="Arial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Helvetica"/>
                <a:cs typeface="Helvetica"/>
              </a:rPr>
              <a:t>We will discount these at the unlevered cost of capital 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Helvetica"/>
                <a:cs typeface="Helvetica"/>
              </a:rPr>
              <a:t>This is the value of the unlevered firm </a:t>
            </a: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666677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64EF8833-1177-41D3-B8E4-B99BA986C46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1013988"/>
            <a:ext cx="4319651" cy="3816991"/>
          </a:xfrm>
        </p:spPr>
        <p:txBody>
          <a:bodyPr/>
          <a:lstStyle/>
          <a:p>
            <a:pPr marL="457200" indent="-457200">
              <a:buFont typeface="+mj-lt"/>
              <a:buAutoNum type="arabicParenR" startAt="2"/>
            </a:pPr>
            <a:r>
              <a:rPr lang="en-US" sz="1800" dirty="0" smtClean="0"/>
              <a:t>Now </a:t>
            </a:r>
            <a:r>
              <a:rPr lang="en-US" sz="1800" dirty="0"/>
              <a:t>we will calculate interest tax shields as:</a:t>
            </a:r>
          </a:p>
          <a:p>
            <a:r>
              <a:rPr lang="en-US" sz="1800" dirty="0"/>
              <a:t>Interest tax shield =Interest expense x T</a:t>
            </a:r>
          </a:p>
          <a:p>
            <a:endParaRPr lang="en-US" sz="1800" dirty="0"/>
          </a:p>
          <a:p>
            <a:r>
              <a:rPr lang="en-US" sz="1800" dirty="0"/>
              <a:t>We have already computed interest expense in the FCFE model (for a finite period), say for years 1 -5. </a:t>
            </a:r>
          </a:p>
          <a:p>
            <a:endParaRPr lang="en-US" sz="1800" dirty="0"/>
          </a:p>
          <a:p>
            <a:r>
              <a:rPr lang="en-US" sz="1800" dirty="0"/>
              <a:t>We will now take care of infinity by using our perpetuity formula.  </a:t>
            </a:r>
          </a:p>
          <a:p>
            <a:r>
              <a:rPr lang="en-US" sz="1800" dirty="0"/>
              <a:t>	TV</a:t>
            </a:r>
            <a:r>
              <a:rPr lang="en-US" sz="1800" baseline="-25000" dirty="0"/>
              <a:t>5</a:t>
            </a:r>
            <a:r>
              <a:rPr lang="en-US" sz="1800" dirty="0"/>
              <a:t> = Int. Tax shield</a:t>
            </a:r>
            <a:r>
              <a:rPr lang="en-US" sz="1800" baseline="-25000" dirty="0"/>
              <a:t>6</a:t>
            </a:r>
            <a:r>
              <a:rPr lang="en-US" sz="1800" dirty="0"/>
              <a:t>/(r-g)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38BE3856-7A78-4A78-AD3F-9F7DA7907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582927"/>
          </a:xfrm>
        </p:spPr>
        <p:txBody>
          <a:bodyPr/>
          <a:lstStyle/>
          <a:p>
            <a:r>
              <a:rPr lang="en-US" dirty="0"/>
              <a:t>Interest </a:t>
            </a:r>
            <a:r>
              <a:rPr lang="en-US" dirty="0" smtClean="0"/>
              <a:t>Tax </a:t>
            </a:r>
            <a:r>
              <a:rPr lang="en-US" dirty="0"/>
              <a:t>S</a:t>
            </a:r>
            <a:r>
              <a:rPr lang="en-US" dirty="0" smtClean="0"/>
              <a:t>hields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613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F8E542D7-DCBB-4967-ADFA-9EA3E0ABB003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820010402"/>
              </p:ext>
            </p:extLst>
          </p:nvPr>
        </p:nvGraphicFramePr>
        <p:xfrm>
          <a:off x="252349" y="971195"/>
          <a:ext cx="4705350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225">
                  <a:extLst>
                    <a:ext uri="{9D8B030D-6E8A-4147-A177-3AD203B41FA5}">
                      <a16:colId xmlns:a16="http://schemas.microsoft.com/office/drawing/2014/main" xmlns="" val="1094964369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xmlns="" val="2612547770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xmlns="" val="2316556324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xmlns="" val="24235121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xmlns="" val="801992626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xmlns="" val="1540376870"/>
                    </a:ext>
                  </a:extLst>
                </a:gridCol>
              </a:tblGrid>
              <a:tr h="285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62112065"/>
                  </a:ext>
                </a:extLst>
              </a:tr>
              <a:tr h="8819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Int. Tax Shield</a:t>
                      </a:r>
                      <a:r>
                        <a:rPr lang="en-US" sz="14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Int. Tax Shield</a:t>
                      </a:r>
                      <a:r>
                        <a:rPr lang="en-US" sz="1400" baseline="-25000" dirty="0"/>
                        <a:t>2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Int. Tax Shield</a:t>
                      </a:r>
                      <a:r>
                        <a:rPr lang="en-US" sz="14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Int. Tax Shield</a:t>
                      </a:r>
                      <a:r>
                        <a:rPr lang="en-US" sz="1400" baseline="-25000" dirty="0"/>
                        <a:t>4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Int. Tax Shield</a:t>
                      </a:r>
                      <a:r>
                        <a:rPr lang="en-US" sz="1400" baseline="-25000" dirty="0"/>
                        <a:t>5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    +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TV of Tax Shield</a:t>
                      </a:r>
                      <a:r>
                        <a:rPr lang="en-US" sz="1400" baseline="-25000" dirty="0"/>
                        <a:t>5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39546918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xmlns="" id="{BC0AC4F4-9047-4CB5-A4F5-7C238A5E4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696517"/>
          </a:xfrm>
        </p:spPr>
        <p:txBody>
          <a:bodyPr/>
          <a:lstStyle/>
          <a:p>
            <a:r>
              <a:rPr lang="en-US"/>
              <a:t>Interest </a:t>
            </a:r>
            <a:r>
              <a:rPr lang="en-US" smtClean="0"/>
              <a:t>Tax </a:t>
            </a:r>
            <a:r>
              <a:rPr lang="en-US" dirty="0"/>
              <a:t>S</a:t>
            </a:r>
            <a:r>
              <a:rPr lang="en-US" smtClean="0"/>
              <a:t>hields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29B22DC-ADE2-45E7-9F26-9592957FDC5D}"/>
              </a:ext>
            </a:extLst>
          </p:cNvPr>
          <p:cNvSpPr txBox="1"/>
          <p:nvPr/>
        </p:nvSpPr>
        <p:spPr>
          <a:xfrm>
            <a:off x="252349" y="3149313"/>
            <a:ext cx="4319651" cy="1201186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5600" dirty="0">
                <a:solidFill>
                  <a:srgbClr val="000000"/>
                </a:solidFill>
                <a:latin typeface="Helvetica"/>
                <a:cs typeface="Helvetica"/>
              </a:rPr>
              <a:t>Now we have taken care of Int. Tax shield</a:t>
            </a:r>
            <a:r>
              <a:rPr lang="en-US" sz="5600" baseline="-25000" dirty="0">
                <a:solidFill>
                  <a:srgbClr val="000000"/>
                </a:solidFill>
                <a:latin typeface="Helvetica"/>
                <a:cs typeface="Helvetica"/>
              </a:rPr>
              <a:t>1</a:t>
            </a:r>
            <a:r>
              <a:rPr lang="en-US" sz="5600" dirty="0">
                <a:solidFill>
                  <a:srgbClr val="000000"/>
                </a:solidFill>
                <a:latin typeface="Helvetica"/>
                <a:cs typeface="Helvetica"/>
              </a:rPr>
              <a:t> through Int. Tax shield</a:t>
            </a:r>
            <a:r>
              <a:rPr lang="en-US" sz="5600" baseline="-25000" dirty="0">
                <a:solidFill>
                  <a:srgbClr val="000000"/>
                </a:solidFill>
                <a:latin typeface="Helvetica"/>
                <a:cs typeface="Helvetica"/>
              </a:rPr>
              <a:t>∞</a:t>
            </a:r>
          </a:p>
          <a:p>
            <a:pPr>
              <a:lnSpc>
                <a:spcPct val="120000"/>
              </a:lnSpc>
            </a:pPr>
            <a:r>
              <a:rPr lang="en-US" sz="5600" dirty="0">
                <a:solidFill>
                  <a:srgbClr val="000000"/>
                </a:solidFill>
                <a:latin typeface="Helvetica"/>
                <a:cs typeface="Helvetica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sz="5600" dirty="0">
                <a:solidFill>
                  <a:srgbClr val="000000"/>
                </a:solidFill>
                <a:latin typeface="Helvetica"/>
                <a:cs typeface="Helvetica"/>
              </a:rPr>
              <a:t>We will discount these at the unlevered cost of capital </a:t>
            </a:r>
          </a:p>
          <a:p>
            <a:pPr>
              <a:lnSpc>
                <a:spcPct val="120000"/>
              </a:lnSpc>
            </a:pPr>
            <a:endParaRPr lang="en-US" sz="5600" dirty="0">
              <a:solidFill>
                <a:srgbClr val="000000"/>
              </a:solidFill>
              <a:latin typeface="Helvetica"/>
              <a:cs typeface="Helvetica"/>
            </a:endParaRPr>
          </a:p>
          <a:p>
            <a:pPr>
              <a:lnSpc>
                <a:spcPct val="120000"/>
              </a:lnSpc>
            </a:pPr>
            <a:r>
              <a:rPr lang="en-US" sz="5600" dirty="0">
                <a:solidFill>
                  <a:srgbClr val="000000"/>
                </a:solidFill>
                <a:latin typeface="Helvetica"/>
                <a:cs typeface="Helvetica"/>
              </a:rPr>
              <a:t>This is the value of the tax </a:t>
            </a:r>
            <a:r>
              <a:rPr lang="en-US" sz="5600" dirty="0" smtClean="0">
                <a:solidFill>
                  <a:srgbClr val="000000"/>
                </a:solidFill>
                <a:latin typeface="Helvetica"/>
                <a:cs typeface="Helvetica"/>
              </a:rPr>
              <a:t>shields</a:t>
            </a:r>
            <a:endParaRPr lang="en-US" sz="56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392291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9EB9F426-F60C-4693-A1EE-5C5663D2928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1425555"/>
            <a:ext cx="4319651" cy="3038534"/>
          </a:xfrm>
        </p:spPr>
        <p:txBody>
          <a:bodyPr/>
          <a:lstStyle/>
          <a:p>
            <a:r>
              <a:rPr lang="en-US" sz="1800" dirty="0"/>
              <a:t>We will add </a:t>
            </a:r>
            <a:r>
              <a:rPr lang="en-US" sz="1800" dirty="0" smtClean="0"/>
              <a:t>together: 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1800" dirty="0" smtClean="0"/>
              <a:t>Value of unlevered firm 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1800" dirty="0" smtClean="0"/>
              <a:t>Value of the interest tax shields</a:t>
            </a:r>
          </a:p>
          <a:p>
            <a:endParaRPr lang="en-US" sz="1800" dirty="0" smtClean="0"/>
          </a:p>
          <a:p>
            <a:r>
              <a:rPr lang="en-US" sz="1800" dirty="0" smtClean="0"/>
              <a:t>Think </a:t>
            </a:r>
            <a:r>
              <a:rPr lang="en-US" sz="1800" dirty="0"/>
              <a:t>of this as Value of assets</a:t>
            </a:r>
          </a:p>
          <a:p>
            <a:pPr marL="457200" indent="-457200">
              <a:buAutoNum type="arabicParenBoth"/>
            </a:pPr>
            <a:endParaRPr lang="en-US" sz="1800" dirty="0"/>
          </a:p>
          <a:p>
            <a:r>
              <a:rPr lang="en-US" sz="1800" dirty="0"/>
              <a:t>We can do this for each year of our forecast </a:t>
            </a:r>
            <a:r>
              <a:rPr lang="en-US" sz="1800" dirty="0" smtClean="0"/>
              <a:t>period</a:t>
            </a:r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5C59670-98DD-41D5-82B9-8E4896AB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1150877"/>
          </a:xfrm>
        </p:spPr>
        <p:txBody>
          <a:bodyPr/>
          <a:lstStyle/>
          <a:p>
            <a:r>
              <a:rPr lang="en-US" dirty="0"/>
              <a:t>Value of </a:t>
            </a:r>
            <a:r>
              <a:rPr lang="en-US" dirty="0" smtClean="0"/>
              <a:t>Firm </a:t>
            </a:r>
            <a:r>
              <a:rPr lang="en-US" dirty="0"/>
              <a:t>A</a:t>
            </a:r>
            <a:r>
              <a:rPr lang="en-US" dirty="0" smtClean="0"/>
              <a:t>ccording </a:t>
            </a:r>
            <a:r>
              <a:rPr lang="en-US" dirty="0"/>
              <a:t>to APV</a:t>
            </a:r>
          </a:p>
        </p:txBody>
      </p:sp>
    </p:spTree>
    <p:extLst>
      <p:ext uri="{BB962C8B-B14F-4D97-AF65-F5344CB8AC3E}">
        <p14:creationId xmlns:p14="http://schemas.microsoft.com/office/powerpoint/2010/main" val="3726144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DC98B620-FCC4-49C8-958F-F294E4CD08F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1425555"/>
            <a:ext cx="4319651" cy="3562526"/>
          </a:xfrm>
        </p:spPr>
        <p:txBody>
          <a:bodyPr/>
          <a:lstStyle/>
          <a:p>
            <a:r>
              <a:rPr lang="en-US" sz="1800" dirty="0"/>
              <a:t>So now we have the value of the assets (from the APV model</a:t>
            </a:r>
            <a:r>
              <a:rPr lang="en-US" sz="1800" dirty="0" smtClean="0"/>
              <a:t>)</a:t>
            </a:r>
            <a:endParaRPr lang="en-US" sz="1800" dirty="0"/>
          </a:p>
          <a:p>
            <a:pPr marL="342900" indent="-342900">
              <a:buFont typeface="Arial" charset="0"/>
              <a:buChar char="•"/>
            </a:pPr>
            <a:r>
              <a:rPr lang="en-US" sz="1800" dirty="0"/>
              <a:t>We know how much initial debt we had and if we took on any new </a:t>
            </a:r>
            <a:r>
              <a:rPr lang="en-US" sz="1800" dirty="0" smtClean="0"/>
              <a:t>debt </a:t>
            </a:r>
            <a:endParaRPr lang="en-US" sz="1800" dirty="0"/>
          </a:p>
          <a:p>
            <a:pPr marL="342900" indent="-342900">
              <a:buFont typeface="Arial" charset="0"/>
              <a:buChar char="•"/>
            </a:pPr>
            <a:r>
              <a:rPr lang="en-US" sz="1800" dirty="0"/>
              <a:t>So for each year, we can compute the value of equity: </a:t>
            </a:r>
            <a:endParaRPr lang="en-US" sz="1800" dirty="0" smtClean="0"/>
          </a:p>
          <a:p>
            <a:endParaRPr lang="en-US" sz="800" dirty="0" smtClean="0"/>
          </a:p>
          <a:p>
            <a:r>
              <a:rPr lang="en-US" sz="1800" dirty="0">
                <a:latin typeface="Helvetica" charset="0"/>
                <a:ea typeface="Helvetica" charset="0"/>
                <a:cs typeface="Helvetica" charset="0"/>
              </a:rPr>
              <a:t>	</a:t>
            </a:r>
            <a:r>
              <a:rPr lang="en-US" sz="1800" dirty="0" smtClean="0">
                <a:latin typeface="Helvetica" charset="0"/>
                <a:ea typeface="Helvetica" charset="0"/>
                <a:cs typeface="Helvetica" charset="0"/>
              </a:rPr>
              <a:t>Value </a:t>
            </a:r>
            <a:r>
              <a:rPr lang="en-US" sz="1800" dirty="0">
                <a:latin typeface="Helvetica" charset="0"/>
                <a:ea typeface="Helvetica" charset="0"/>
                <a:cs typeface="Helvetica" charset="0"/>
              </a:rPr>
              <a:t>of equity </a:t>
            </a:r>
            <a:endParaRPr lang="en-US" sz="1800" dirty="0" smtClean="0">
              <a:latin typeface="Helvetica" charset="0"/>
              <a:ea typeface="Helvetica" charset="0"/>
              <a:cs typeface="Helvetica" charset="0"/>
            </a:endParaRPr>
          </a:p>
          <a:p>
            <a:pPr marL="457200" lvl="1" indent="0">
              <a:buNone/>
            </a:pPr>
            <a:r>
              <a:rPr lang="en-US" sz="1800" dirty="0" smtClean="0">
                <a:latin typeface="Helvetica" charset="0"/>
                <a:ea typeface="Helvetica" charset="0"/>
                <a:cs typeface="Helvetica" charset="0"/>
              </a:rPr>
              <a:t>= </a:t>
            </a:r>
            <a:r>
              <a:rPr lang="en-US" sz="1800" dirty="0">
                <a:latin typeface="Helvetica" charset="0"/>
                <a:ea typeface="Helvetica" charset="0"/>
                <a:cs typeface="Helvetica" charset="0"/>
              </a:rPr>
              <a:t>Value of assets – Value of debt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966C46A2-618A-4FBA-A57C-BBA53B900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1150877"/>
          </a:xfrm>
        </p:spPr>
        <p:txBody>
          <a:bodyPr/>
          <a:lstStyle/>
          <a:p>
            <a:r>
              <a:rPr lang="en-US" dirty="0"/>
              <a:t>Capital </a:t>
            </a:r>
            <a:r>
              <a:rPr lang="en-US" dirty="0" smtClean="0"/>
              <a:t>Structure &amp; </a:t>
            </a:r>
            <a:r>
              <a:rPr lang="en-US" dirty="0"/>
              <a:t>R</a:t>
            </a:r>
            <a:r>
              <a:rPr lang="en-US" dirty="0" smtClean="0"/>
              <a:t>equired </a:t>
            </a:r>
            <a:r>
              <a:rPr lang="en-US" dirty="0"/>
              <a:t>R</a:t>
            </a:r>
            <a:r>
              <a:rPr lang="en-US" dirty="0" smtClean="0"/>
              <a:t>eturns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579810"/>
      </p:ext>
    </p:extLst>
  </p:cSld>
  <p:clrMapOvr>
    <a:masterClrMapping/>
  </p:clrMapOvr>
</p:sld>
</file>

<file path=ppt/theme/theme1.xml><?xml version="1.0" encoding="utf-8"?>
<a:theme xmlns:a="http://schemas.openxmlformats.org/drawingml/2006/main" name="Half Page Sl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lnSpc>
            <a:spcPts val="1200"/>
          </a:lnSpc>
          <a:defRPr sz="1200" dirty="0" smtClean="0">
            <a:solidFill>
              <a:srgbClr val="000000"/>
            </a:solidFill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ull Page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ead Sho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6D43FDACDF02458C96071D7628C880" ma:contentTypeVersion="10" ma:contentTypeDescription="Create a new document." ma:contentTypeScope="" ma:versionID="9b00d83272e68a3ffced5c36848c19b9">
  <xsd:schema xmlns:xsd="http://www.w3.org/2001/XMLSchema" xmlns:xs="http://www.w3.org/2001/XMLSchema" xmlns:p="http://schemas.microsoft.com/office/2006/metadata/properties" xmlns:ns1="http://schemas.microsoft.com/sharepoint/v3" xmlns:ns2="b057fda7-913b-4ab6-8820-932873bcd66c" xmlns:ns3="c1493ba7-63c2-4cf8-b36d-87bfbc6968c0" targetNamespace="http://schemas.microsoft.com/office/2006/metadata/properties" ma:root="true" ma:fieldsID="5c8553f70c99d19755ac405a6433f273" ns1:_="" ns2:_="" ns3:_="">
    <xsd:import namespace="http://schemas.microsoft.com/sharepoint/v3"/>
    <xsd:import namespace="b057fda7-913b-4ab6-8820-932873bcd66c"/>
    <xsd:import namespace="c1493ba7-63c2-4cf8-b36d-87bfbc6968c0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ingHintHash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57fda7-913b-4ab6-8820-932873bcd66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1" nillable="true" ma:displayName="Sharing Hint Hash" ma:internalName="SharingHintHash" ma:readOnly="true">
      <xsd:simpleType>
        <xsd:restriction base="dms:Text"/>
      </xsd:simple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493ba7-63c2-4cf8-b36d-87bfbc6968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ABD5644-6586-4830-9C1A-8A8898D532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057fda7-913b-4ab6-8820-932873bcd66c"/>
    <ds:schemaRef ds:uri="c1493ba7-63c2-4cf8-b36d-87bfbc6968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764729-3515-46ED-8ED5-215A2D8225F5}">
  <ds:schemaRefs>
    <ds:schemaRef ds:uri="http://purl.org/dc/terms/"/>
    <ds:schemaRef ds:uri="http://purl.org/dc/dcmitype/"/>
    <ds:schemaRef ds:uri="http://schemas.openxmlformats.org/package/2006/metadata/core-properties"/>
    <ds:schemaRef ds:uri="b057fda7-913b-4ab6-8820-932873bcd66c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sharepoint/v3"/>
    <ds:schemaRef ds:uri="c1493ba7-63c2-4cf8-b36d-87bfbc6968c0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3CA0485-05C4-4FDB-8BF9-82A4FA65C7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3228</TotalTime>
  <Words>509</Words>
  <Application>Microsoft Macintosh PowerPoint</Application>
  <PresentationFormat>On-screen Show (16:9)</PresentationFormat>
  <Paragraphs>101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Calibri</vt:lpstr>
      <vt:lpstr>Helvetica</vt:lpstr>
      <vt:lpstr>Vitesse</vt:lpstr>
      <vt:lpstr>Vitesse Bold</vt:lpstr>
      <vt:lpstr>Vitesse Medium</vt:lpstr>
      <vt:lpstr>Arial</vt:lpstr>
      <vt:lpstr>Half Page Slash</vt:lpstr>
      <vt:lpstr>Full Page Layout</vt:lpstr>
      <vt:lpstr>Head Shot</vt:lpstr>
      <vt:lpstr>Financial Modeling</vt:lpstr>
      <vt:lpstr>Before We Begin…</vt:lpstr>
      <vt:lpstr>APV Model </vt:lpstr>
      <vt:lpstr>APV Model: Building for Infinite Period</vt:lpstr>
      <vt:lpstr>APV Model: Building for Infinite Period</vt:lpstr>
      <vt:lpstr>Interest Tax Shields</vt:lpstr>
      <vt:lpstr>Interest Tax Shields</vt:lpstr>
      <vt:lpstr>Value of Firm According to APV</vt:lpstr>
      <vt:lpstr>Capital Structure &amp; Required Returns</vt:lpstr>
      <vt:lpstr>Capital Structure &amp; Required Returns</vt:lpstr>
      <vt:lpstr>Capital Structure &amp; Required Returns</vt:lpstr>
      <vt:lpstr>Free Cash Flow to APV Infinite Period, Capital Structure, Required Returns</vt:lpstr>
      <vt:lpstr>Summary </vt:lpstr>
    </vt:vector>
  </TitlesOfParts>
  <Company>www.gatech.edu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DUALITY</dc:title>
  <dc:creator>Professional Education</dc:creator>
  <cp:lastModifiedBy>Hayes, Christie M</cp:lastModifiedBy>
  <cp:revision>140</cp:revision>
  <dcterms:created xsi:type="dcterms:W3CDTF">2017-01-20T18:55:05Z</dcterms:created>
  <dcterms:modified xsi:type="dcterms:W3CDTF">2018-06-05T21:01:25Z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0x010100E16D43FDACDF02458C96071D7628C880</vt:lpwstr>
  </property>
</Properties>
</file>