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7"/>
  </p:notesMasterIdLst>
  <p:handoutMasterIdLst>
    <p:handoutMasterId r:id="rId18"/>
  </p:handoutMasterIdLst>
  <p:sldIdLst>
    <p:sldId id="266" r:id="rId7"/>
    <p:sldId id="302" r:id="rId8"/>
    <p:sldId id="289" r:id="rId9"/>
    <p:sldId id="290" r:id="rId10"/>
    <p:sldId id="293" r:id="rId11"/>
    <p:sldId id="301" r:id="rId12"/>
    <p:sldId id="299" r:id="rId13"/>
    <p:sldId id="300" r:id="rId14"/>
    <p:sldId id="291" r:id="rId15"/>
    <p:sldId id="30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2"/>
            <p14:sldId id="289"/>
            <p14:sldId id="290"/>
            <p14:sldId id="293"/>
            <p14:sldId id="301"/>
            <p14:sldId id="299"/>
            <p14:sldId id="300"/>
            <p14:sldId id="291"/>
            <p14:sldId id="303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7" autoAdjust="0"/>
    <p:restoredTop sz="94682" autoAdjust="0"/>
  </p:normalViewPr>
  <p:slideViewPr>
    <p:cSldViewPr snapToGrid="0" snapToObjects="1">
      <p:cViewPr varScale="1">
        <p:scale>
          <a:sx n="230" d="100"/>
          <a:sy n="230" d="100"/>
        </p:scale>
        <p:origin x="85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6/7/18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8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6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3.xml"/><Relationship Id="rId3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Capital </a:t>
            </a:r>
            <a:r>
              <a:rPr lang="en-US" b="1" dirty="0" smtClean="0"/>
              <a:t>Budgeting &amp; </a:t>
            </a:r>
            <a:r>
              <a:rPr lang="en-US" b="1" dirty="0"/>
              <a:t>V</a:t>
            </a:r>
            <a:r>
              <a:rPr lang="en-US" b="1" dirty="0" smtClean="0"/>
              <a:t>aluation </a:t>
            </a:r>
            <a:r>
              <a:rPr lang="en-US" b="1" dirty="0"/>
              <a:t>M</a:t>
            </a:r>
            <a:r>
              <a:rPr lang="en-US" b="1" dirty="0" smtClean="0"/>
              <a:t>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7" y="4052001"/>
            <a:ext cx="4355333" cy="973636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Free </a:t>
            </a:r>
            <a:r>
              <a:rPr lang="en-US" sz="2000" dirty="0" smtClean="0"/>
              <a:t>Cash </a:t>
            </a:r>
            <a:r>
              <a:rPr lang="en-US" sz="2000" dirty="0"/>
              <a:t>F</a:t>
            </a:r>
            <a:r>
              <a:rPr lang="en-US" sz="2000" dirty="0" smtClean="0"/>
              <a:t>low </a:t>
            </a:r>
            <a:r>
              <a:rPr lang="en-US" sz="2000" dirty="0"/>
              <a:t>to </a:t>
            </a:r>
            <a:r>
              <a:rPr lang="en-US" sz="2000" dirty="0" smtClean="0"/>
              <a:t>Firm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Free </a:t>
            </a:r>
            <a:r>
              <a:rPr lang="en-US" sz="2000" dirty="0" smtClean="0"/>
              <a:t>Cash </a:t>
            </a:r>
            <a:r>
              <a:rPr lang="en-US" sz="2000" dirty="0"/>
              <a:t>F</a:t>
            </a:r>
            <a:r>
              <a:rPr lang="en-US" sz="2000" dirty="0" smtClean="0"/>
              <a:t>low </a:t>
            </a:r>
            <a:r>
              <a:rPr lang="en-US" sz="2000" dirty="0"/>
              <a:t>to </a:t>
            </a:r>
            <a:r>
              <a:rPr lang="en-US" sz="2000" dirty="0" err="1"/>
              <a:t>E</a:t>
            </a:r>
            <a:r>
              <a:rPr lang="en-US" sz="2000" dirty="0" err="1" smtClean="0"/>
              <a:t>quityholders</a:t>
            </a:r>
            <a:endParaRPr lang="en-US" sz="2000" dirty="0"/>
          </a:p>
          <a:p>
            <a:pPr>
              <a:spcBef>
                <a:spcPts val="0"/>
              </a:spcBef>
            </a:pPr>
            <a:r>
              <a:rPr lang="en-US" sz="2000" dirty="0"/>
              <a:t>Infinity </a:t>
            </a:r>
            <a:r>
              <a:rPr lang="en-US" sz="2000" dirty="0" smtClean="0"/>
              <a:t>Time </a:t>
            </a:r>
            <a:r>
              <a:rPr lang="en-US" sz="2000" dirty="0"/>
              <a:t>P</a:t>
            </a:r>
            <a:r>
              <a:rPr lang="en-US" sz="2000" dirty="0" smtClean="0"/>
              <a:t>eriod</a:t>
            </a:r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13427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9C4D639-FEA0-458A-9AB8-9A150A1F15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319651" cy="3562526"/>
          </a:xfrm>
        </p:spPr>
        <p:txBody>
          <a:bodyPr/>
          <a:lstStyle/>
          <a:p>
            <a:pPr marL="285750" indent="-285750" fontAlgn="base">
              <a:buFont typeface="Arial" charset="0"/>
              <a:buChar char="•"/>
            </a:pPr>
            <a:r>
              <a:rPr lang="en-US" sz="1800" dirty="0"/>
              <a:t>Recall that FCFF model </a:t>
            </a:r>
          </a:p>
          <a:p>
            <a:pPr marL="285750" indent="-285750" fontAlgn="base">
              <a:buFont typeface="Arial" charset="0"/>
              <a:buChar char="•"/>
            </a:pPr>
            <a:r>
              <a:rPr lang="en-US" sz="1800" dirty="0"/>
              <a:t>Present value of the FCFF, discounted at the firm’s </a:t>
            </a:r>
            <a:r>
              <a:rPr lang="en-US" sz="1800" dirty="0" smtClean="0"/>
              <a:t>WACC</a:t>
            </a:r>
            <a:endParaRPr lang="en-US" sz="1800" dirty="0"/>
          </a:p>
          <a:p>
            <a:pPr marL="285750" indent="-285750" fontAlgn="base">
              <a:buFont typeface="Arial" charset="0"/>
              <a:buChar char="•"/>
            </a:pPr>
            <a:r>
              <a:rPr lang="en-US" sz="1800" dirty="0"/>
              <a:t>We obtain the value of the firm’s assets (Debt + Equity)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905A25B-C32A-4F67-B357-C8D713A3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Cash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to </a:t>
            </a:r>
            <a:r>
              <a:rPr lang="en-US" dirty="0" smtClean="0"/>
              <a:t>Firm </a:t>
            </a: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(FCFF)</a:t>
            </a:r>
          </a:p>
        </p:txBody>
      </p:sp>
    </p:spTree>
    <p:extLst>
      <p:ext uri="{BB962C8B-B14F-4D97-AF65-F5344CB8AC3E}">
        <p14:creationId xmlns:p14="http://schemas.microsoft.com/office/powerpoint/2010/main" val="51359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FBFA8D2-E1AA-4CA4-851C-AB2BBCDCFA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307869"/>
            <a:ext cx="4319651" cy="3562526"/>
          </a:xfrm>
        </p:spPr>
        <p:txBody>
          <a:bodyPr/>
          <a:lstStyle/>
          <a:p>
            <a:r>
              <a:rPr lang="en-US" sz="1800" dirty="0"/>
              <a:t>We will use the FCFF, built already for a finite period, let’s say years 1 -5 </a:t>
            </a:r>
          </a:p>
          <a:p>
            <a:endParaRPr lang="en-US" sz="1800" dirty="0"/>
          </a:p>
          <a:p>
            <a:r>
              <a:rPr lang="en-US" sz="1800" dirty="0"/>
              <a:t>We will now take care of infinity by using our perpetuity formula.  </a:t>
            </a:r>
          </a:p>
          <a:p>
            <a:r>
              <a:rPr lang="en-US" sz="1800" dirty="0"/>
              <a:t>	TV</a:t>
            </a:r>
            <a:r>
              <a:rPr lang="en-US" sz="1800" baseline="-25000" dirty="0"/>
              <a:t>5</a:t>
            </a:r>
            <a:r>
              <a:rPr lang="en-US" sz="1800" dirty="0"/>
              <a:t> = FCF</a:t>
            </a:r>
            <a:r>
              <a:rPr lang="en-US" sz="1800" baseline="-25000" dirty="0"/>
              <a:t>6</a:t>
            </a:r>
            <a:r>
              <a:rPr lang="en-US" sz="1800" dirty="0"/>
              <a:t>/(r-g)</a:t>
            </a:r>
          </a:p>
          <a:p>
            <a:r>
              <a:rPr lang="en-US" sz="1800" dirty="0"/>
              <a:t>r = WACC; g = terminal growth rate</a:t>
            </a:r>
          </a:p>
          <a:p>
            <a:r>
              <a:rPr lang="en-US" sz="1800" dirty="0"/>
              <a:t>Recall that this now takes care of the FCFF from years 6 through infinity</a:t>
            </a:r>
          </a:p>
          <a:p>
            <a:r>
              <a:rPr lang="en-US" sz="1800" dirty="0"/>
              <a:t>So we have an infinite timeline now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E8FD87E-6DD7-461E-A6CC-DC5E7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033191"/>
          </a:xfrm>
        </p:spPr>
        <p:txBody>
          <a:bodyPr/>
          <a:lstStyle/>
          <a:p>
            <a:r>
              <a:rPr lang="en-US" dirty="0"/>
              <a:t>FCFF Model: </a:t>
            </a:r>
            <a:r>
              <a:rPr lang="en-US" dirty="0" smtClean="0"/>
              <a:t>Building </a:t>
            </a:r>
            <a:r>
              <a:rPr lang="en-US" dirty="0"/>
              <a:t>for </a:t>
            </a:r>
            <a:r>
              <a:rPr lang="en-US" dirty="0" smtClean="0"/>
              <a:t>Infinite </a:t>
            </a:r>
            <a:r>
              <a:rPr lang="en-US" dirty="0"/>
              <a:t>P</a:t>
            </a:r>
            <a:r>
              <a:rPr lang="en-US" dirty="0" smtClean="0"/>
              <a:t>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5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FBFA8D2-E1AA-4CA4-851C-AB2BBCDCFA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319651" cy="3562526"/>
          </a:xfrm>
        </p:spPr>
        <p:txBody>
          <a:bodyPr/>
          <a:lstStyle/>
          <a:p>
            <a:pPr marL="285750" indent="-285750"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Now </a:t>
            </a:r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</a:rPr>
              <a:t>we have taken care of FCFF</a:t>
            </a:r>
            <a:r>
              <a:rPr lang="en-US" sz="1800" baseline="-25000" dirty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</a:rPr>
              <a:t> through FCFF</a:t>
            </a:r>
            <a:r>
              <a:rPr lang="en-US" sz="1800" baseline="-25000" dirty="0">
                <a:solidFill>
                  <a:srgbClr val="000000"/>
                </a:solidFill>
                <a:latin typeface="Helvetica"/>
                <a:cs typeface="Helvetica"/>
              </a:rPr>
              <a:t>∞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</a:rPr>
              <a:t>We will discount these at the firm’s WACC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</a:rPr>
              <a:t>This will result in the value of the firm’s assets (Enterprise value)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E8FD87E-6DD7-461E-A6CC-DC5E7ABD8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FCFF Model: </a:t>
            </a:r>
            <a:r>
              <a:rPr lang="en-US" dirty="0" smtClean="0"/>
              <a:t>Building </a:t>
            </a:r>
            <a:r>
              <a:rPr lang="en-US" dirty="0"/>
              <a:t>for </a:t>
            </a:r>
            <a:r>
              <a:rPr lang="en-US" dirty="0" smtClean="0"/>
              <a:t>Infinite </a:t>
            </a:r>
            <a:r>
              <a:rPr lang="en-US" dirty="0"/>
              <a:t>P</a:t>
            </a:r>
            <a:r>
              <a:rPr lang="en-US" dirty="0" smtClean="0"/>
              <a:t>eriod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5B5890-C74C-4FC7-BF1E-A2B879AB5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834263"/>
              </p:ext>
            </p:extLst>
          </p:nvPr>
        </p:nvGraphicFramePr>
        <p:xfrm>
          <a:off x="252349" y="1357122"/>
          <a:ext cx="4729752" cy="156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292">
                  <a:extLst>
                    <a:ext uri="{9D8B030D-6E8A-4147-A177-3AD203B41FA5}">
                      <a16:colId xmlns:a16="http://schemas.microsoft.com/office/drawing/2014/main" xmlns="" val="2110616900"/>
                    </a:ext>
                  </a:extLst>
                </a:gridCol>
                <a:gridCol w="788292">
                  <a:extLst>
                    <a:ext uri="{9D8B030D-6E8A-4147-A177-3AD203B41FA5}">
                      <a16:colId xmlns:a16="http://schemas.microsoft.com/office/drawing/2014/main" xmlns="" val="1843627182"/>
                    </a:ext>
                  </a:extLst>
                </a:gridCol>
                <a:gridCol w="788292">
                  <a:extLst>
                    <a:ext uri="{9D8B030D-6E8A-4147-A177-3AD203B41FA5}">
                      <a16:colId xmlns:a16="http://schemas.microsoft.com/office/drawing/2014/main" xmlns="" val="463877035"/>
                    </a:ext>
                  </a:extLst>
                </a:gridCol>
                <a:gridCol w="788292">
                  <a:extLst>
                    <a:ext uri="{9D8B030D-6E8A-4147-A177-3AD203B41FA5}">
                      <a16:colId xmlns:a16="http://schemas.microsoft.com/office/drawing/2014/main" xmlns="" val="2479778957"/>
                    </a:ext>
                  </a:extLst>
                </a:gridCol>
                <a:gridCol w="788292">
                  <a:extLst>
                    <a:ext uri="{9D8B030D-6E8A-4147-A177-3AD203B41FA5}">
                      <a16:colId xmlns:a16="http://schemas.microsoft.com/office/drawing/2014/main" xmlns="" val="1008605307"/>
                    </a:ext>
                  </a:extLst>
                </a:gridCol>
                <a:gridCol w="788292">
                  <a:extLst>
                    <a:ext uri="{9D8B030D-6E8A-4147-A177-3AD203B41FA5}">
                      <a16:colId xmlns:a16="http://schemas.microsoft.com/office/drawing/2014/main" xmlns="" val="1513375144"/>
                    </a:ext>
                  </a:extLst>
                </a:gridCol>
              </a:tblGrid>
              <a:tr h="2610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5851338"/>
                  </a:ext>
                </a:extLst>
              </a:tr>
              <a:tr h="1147166">
                <a:tc>
                  <a:txBody>
                    <a:bodyPr/>
                    <a:lstStyle/>
                    <a:p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2</a:t>
                      </a:r>
                    </a:p>
                    <a:p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3</a:t>
                      </a:r>
                    </a:p>
                    <a:p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4</a:t>
                      </a:r>
                    </a:p>
                    <a:p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FCFF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   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 TV</a:t>
                      </a:r>
                      <a:r>
                        <a:rPr lang="en-US" sz="1600" baseline="-25000" dirty="0">
                          <a:latin typeface="Helvetica" charset="0"/>
                          <a:ea typeface="Helvetica" charset="0"/>
                          <a:cs typeface="Helvetica" charset="0"/>
                        </a:rPr>
                        <a:t>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aseline="-250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  <a:p>
                      <a:endParaRPr lang="en-US" sz="1600" dirty="0">
                        <a:latin typeface="Helvetica" charset="0"/>
                        <a:ea typeface="Helvetica" charset="0"/>
                        <a:cs typeface="Helvetica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73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77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49C4D639-FEA0-458A-9AB8-9A150A1F152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18705"/>
            <a:ext cx="4319651" cy="3562526"/>
          </a:xfrm>
        </p:spPr>
        <p:txBody>
          <a:bodyPr/>
          <a:lstStyle/>
          <a:p>
            <a:pPr marL="285750" indent="-285750" fontAlgn="base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Recall that FCFE model </a:t>
            </a:r>
          </a:p>
          <a:p>
            <a:pPr marL="285750" indent="-285750" fontAlgn="base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Present value of the FCFE, discounted at the firm’s levered cost of </a:t>
            </a:r>
            <a:r>
              <a:rPr lang="en-US" sz="1800" dirty="0" smtClean="0"/>
              <a:t>equity</a:t>
            </a:r>
            <a:endParaRPr lang="en-US" sz="1800" dirty="0"/>
          </a:p>
          <a:p>
            <a:pPr marL="285750" indent="-285750" fontAlgn="base">
              <a:spcBef>
                <a:spcPts val="0"/>
              </a:spcBef>
              <a:buFont typeface="Arial" charset="0"/>
              <a:buChar char="•"/>
            </a:pPr>
            <a:r>
              <a:rPr lang="en-US" sz="1800" dirty="0"/>
              <a:t>We obtain the value of the firm’s equity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B905A25B-C32A-4F67-B357-C8D713A3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4027"/>
          </a:xfrm>
        </p:spPr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Cash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to </a:t>
            </a:r>
            <a:r>
              <a:rPr lang="en-US" dirty="0" smtClean="0"/>
              <a:t>Equity </a:t>
            </a:r>
            <a:r>
              <a:rPr lang="en-US" dirty="0"/>
              <a:t>M</a:t>
            </a:r>
            <a:r>
              <a:rPr lang="en-US" dirty="0" smtClean="0"/>
              <a:t>odel </a:t>
            </a:r>
            <a:r>
              <a:rPr lang="en-US" dirty="0"/>
              <a:t>(FCFE)</a:t>
            </a:r>
          </a:p>
        </p:txBody>
      </p:sp>
    </p:spTree>
    <p:extLst>
      <p:ext uri="{BB962C8B-B14F-4D97-AF65-F5344CB8AC3E}">
        <p14:creationId xmlns:p14="http://schemas.microsoft.com/office/powerpoint/2010/main" val="51962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FBFA8D2-E1AA-4CA4-851C-AB2BBCDCFA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4247"/>
            <a:ext cx="4319651" cy="3562526"/>
          </a:xfrm>
        </p:spPr>
        <p:txBody>
          <a:bodyPr/>
          <a:lstStyle/>
          <a:p>
            <a:r>
              <a:rPr lang="en-US" sz="1800" dirty="0"/>
              <a:t>We will use the FCFE, built already for a finite period, let’s say years 1 -5 </a:t>
            </a:r>
          </a:p>
          <a:p>
            <a:endParaRPr lang="en-US" sz="1800" dirty="0"/>
          </a:p>
          <a:p>
            <a:r>
              <a:rPr lang="en-US" sz="1800" dirty="0"/>
              <a:t>We will now take care of infinity by using our perpetuity formula.  </a:t>
            </a:r>
          </a:p>
          <a:p>
            <a:r>
              <a:rPr lang="en-US" sz="1800" dirty="0"/>
              <a:t>	TV</a:t>
            </a:r>
            <a:r>
              <a:rPr lang="en-US" sz="1800" baseline="-25000" dirty="0"/>
              <a:t>5</a:t>
            </a:r>
            <a:r>
              <a:rPr lang="en-US" sz="1800" dirty="0"/>
              <a:t> = FCF</a:t>
            </a:r>
            <a:r>
              <a:rPr lang="en-US" sz="1800" baseline="-25000" dirty="0"/>
              <a:t>6</a:t>
            </a:r>
            <a:r>
              <a:rPr lang="en-US" sz="1800" dirty="0"/>
              <a:t>/(r-g)</a:t>
            </a:r>
          </a:p>
          <a:p>
            <a:r>
              <a:rPr lang="en-US" sz="1800" dirty="0"/>
              <a:t>r = r</a:t>
            </a:r>
            <a:r>
              <a:rPr lang="en-US" sz="1800" baseline="-25000" dirty="0"/>
              <a:t>e</a:t>
            </a:r>
            <a:r>
              <a:rPr lang="en-US" sz="1800" dirty="0"/>
              <a:t>; g = terminal growth rate</a:t>
            </a:r>
          </a:p>
          <a:p>
            <a:r>
              <a:rPr lang="en-US" sz="1800" dirty="0"/>
              <a:t>Recall that this now takes care of the FCFF from years 6 through infinity</a:t>
            </a:r>
          </a:p>
          <a:p>
            <a:r>
              <a:rPr lang="en-US" sz="1800" dirty="0"/>
              <a:t>So we have an infinite timeline now</a:t>
            </a:r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E8FD87E-6DD7-461E-A6CC-DC5E7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9569"/>
          </a:xfrm>
        </p:spPr>
        <p:txBody>
          <a:bodyPr/>
          <a:lstStyle/>
          <a:p>
            <a:r>
              <a:rPr lang="en-US" dirty="0"/>
              <a:t>FCFE Model: </a:t>
            </a:r>
            <a:r>
              <a:rPr lang="en-US" dirty="0" smtClean="0"/>
              <a:t>Building </a:t>
            </a:r>
            <a:r>
              <a:rPr lang="en-US" dirty="0"/>
              <a:t>for </a:t>
            </a:r>
            <a:r>
              <a:rPr lang="en-US" dirty="0" smtClean="0"/>
              <a:t>Infinite </a:t>
            </a:r>
            <a:r>
              <a:rPr lang="en-US" dirty="0"/>
              <a:t>P</a:t>
            </a:r>
            <a:r>
              <a:rPr lang="en-US" dirty="0" smtClean="0"/>
              <a:t>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7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FBFA8D2-E1AA-4CA4-851C-AB2BBCDCFA0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4247"/>
            <a:ext cx="4319651" cy="3562526"/>
          </a:xfrm>
        </p:spPr>
        <p:txBody>
          <a:bodyPr/>
          <a:lstStyle/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18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endParaRPr lang="en-US" sz="800" dirty="0" smtClean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Now </a:t>
            </a:r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</a:rPr>
              <a:t>we have taken care of FCFE</a:t>
            </a:r>
            <a:r>
              <a:rPr lang="en-US" sz="1800" baseline="-25000" dirty="0">
                <a:solidFill>
                  <a:srgbClr val="000000"/>
                </a:solidFill>
                <a:latin typeface="Helvetica"/>
                <a:cs typeface="Helvetica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</a:rPr>
              <a:t> through FCFE</a:t>
            </a:r>
            <a:r>
              <a:rPr lang="en-US" sz="1800" baseline="-25000" dirty="0" smtClean="0">
                <a:solidFill>
                  <a:srgbClr val="000000"/>
                </a:solidFill>
                <a:latin typeface="Helvetica"/>
                <a:cs typeface="Helvetica"/>
              </a:rPr>
              <a:t>∞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</a:rPr>
              <a:t>We will discount these at the firm’s levered cost of equity, </a:t>
            </a:r>
            <a:r>
              <a:rPr lang="en-US" sz="1800" dirty="0" smtClean="0">
                <a:solidFill>
                  <a:srgbClr val="000000"/>
                </a:solidFill>
                <a:latin typeface="Helvetica"/>
                <a:cs typeface="Helvetica"/>
              </a:rPr>
              <a:t>r</a:t>
            </a:r>
            <a:r>
              <a:rPr lang="en-US" sz="1800" baseline="-25000" dirty="0" smtClean="0">
                <a:solidFill>
                  <a:srgbClr val="000000"/>
                </a:solidFill>
                <a:latin typeface="Helvetica"/>
                <a:cs typeface="Helvetica"/>
              </a:rPr>
              <a:t>e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  <a:p>
            <a:pPr marL="285750" indent="-285750">
              <a:spcBef>
                <a:spcPts val="0"/>
              </a:spcBef>
              <a:buFont typeface="Arial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Helvetica"/>
                <a:cs typeface="Helvetica"/>
              </a:rPr>
              <a:t>This will result in the value of the firm’s equity</a:t>
            </a:r>
            <a:endParaRPr lang="en-US" sz="18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1E8FD87E-6DD7-461E-A6CC-DC5E7ABD8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9569"/>
          </a:xfrm>
        </p:spPr>
        <p:txBody>
          <a:bodyPr/>
          <a:lstStyle/>
          <a:p>
            <a:r>
              <a:rPr lang="en-US" dirty="0"/>
              <a:t>FCFE Model: </a:t>
            </a:r>
            <a:r>
              <a:rPr lang="en-US" dirty="0" smtClean="0"/>
              <a:t>Building </a:t>
            </a:r>
            <a:r>
              <a:rPr lang="en-US" dirty="0"/>
              <a:t>for </a:t>
            </a:r>
            <a:r>
              <a:rPr lang="en-US" dirty="0" smtClean="0"/>
              <a:t>Infinite </a:t>
            </a:r>
            <a:r>
              <a:rPr lang="en-US" dirty="0"/>
              <a:t>P</a:t>
            </a:r>
            <a:r>
              <a:rPr lang="en-US" dirty="0" smtClean="0"/>
              <a:t>eriod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E5B5890-C74C-4FC7-BF1E-A2B879AB5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535096"/>
              </p:ext>
            </p:extLst>
          </p:nvPr>
        </p:nvGraphicFramePr>
        <p:xfrm>
          <a:off x="252349" y="1424247"/>
          <a:ext cx="449145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575">
                  <a:extLst>
                    <a:ext uri="{9D8B030D-6E8A-4147-A177-3AD203B41FA5}">
                      <a16:colId xmlns:a16="http://schemas.microsoft.com/office/drawing/2014/main" xmlns="" val="2110616900"/>
                    </a:ext>
                  </a:extLst>
                </a:gridCol>
                <a:gridCol w="748575">
                  <a:extLst>
                    <a:ext uri="{9D8B030D-6E8A-4147-A177-3AD203B41FA5}">
                      <a16:colId xmlns:a16="http://schemas.microsoft.com/office/drawing/2014/main" xmlns="" val="1843627182"/>
                    </a:ext>
                  </a:extLst>
                </a:gridCol>
                <a:gridCol w="748575">
                  <a:extLst>
                    <a:ext uri="{9D8B030D-6E8A-4147-A177-3AD203B41FA5}">
                      <a16:colId xmlns:a16="http://schemas.microsoft.com/office/drawing/2014/main" xmlns="" val="463877035"/>
                    </a:ext>
                  </a:extLst>
                </a:gridCol>
                <a:gridCol w="748575">
                  <a:extLst>
                    <a:ext uri="{9D8B030D-6E8A-4147-A177-3AD203B41FA5}">
                      <a16:colId xmlns:a16="http://schemas.microsoft.com/office/drawing/2014/main" xmlns="" val="2479778957"/>
                    </a:ext>
                  </a:extLst>
                </a:gridCol>
                <a:gridCol w="748575">
                  <a:extLst>
                    <a:ext uri="{9D8B030D-6E8A-4147-A177-3AD203B41FA5}">
                      <a16:colId xmlns:a16="http://schemas.microsoft.com/office/drawing/2014/main" xmlns="" val="1008605307"/>
                    </a:ext>
                  </a:extLst>
                </a:gridCol>
                <a:gridCol w="748575">
                  <a:extLst>
                    <a:ext uri="{9D8B030D-6E8A-4147-A177-3AD203B41FA5}">
                      <a16:colId xmlns:a16="http://schemas.microsoft.com/office/drawing/2014/main" xmlns="" val="1513375144"/>
                    </a:ext>
                  </a:extLst>
                </a:gridCol>
              </a:tblGrid>
              <a:tr h="3395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5851338"/>
                  </a:ext>
                </a:extLst>
              </a:tr>
              <a:tr h="12731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FCFE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FCFE</a:t>
                      </a:r>
                      <a:r>
                        <a:rPr lang="en-US" baseline="-25000" dirty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FCFE</a:t>
                      </a:r>
                      <a:r>
                        <a:rPr lang="en-US" baseline="-25000" dirty="0"/>
                        <a:t>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FCFE</a:t>
                      </a:r>
                      <a:r>
                        <a:rPr lang="en-US" baseline="-25000" dirty="0"/>
                        <a:t>4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FCFE</a:t>
                      </a:r>
                      <a:r>
                        <a:rPr lang="en-US" baseline="-25000" dirty="0"/>
                        <a:t>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+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TV</a:t>
                      </a:r>
                      <a:r>
                        <a:rPr lang="en-US" baseline="-25000" dirty="0"/>
                        <a:t>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-25000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739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450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884218"/>
            <a:ext cx="4751913" cy="3092714"/>
          </a:xfrm>
        </p:spPr>
        <p:txBody>
          <a:bodyPr/>
          <a:lstStyle/>
          <a:p>
            <a:r>
              <a:rPr lang="en-US" sz="1800" dirty="0" smtClean="0"/>
              <a:t>Let’s </a:t>
            </a:r>
            <a:r>
              <a:rPr lang="en-US" sz="1800" dirty="0"/>
              <a:t>practice by using the file: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 err="1" smtClean="0"/>
              <a:t>Valuation_Models_Cap_Budgeting.xlsx</a:t>
            </a:r>
            <a:endParaRPr lang="en-US" sz="1800" b="1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266146" cy="1609540"/>
          </a:xfrm>
        </p:spPr>
        <p:txBody>
          <a:bodyPr/>
          <a:lstStyle/>
          <a:p>
            <a:r>
              <a:rPr lang="en-US" dirty="0"/>
              <a:t>Free </a:t>
            </a:r>
            <a:r>
              <a:rPr lang="en-US" dirty="0" smtClean="0"/>
              <a:t>Cash </a:t>
            </a:r>
            <a:r>
              <a:rPr lang="en-US" dirty="0"/>
              <a:t>F</a:t>
            </a:r>
            <a:r>
              <a:rPr lang="en-US" dirty="0" smtClean="0"/>
              <a:t>low </a:t>
            </a:r>
            <a:r>
              <a:rPr lang="en-US" dirty="0"/>
              <a:t>to </a:t>
            </a:r>
            <a:r>
              <a:rPr lang="en-US" dirty="0" smtClean="0"/>
              <a:t>Firm &amp; </a:t>
            </a:r>
            <a:r>
              <a:rPr lang="en-US" dirty="0" err="1"/>
              <a:t>E</a:t>
            </a:r>
            <a:r>
              <a:rPr lang="en-US" dirty="0" err="1" smtClean="0"/>
              <a:t>quityholders</a:t>
            </a:r>
            <a:r>
              <a:rPr lang="en-US" dirty="0"/>
              <a:t>, </a:t>
            </a:r>
            <a:r>
              <a:rPr lang="en-US" dirty="0" smtClean="0"/>
              <a:t>Infinite </a:t>
            </a:r>
            <a:r>
              <a:rPr lang="en-US" dirty="0"/>
              <a:t>P</a:t>
            </a:r>
            <a:r>
              <a:rPr lang="en-US" dirty="0" smtClean="0"/>
              <a:t>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purl.org/dc/elements/1.1/"/>
    <ds:schemaRef ds:uri="http://schemas.microsoft.com/office/2006/documentManagement/types"/>
    <ds:schemaRef ds:uri="http://purl.org/dc/terms/"/>
    <ds:schemaRef ds:uri="b057fda7-913b-4ab6-8820-932873bcd66c"/>
    <ds:schemaRef ds:uri="c1493ba7-63c2-4cf8-b36d-87bfbc6968c0"/>
    <ds:schemaRef ds:uri="http://schemas.microsoft.com/sharepoint/v3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A5B6AA-9BC2-444E-B31A-7DC48EB69E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326</Words>
  <Application>Microsoft Macintosh PowerPoint</Application>
  <PresentationFormat>On-screen Show (16:9)</PresentationFormat>
  <Paragraphs>89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Helvetica</vt:lpstr>
      <vt:lpstr>Vitesse</vt:lpstr>
      <vt:lpstr>Vitesse Bold</vt:lpstr>
      <vt:lpstr>Vitesse Medium</vt:lpstr>
      <vt:lpstr>Arial</vt:lpstr>
      <vt:lpstr>Half Page Slash</vt:lpstr>
      <vt:lpstr>Full Page Layout</vt:lpstr>
      <vt:lpstr>Head Shot</vt:lpstr>
      <vt:lpstr>Financial Modeling</vt:lpstr>
      <vt:lpstr>Before We Begin…</vt:lpstr>
      <vt:lpstr>Free Cash Flow to Firm Model (FCFF)</vt:lpstr>
      <vt:lpstr>FCFF Model: Building for Infinite Period</vt:lpstr>
      <vt:lpstr>FCFF Model: Building for Infinite Period</vt:lpstr>
      <vt:lpstr>Free Cash Flow to Equity Model (FCFE)</vt:lpstr>
      <vt:lpstr>FCFE Model: Building for Infinite Period</vt:lpstr>
      <vt:lpstr>FCFE Model: Building for Infinite Period</vt:lpstr>
      <vt:lpstr>Free Cash Flow to Firm &amp; Equityholders, Infinite Period</vt:lpstr>
      <vt:lpstr>Summary </vt:lpstr>
    </vt:vector>
  </TitlesOfParts>
  <Company>www.gatech.edu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Hayes, Christie M</cp:lastModifiedBy>
  <cp:revision>141</cp:revision>
  <dcterms:created xsi:type="dcterms:W3CDTF">2017-01-20T18:55:05Z</dcterms:created>
  <dcterms:modified xsi:type="dcterms:W3CDTF">2018-06-07T12:17:13Z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