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2" r:id="rId5"/>
    <p:sldMasterId id="2147483670" r:id="rId6"/>
  </p:sldMasterIdLst>
  <p:notesMasterIdLst>
    <p:notesMasterId r:id="rId17"/>
  </p:notesMasterIdLst>
  <p:handoutMasterIdLst>
    <p:handoutMasterId r:id="rId18"/>
  </p:handoutMasterIdLst>
  <p:sldIdLst>
    <p:sldId id="266" r:id="rId7"/>
    <p:sldId id="301" r:id="rId8"/>
    <p:sldId id="295" r:id="rId9"/>
    <p:sldId id="296" r:id="rId10"/>
    <p:sldId id="297" r:id="rId11"/>
    <p:sldId id="298" r:id="rId12"/>
    <p:sldId id="299" r:id="rId13"/>
    <p:sldId id="303" r:id="rId14"/>
    <p:sldId id="300" r:id="rId15"/>
    <p:sldId id="302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301"/>
            <p14:sldId id="295"/>
            <p14:sldId id="296"/>
            <p14:sldId id="297"/>
            <p14:sldId id="298"/>
            <p14:sldId id="299"/>
            <p14:sldId id="303"/>
            <p14:sldId id="300"/>
            <p14:sldId id="302"/>
          </p14:sldIdLst>
        </p14:section>
        <p14:section name="Untitled Section" id="{7B127FBF-BC56-4860-971D-3F72A931DBE4}">
          <p14:sldIdLst/>
        </p14:section>
        <p14:section name="Untitled Section" id="{F66500A6-9360-40F9-A1E5-5AFA4FAF4375}">
          <p14:sldIdLst/>
        </p14:section>
        <p14:section name="Untitled Section" id="{F368FC9B-8A99-D042-9DC4-CAB8B943863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Garner" initials="J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53" autoAdjust="0"/>
  </p:normalViewPr>
  <p:slideViewPr>
    <p:cSldViewPr snapToGrid="0" snapToObjects="1">
      <p:cViewPr varScale="1">
        <p:scale>
          <a:sx n="277" d="100"/>
          <a:sy n="277" d="100"/>
        </p:scale>
        <p:origin x="448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iley Greenwood, Edith T" userId="S::eb171@gatech.edu::0dda1d1d-8faa-41af-b8fc-7ff42986a738" providerId="AD" clId="Web-{3C3E31BC-92FC-415B-BDDE-D3C17B18610D}"/>
    <pc:docChg chg="modSld">
      <pc:chgData name="Bailey Greenwood, Edith T" userId="S::eb171@gatech.edu::0dda1d1d-8faa-41af-b8fc-7ff42986a738" providerId="AD" clId="Web-{3C3E31BC-92FC-415B-BDDE-D3C17B18610D}" dt="2018-06-01T19:15:16.838" v="7" actId="20577"/>
      <pc:docMkLst>
        <pc:docMk/>
      </pc:docMkLst>
      <pc:sldChg chg="modSp">
        <pc:chgData name="Bailey Greenwood, Edith T" userId="S::eb171@gatech.edu::0dda1d1d-8faa-41af-b8fc-7ff42986a738" providerId="AD" clId="Web-{3C3E31BC-92FC-415B-BDDE-D3C17B18610D}" dt="2018-06-01T19:15:16.838" v="7" actId="20577"/>
        <pc:sldMkLst>
          <pc:docMk/>
          <pc:sldMk cId="3881960636" sldId="295"/>
        </pc:sldMkLst>
        <pc:spChg chg="mod">
          <ac:chgData name="Bailey Greenwood, Edith T" userId="S::eb171@gatech.edu::0dda1d1d-8faa-41af-b8fc-7ff42986a738" providerId="AD" clId="Web-{3C3E31BC-92FC-415B-BDDE-D3C17B18610D}" dt="2018-06-01T19:15:16.838" v="7" actId="20577"/>
          <ac:spMkLst>
            <pc:docMk/>
            <pc:sldMk cId="3881960636" sldId="295"/>
            <ac:spMk id="2" creationId="{330CF2FD-98D5-480E-99E8-ED2DCC83A72E}"/>
          </ac:spMkLst>
        </pc:spChg>
      </pc:sldChg>
    </pc:docChg>
  </pc:docChgLst>
  <pc:docChgLst>
    <pc:chgData name="Garner, Jacqueline L" userId="S::jgarner47@gatech.edu::b82c2c18-5e6a-459f-88ac-03f585bd2865" providerId="AD" clId="Web-{B6F8D96A-9944-4472-9963-20D753B6D299}"/>
    <pc:docChg chg="addSld modSld modSection">
      <pc:chgData name="Garner, Jacqueline L" userId="S::jgarner47@gatech.edu::b82c2c18-5e6a-459f-88ac-03f585bd2865" providerId="AD" clId="Web-{B6F8D96A-9944-4472-9963-20D753B6D299}" dt="2018-06-01T17:53:25.859" v="41" actId="20577"/>
      <pc:docMkLst>
        <pc:docMk/>
      </pc:docMkLst>
      <pc:sldChg chg="modSp new">
        <pc:chgData name="Garner, Jacqueline L" userId="S::jgarner47@gatech.edu::b82c2c18-5e6a-459f-88ac-03f585bd2865" providerId="AD" clId="Web-{B6F8D96A-9944-4472-9963-20D753B6D299}" dt="2018-06-01T17:53:25.859" v="41" actId="20577"/>
        <pc:sldMkLst>
          <pc:docMk/>
          <pc:sldMk cId="1781884913" sldId="303"/>
        </pc:sldMkLst>
        <pc:spChg chg="mod">
          <ac:chgData name="Garner, Jacqueline L" userId="S::jgarner47@gatech.edu::b82c2c18-5e6a-459f-88ac-03f585bd2865" providerId="AD" clId="Web-{B6F8D96A-9944-4472-9963-20D753B6D299}" dt="2018-06-01T17:53:25.859" v="41" actId="20577"/>
          <ac:spMkLst>
            <pc:docMk/>
            <pc:sldMk cId="1781884913" sldId="303"/>
            <ac:spMk id="2" creationId="{D40F1B24-102B-4848-B8D3-F4A08B1FFABA}"/>
          </ac:spMkLst>
        </pc:spChg>
        <pc:spChg chg="mod">
          <ac:chgData name="Garner, Jacqueline L" userId="S::jgarner47@gatech.edu::b82c2c18-5e6a-459f-88ac-03f585bd2865" providerId="AD" clId="Web-{B6F8D96A-9944-4472-9963-20D753B6D299}" dt="2018-06-01T17:52:29.263" v="6" actId="20577"/>
          <ac:spMkLst>
            <pc:docMk/>
            <pc:sldMk cId="1781884913" sldId="303"/>
            <ac:spMk id="3" creationId="{18F9001B-7D01-42F9-8F6B-E7C7D8C6A51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E5885-4E52-46B9-9883-F7042C1FF1F8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D4DAB-4E54-4629-B156-2AF0699B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9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I’m Jacqueline Garner, and welcome to Financial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07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8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691832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8" y="1268453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47625" y="1268453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54357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7" y="1268453"/>
            <a:ext cx="8186095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268453"/>
            <a:ext cx="4213956" cy="3575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r>
              <a:rPr lang="en-US" b="0" dirty="0">
                <a:latin typeface="Vitesse Bold"/>
                <a:cs typeface="Vitesse Bold"/>
              </a:rPr>
              <a:t>Financial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703947"/>
            <a:ext cx="5279783" cy="712847"/>
          </a:xfrm>
        </p:spPr>
        <p:txBody>
          <a:bodyPr/>
          <a:lstStyle/>
          <a:p>
            <a:r>
              <a:rPr lang="en-US" b="1" dirty="0"/>
              <a:t>Capital Budgeting and Valuation Models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2302393"/>
            <a:ext cx="4305091" cy="432669"/>
          </a:xfrm>
        </p:spPr>
        <p:txBody>
          <a:bodyPr anchor="ctr"/>
          <a:lstStyle/>
          <a:p>
            <a:r>
              <a:rPr lang="en-US" dirty="0"/>
              <a:t>Jacqueline Garner,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2680372"/>
            <a:ext cx="4305091" cy="254281"/>
          </a:xfrm>
        </p:spPr>
        <p:txBody>
          <a:bodyPr/>
          <a:lstStyle/>
          <a:p>
            <a:r>
              <a:rPr lang="en-US" dirty="0"/>
              <a:t>Lecturer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6669" y="4337351"/>
            <a:ext cx="4225732" cy="681037"/>
          </a:xfrm>
        </p:spPr>
        <p:txBody>
          <a:bodyPr/>
          <a:lstStyle/>
          <a:p>
            <a:r>
              <a:rPr lang="en-US" sz="2000" dirty="0"/>
              <a:t>Capital Budgeting Techniques:  Cash Flows Given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2913751"/>
            <a:ext cx="4305091" cy="322253"/>
          </a:xfrm>
        </p:spPr>
        <p:txBody>
          <a:bodyPr/>
          <a:lstStyle/>
          <a:p>
            <a:r>
              <a:rPr lang="en-US" dirty="0" err="1"/>
              <a:t>Scheller</a:t>
            </a:r>
            <a:r>
              <a:rPr lang="en-US" dirty="0"/>
              <a:t> College of Business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45583" y="467650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type="chart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49" y="987652"/>
            <a:ext cx="3346748" cy="33467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1214183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4" y="1047859"/>
            <a:ext cx="3217315" cy="304778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254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0CF2FD-98D5-480E-99E8-ED2DCC83A72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425600"/>
            <a:ext cx="4319651" cy="3562526"/>
          </a:xfrm>
        </p:spPr>
        <p:txBody>
          <a:bodyPr anchor="t"/>
          <a:lstStyle/>
          <a:p>
            <a:r>
              <a:rPr lang="en-US" sz="1800" dirty="0"/>
              <a:t>Several methods to evaluate capital budgeting.  We will focus on just four (4):</a:t>
            </a:r>
          </a:p>
          <a:p>
            <a:endParaRPr lang="en-US" sz="1800" dirty="0"/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Net Present Value (NPV)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Internal rate of return (IRR)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Modified Internal rate of return (MIRR)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Profitability Index (PI)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1DE7D3-9508-4F30-928B-91751E748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1150922"/>
          </a:xfrm>
        </p:spPr>
        <p:txBody>
          <a:bodyPr/>
          <a:lstStyle/>
          <a:p>
            <a:r>
              <a:rPr lang="en-US"/>
              <a:t>Capital Budgeting Evaluation </a:t>
            </a:r>
            <a:r>
              <a:rPr lang="en-US" dirty="0"/>
              <a:t>T</a:t>
            </a:r>
            <a:r>
              <a:rPr lang="en-US"/>
              <a:t>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960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A129300-526F-45FD-801B-2767606A82A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57453" y="1304039"/>
                <a:ext cx="4214548" cy="392623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latin typeface="Cambria Math" charset="0"/>
                        </a:rPr>
                        <m:t>𝑵𝑷𝑽</m:t>
                      </m:r>
                      <m:r>
                        <a:rPr lang="en-US" sz="1200" b="1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latin typeface="Cambria Math" charset="0"/>
                            </a:rPr>
                            <m:t>−</m:t>
                          </m:r>
                          <m:r>
                            <a:rPr lang="en-US" sz="1200" b="1" i="1">
                              <a:latin typeface="Cambria Math" charset="0"/>
                            </a:rPr>
                            <m:t>𝑪𝑭</m:t>
                          </m:r>
                        </m:e>
                        <m:sub>
                          <m:r>
                            <a:rPr lang="en-US" sz="1200" b="1" i="1">
                              <a:latin typeface="Cambria Math" charset="0"/>
                            </a:rPr>
                            <m:t>𝟎</m:t>
                          </m:r>
                        </m:sub>
                      </m:sSub>
                      <m:r>
                        <a:rPr lang="en-US" sz="1200" b="1" i="1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b="1" i="1">
                                      <a:latin typeface="Cambria Math" charset="0"/>
                                    </a:rPr>
                                    <m:t>𝑪𝑭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200" b="1" i="1">
                                  <a:latin typeface="Cambria Math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1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1200" b="1" i="1">
                                  <a:latin typeface="Cambria Math" charset="0"/>
                                </a:rPr>
                                <m:t>𝟏</m:t>
                              </m:r>
                              <m:r>
                                <a:rPr lang="en-US" sz="1200" b="1" i="1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1200" b="1" i="1">
                                  <a:latin typeface="Cambria Math" charset="0"/>
                                </a:rPr>
                                <m:t>𝒓</m:t>
                              </m:r>
                              <m:r>
                                <a:rPr lang="en-US" sz="1200" b="1" i="1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200" b="1" i="1">
                                  <a:latin typeface="Cambria Math" charset="0"/>
                                </a:rPr>
                                <m:t>𝟏</m:t>
                              </m:r>
                            </m:sup>
                          </m:sSup>
                        </m:den>
                      </m:f>
                      <m:r>
                        <a:rPr lang="en-US" sz="1200" b="1" i="1">
                          <a:latin typeface="Cambria Math" charset="0"/>
                        </a:rPr>
                        <m:t>+ </m:t>
                      </m:r>
                      <m:f>
                        <m:f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b="1" i="1">
                                      <a:latin typeface="Cambria Math" charset="0"/>
                                    </a:rPr>
                                    <m:t>𝑪𝑭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200" b="1" i="1">
                                  <a:latin typeface="Cambria Math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1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1200" b="1" i="1">
                                  <a:latin typeface="Cambria Math" charset="0"/>
                                </a:rPr>
                                <m:t>𝟏</m:t>
                              </m:r>
                              <m:r>
                                <a:rPr lang="en-US" sz="1200" b="1" i="1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1200" b="1" i="1">
                                  <a:latin typeface="Cambria Math" charset="0"/>
                                </a:rPr>
                                <m:t>𝒓</m:t>
                              </m:r>
                              <m:r>
                                <a:rPr lang="en-US" sz="1200" b="1" i="1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200" b="1" i="1">
                                  <a:latin typeface="Cambria Math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sz="1200" b="1" i="1">
                          <a:latin typeface="Cambria Math" charset="0"/>
                        </a:rPr>
                        <m:t>+ ⋯ + </m:t>
                      </m:r>
                      <m:f>
                        <m:f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b="1" i="1">
                                      <a:latin typeface="Cambria Math" charset="0"/>
                                    </a:rPr>
                                    <m:t>𝑪𝑭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200" b="1" i="1">
                                  <a:latin typeface="Cambria Math" charset="0"/>
                                </a:rPr>
                                <m:t>𝒏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1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1200" b="1" i="1">
                                  <a:latin typeface="Cambria Math" charset="0"/>
                                </a:rPr>
                                <m:t>𝟏</m:t>
                              </m:r>
                              <m:r>
                                <a:rPr lang="en-US" sz="1200" b="1" i="1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1200" b="1" i="1">
                                  <a:latin typeface="Cambria Math" charset="0"/>
                                </a:rPr>
                                <m:t>𝒓</m:t>
                              </m:r>
                              <m:r>
                                <a:rPr lang="en-US" sz="1200" b="1" i="1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200" b="1" i="1">
                                  <a:latin typeface="Cambria Math" charset="0"/>
                                </a:rPr>
                                <m:t>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200" b="1" dirty="0"/>
              </a:p>
              <a:p>
                <a:endParaRPr lang="en-US" sz="700" dirty="0"/>
              </a:p>
              <a:p>
                <a:r>
                  <a:rPr lang="en-US" sz="1600" dirty="0"/>
                  <a:t>Where r = firm’s required return</a:t>
                </a:r>
              </a:p>
              <a:p>
                <a:r>
                  <a:rPr lang="en-US" sz="1600" dirty="0"/>
                  <a:t>PV of CFs from t = 1 through t = n (circled) are the fair price</a:t>
                </a:r>
              </a:p>
              <a:p>
                <a:r>
                  <a:rPr lang="en-US" sz="1600" dirty="0"/>
                  <a:t>CF0 = market price</a:t>
                </a:r>
              </a:p>
              <a:p>
                <a:endParaRPr lang="en-US" sz="700" dirty="0"/>
              </a:p>
              <a:p>
                <a:r>
                  <a:rPr lang="en-US" sz="1600" dirty="0"/>
                  <a:t>Decision rule: Accept the project if NPV≥$0</a:t>
                </a:r>
              </a:p>
              <a:p>
                <a:endParaRPr lang="en-US" sz="700" dirty="0"/>
              </a:p>
              <a:p>
                <a:r>
                  <a:rPr lang="en-US" sz="1600" dirty="0"/>
                  <a:t>If the fair price (what the firm would be willing to pay for the cash flows) is greater than or equal to the market price, the firm accepts.</a:t>
                </a:r>
              </a:p>
              <a:p>
                <a:endParaRPr lang="en-US" sz="700" dirty="0"/>
              </a:p>
              <a:p>
                <a:r>
                  <a:rPr lang="en-US" sz="1600" dirty="0"/>
                  <a:t>Fair price and required return!</a:t>
                </a: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A129300-526F-45FD-801B-2767606A82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57453" y="1304039"/>
                <a:ext cx="4214548" cy="3926235"/>
              </a:xfrm>
              <a:blipFill rotWithShape="0">
                <a:blip r:embed="rId2"/>
                <a:stretch>
                  <a:fillRect l="-868" t="-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0527E38-8FED-41D1-8073-16798D223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452" y="159064"/>
            <a:ext cx="6417748" cy="993775"/>
          </a:xfrm>
        </p:spPr>
        <p:txBody>
          <a:bodyPr/>
          <a:lstStyle/>
          <a:p>
            <a:r>
              <a:rPr lang="en-US" dirty="0"/>
              <a:t>Capital Budgeting Techniques: NPV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605600" y="1304039"/>
            <a:ext cx="2786400" cy="55356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78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7291A42-D9E1-4096-B01C-33A6FB4BDCA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252349" y="1311653"/>
                <a:ext cx="4845168" cy="3562526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charset="0"/>
                        </a:rPr>
                        <m:t>0=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charset="0"/>
                            </a:rPr>
                            <m:t>𝐶𝐹</m:t>
                          </m:r>
                        </m:e>
                        <m:sub>
                          <m:r>
                            <a:rPr lang="en-US" sz="1400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400" i="1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𝐶𝐹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charset="0"/>
                                </a:rPr>
                                <m:t>(1+</m:t>
                              </m:r>
                              <m:r>
                                <a:rPr lang="en-US" sz="1400" i="1">
                                  <a:latin typeface="Cambria Math" charset="0"/>
                                </a:rPr>
                                <m:t>𝐼𝑅𝑅</m:t>
                              </m:r>
                              <m:r>
                                <a:rPr lang="en-US" sz="1400" i="1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US" sz="1400" i="1">
                          <a:latin typeface="Cambria Math" charset="0"/>
                        </a:rPr>
                        <m:t>+ 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𝐶𝐹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charset="0"/>
                                </a:rPr>
                                <m:t>(1+</m:t>
                              </m:r>
                              <m:r>
                                <a:rPr lang="en-US" sz="1400" i="1">
                                  <a:latin typeface="Cambria Math" charset="0"/>
                                </a:rPr>
                                <m:t>𝐼𝑅𝑅</m:t>
                              </m:r>
                              <m:r>
                                <a:rPr lang="en-US" sz="1400" i="1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400" i="1">
                          <a:latin typeface="Cambria Math" charset="0"/>
                        </a:rPr>
                        <m:t>+ ⋯ + 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𝐶𝐹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charset="0"/>
                                </a:rPr>
                                <m:t>(1+</m:t>
                              </m:r>
                              <m:r>
                                <a:rPr lang="en-US" sz="1400" i="1">
                                  <a:latin typeface="Cambria Math" charset="0"/>
                                </a:rPr>
                                <m:t>𝐼𝑅𝑅</m:t>
                              </m:r>
                              <m:r>
                                <a:rPr lang="en-US" sz="1400" i="1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/>
              </a:p>
              <a:p>
                <a:endParaRPr lang="en-US" sz="1400" dirty="0"/>
              </a:p>
              <a:p>
                <a:r>
                  <a:rPr lang="en-US" sz="1600" dirty="0"/>
                  <a:t>Similar to the NPV equation, but notice now, you are driving the PV of the cash flows (circled in red) to be equal to the market price. </a:t>
                </a:r>
              </a:p>
              <a:p>
                <a:endParaRPr lang="en-US" sz="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1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400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𝐶𝐹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charset="0"/>
                                </a:rPr>
                                <m:t>(1+</m:t>
                              </m:r>
                              <m:r>
                                <a:rPr lang="en-US" sz="1400" i="1">
                                  <a:latin typeface="Cambria Math" charset="0"/>
                                </a:rPr>
                                <m:t>𝐼𝑅𝑅</m:t>
                              </m:r>
                              <m:r>
                                <a:rPr lang="en-US" sz="1400" i="1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US" sz="1400" i="1">
                          <a:latin typeface="Cambria Math" charset="0"/>
                        </a:rPr>
                        <m:t>+ 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𝐶𝐹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charset="0"/>
                                </a:rPr>
                                <m:t>(1+</m:t>
                              </m:r>
                              <m:r>
                                <a:rPr lang="en-US" sz="1400" i="1">
                                  <a:latin typeface="Cambria Math" charset="0"/>
                                </a:rPr>
                                <m:t>𝐼𝑅𝑅</m:t>
                              </m:r>
                              <m:r>
                                <a:rPr lang="en-US" sz="1400" i="1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400" i="1">
                          <a:latin typeface="Cambria Math" charset="0"/>
                        </a:rPr>
                        <m:t>+ ⋯ + 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 charset="0"/>
                                    </a:rPr>
                                    <m:t>𝐶𝐹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charset="0"/>
                                </a:rPr>
                                <m:t>(1+</m:t>
                              </m:r>
                              <m:r>
                                <a:rPr lang="en-US" sz="1400" i="1">
                                  <a:latin typeface="Cambria Math" charset="0"/>
                                </a:rPr>
                                <m:t>𝐼𝑅𝑅</m:t>
                              </m:r>
                              <m:r>
                                <a:rPr lang="en-US" sz="1400" i="1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/>
              </a:p>
              <a:p>
                <a:endParaRPr lang="en-US" sz="800" dirty="0"/>
              </a:p>
              <a:p>
                <a:r>
                  <a:rPr lang="en-US" sz="1600" dirty="0"/>
                  <a:t>The idea is, IF you pay CF</a:t>
                </a:r>
                <a:r>
                  <a:rPr lang="en-US" sz="1600" baseline="-25000" dirty="0"/>
                  <a:t>0</a:t>
                </a:r>
                <a:r>
                  <a:rPr lang="en-US" sz="1600" dirty="0"/>
                  <a:t>, you will earn IRR</a:t>
                </a:r>
              </a:p>
              <a:p>
                <a:endParaRPr lang="en-US" sz="800" dirty="0"/>
              </a:p>
              <a:p>
                <a:r>
                  <a:rPr lang="en-US" sz="1600" dirty="0"/>
                  <a:t>Market price and expected return!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7291A42-D9E1-4096-B01C-33A6FB4BDC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252349" y="1311653"/>
                <a:ext cx="4845168" cy="3562526"/>
              </a:xfrm>
              <a:blipFill rotWithShape="0">
                <a:blip r:embed="rId2"/>
                <a:stretch>
                  <a:fillRect l="-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5C37FF7-0EDB-415B-A831-D7B2578B2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127533"/>
            <a:ext cx="6182318" cy="993775"/>
          </a:xfrm>
        </p:spPr>
        <p:txBody>
          <a:bodyPr/>
          <a:lstStyle/>
          <a:p>
            <a:r>
              <a:rPr lang="en-US" dirty="0"/>
              <a:t>Capital Budgeting Techniques: IRR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23999" y="1311653"/>
            <a:ext cx="3873517" cy="63954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09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E6F04C-7A0F-4646-8EDD-DC6532D099C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425600"/>
            <a:ext cx="4319651" cy="3562526"/>
          </a:xfrm>
        </p:spPr>
        <p:txBody>
          <a:bodyPr/>
          <a:lstStyle/>
          <a:p>
            <a:r>
              <a:rPr lang="en-US" sz="1800" dirty="0"/>
              <a:t>Modified Internal Rate of Return (MIRR) is necessary when more than one sign change occurs in the cash flows for a project</a:t>
            </a:r>
          </a:p>
          <a:p>
            <a:endParaRPr lang="en-US" sz="800" dirty="0"/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Each sign change results in an additional solution to the IRR equation.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MIRR modifies the CFs so there’s only 1 sign change.  Then we compute IRR.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F51683-AAA2-4CB3-927E-A06E1A156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1150922"/>
          </a:xfrm>
        </p:spPr>
        <p:txBody>
          <a:bodyPr/>
          <a:lstStyle/>
          <a:p>
            <a:r>
              <a:rPr lang="en-US"/>
              <a:t>Capital Budgeting </a:t>
            </a:r>
            <a:r>
              <a:rPr lang="en-US" dirty="0"/>
              <a:t>T</a:t>
            </a:r>
            <a:r>
              <a:rPr lang="en-US"/>
              <a:t>echniques</a:t>
            </a:r>
            <a:r>
              <a:rPr lang="en-US" dirty="0"/>
              <a:t>: MIRR</a:t>
            </a:r>
          </a:p>
        </p:txBody>
      </p:sp>
    </p:spTree>
    <p:extLst>
      <p:ext uri="{BB962C8B-B14F-4D97-AF65-F5344CB8AC3E}">
        <p14:creationId xmlns:p14="http://schemas.microsoft.com/office/powerpoint/2010/main" val="55788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8514883-5A32-4494-8C24-76CA89C44F2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252348" y="1879200"/>
                <a:ext cx="4319652" cy="3052800"/>
              </a:xfrm>
            </p:spPr>
            <p:txBody>
              <a:bodyPr/>
              <a:lstStyle/>
              <a:p>
                <a:pPr algn="ctr"/>
                <a:r>
                  <a:rPr lang="en-US" sz="1800" dirty="0"/>
                  <a:t>PI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𝑃𝑟𝑒𝑠𝑒𝑛𝑡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𝑣𝑎𝑙𝑢𝑒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𝑐𝑎𝑠h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𝑓𝑙𝑜𝑤𝑠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𝐼𝑛𝑖𝑡𝑖𝑎𝑙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𝑖𝑛𝑣𝑒𝑠𝑡𝑚𝑒𝑛𝑡</m:t>
                        </m:r>
                      </m:den>
                    </m:f>
                  </m:oMath>
                </a14:m>
                <a:endParaRPr lang="en-US" sz="1800" u="sng" dirty="0"/>
              </a:p>
              <a:p>
                <a:endParaRPr lang="en-US" u="sng" dirty="0"/>
              </a:p>
              <a:p>
                <a:r>
                  <a:rPr lang="en-US" sz="1800" dirty="0"/>
                  <a:t>  If we examine the NPV equation from   before: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𝑁𝑃𝑉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𝐶𝐹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𝐶𝐹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𝐶𝐹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</a:rPr>
                        <m:t>+ ⋯ + 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𝐶𝐹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/>
              </a:p>
              <a:p>
                <a:endParaRPr lang="en-US" sz="2400" dirty="0"/>
              </a:p>
              <a:p>
                <a:endParaRPr lang="en-US" sz="2400" u="sng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8514883-5A32-4494-8C24-76CA89C44F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252348" y="1879200"/>
                <a:ext cx="4319652" cy="3052800"/>
              </a:xfrm>
              <a:blipFill rotWithShape="0">
                <a:blip r:embed="rId3"/>
                <a:stretch>
                  <a:fillRect l="-1128" t="-8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4F10A03-833F-4DED-A07B-865E03AE3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8" y="180085"/>
            <a:ext cx="6558851" cy="1699115"/>
          </a:xfrm>
        </p:spPr>
        <p:txBody>
          <a:bodyPr/>
          <a:lstStyle/>
          <a:p>
            <a:r>
              <a:rPr lang="en-US" dirty="0"/>
              <a:t>Capital Budgeting Techniques: Profitability Index (PI)</a:t>
            </a:r>
          </a:p>
        </p:txBody>
      </p:sp>
      <p:sp>
        <p:nvSpPr>
          <p:cNvPr id="4" name="Oval 3"/>
          <p:cNvSpPr/>
          <p:nvPr/>
        </p:nvSpPr>
        <p:spPr>
          <a:xfrm>
            <a:off x="928800" y="3362400"/>
            <a:ext cx="504000" cy="4536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595015" y="3233780"/>
            <a:ext cx="2919385" cy="61681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/>
          <p:nvPr/>
        </p:nvCxnSpPr>
        <p:spPr>
          <a:xfrm rot="5400000" flipH="1" flipV="1">
            <a:off x="982841" y="2482067"/>
            <a:ext cx="1089102" cy="732421"/>
          </a:xfrm>
          <a:prstGeom prst="bentConnector3">
            <a:avLst>
              <a:gd name="adj1" fmla="val 32150"/>
            </a:avLst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794400" y="2066400"/>
            <a:ext cx="662726" cy="11673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067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0F1B24-102B-4848-B8D3-F4A08B1FFAB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anchor="t"/>
          <a:lstStyle/>
          <a:p>
            <a:r>
              <a:rPr lang="en-US" dirty="0"/>
              <a:t>Accept if: </a:t>
            </a:r>
          </a:p>
          <a:p>
            <a:r>
              <a:rPr lang="en-US" dirty="0"/>
              <a:t>NPV ≥ $0</a:t>
            </a:r>
          </a:p>
          <a:p>
            <a:r>
              <a:rPr lang="en-US" dirty="0"/>
              <a:t>IRR ≥ Required return</a:t>
            </a:r>
          </a:p>
          <a:p>
            <a:r>
              <a:rPr lang="en-US" dirty="0"/>
              <a:t>MIRR ≥ Required return</a:t>
            </a:r>
          </a:p>
          <a:p>
            <a:r>
              <a:rPr lang="en-US" dirty="0"/>
              <a:t>PI  ≥ 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F9001B-7D01-42F9-8F6B-E7C7D8C6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Capital budgeting technique decision rules</a:t>
            </a:r>
          </a:p>
        </p:txBody>
      </p:sp>
    </p:spTree>
    <p:extLst>
      <p:ext uri="{BB962C8B-B14F-4D97-AF65-F5344CB8AC3E}">
        <p14:creationId xmlns:p14="http://schemas.microsoft.com/office/powerpoint/2010/main" val="1781884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7C5F0E-56B8-40D3-AB64-83CB18ECC89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425600"/>
            <a:ext cx="4319651" cy="3562526"/>
          </a:xfrm>
        </p:spPr>
        <p:txBody>
          <a:bodyPr/>
          <a:lstStyle/>
          <a:p>
            <a:r>
              <a:rPr lang="en-US" dirty="0"/>
              <a:t>Let’s practice using the file: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Cap_Budget_Valuation.xlsx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52909A-C8D7-4E80-AD6D-AF139099A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1150922"/>
          </a:xfrm>
        </p:spPr>
        <p:txBody>
          <a:bodyPr/>
          <a:lstStyle/>
          <a:p>
            <a:r>
              <a:rPr lang="en-US" dirty="0"/>
              <a:t>Capital Budgeting Techniques</a:t>
            </a:r>
          </a:p>
        </p:txBody>
      </p:sp>
    </p:spTree>
    <p:extLst>
      <p:ext uri="{BB962C8B-B14F-4D97-AF65-F5344CB8AC3E}">
        <p14:creationId xmlns:p14="http://schemas.microsoft.com/office/powerpoint/2010/main" val="121123914"/>
      </p:ext>
    </p:extLst>
  </p:cSld>
  <p:clrMapOvr>
    <a:masterClrMapping/>
  </p:clrMapOvr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10" ma:contentTypeDescription="Create a new document." ma:contentTypeScope="" ma:versionID="9b00d83272e68a3ffced5c36848c19b9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xmlns:ns3="c1493ba7-63c2-4cf8-b36d-87bfbc6968c0" targetNamespace="http://schemas.microsoft.com/office/2006/metadata/properties" ma:root="true" ma:fieldsID="5c8553f70c99d19755ac405a6433f273" ns1:_="" ns2:_="" ns3:_="">
    <xsd:import namespace="http://schemas.microsoft.com/sharepoint/v3"/>
    <xsd:import namespace="b057fda7-913b-4ab6-8820-932873bcd66c"/>
    <xsd:import namespace="c1493ba7-63c2-4cf8-b36d-87bfbc6968c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93ba7-63c2-4cf8-b36d-87bfbc6968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081A191-50D3-404C-A622-6756E38B64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c1493ba7-63c2-4cf8-b36d-87bfbc6968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CA0485-05C4-4FDB-8BF9-82A4FA65C7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764729-3515-46ED-8ED5-215A2D8225F5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c1493ba7-63c2-4cf8-b36d-87bfbc6968c0"/>
    <ds:schemaRef ds:uri="http://schemas.microsoft.com/office/infopath/2007/PartnerControls"/>
    <ds:schemaRef ds:uri="http://purl.org/dc/terms/"/>
    <ds:schemaRef ds:uri="http://purl.org/dc/dcmitype/"/>
    <ds:schemaRef ds:uri="b057fda7-913b-4ab6-8820-932873bcd66c"/>
    <ds:schemaRef ds:uri="http://schemas.microsoft.com/sharepoint/v3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1730</TotalTime>
  <Words>189</Words>
  <Application>Microsoft Office PowerPoint</Application>
  <PresentationFormat>On-screen Show (16:9)</PresentationFormat>
  <Paragraphs>55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Half Page Slash</vt:lpstr>
      <vt:lpstr>Full Page Layout</vt:lpstr>
      <vt:lpstr>Head Shot</vt:lpstr>
      <vt:lpstr>Financial Modeling</vt:lpstr>
      <vt:lpstr>Before We Begin…</vt:lpstr>
      <vt:lpstr>Capital Budgeting Evaluation Techniques</vt:lpstr>
      <vt:lpstr>Capital Budgeting Techniques: NPV</vt:lpstr>
      <vt:lpstr>Capital Budgeting Techniques: IRR</vt:lpstr>
      <vt:lpstr>Capital Budgeting Techniques: MIRR</vt:lpstr>
      <vt:lpstr>Capital Budgeting Techniques: Profitability Index (PI)</vt:lpstr>
      <vt:lpstr>Capital budgeting technique decision rules</vt:lpstr>
      <vt:lpstr>Capital Budgeting Techniques</vt:lpstr>
      <vt:lpstr>Summary </vt:lpstr>
    </vt:vector>
  </TitlesOfParts>
  <Company>www.gatech.edu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Hayes, Christie M</cp:lastModifiedBy>
  <cp:revision>122</cp:revision>
  <dcterms:created xsi:type="dcterms:W3CDTF">2017-01-20T18:55:05Z</dcterms:created>
  <dcterms:modified xsi:type="dcterms:W3CDTF">2018-06-01T19:15:28Z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