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52" r:id="rId5"/>
    <p:sldMasterId id="2147483670" r:id="rId6"/>
  </p:sldMasterIdLst>
  <p:notesMasterIdLst>
    <p:notesMasterId r:id="rId18"/>
  </p:notesMasterIdLst>
  <p:handoutMasterIdLst>
    <p:handoutMasterId r:id="rId19"/>
  </p:handoutMasterIdLst>
  <p:sldIdLst>
    <p:sldId id="266" r:id="rId7"/>
    <p:sldId id="306" r:id="rId8"/>
    <p:sldId id="295" r:id="rId9"/>
    <p:sldId id="299" r:id="rId10"/>
    <p:sldId id="300" r:id="rId11"/>
    <p:sldId id="302" r:id="rId12"/>
    <p:sldId id="304" r:id="rId13"/>
    <p:sldId id="301" r:id="rId14"/>
    <p:sldId id="305" r:id="rId15"/>
    <p:sldId id="303" r:id="rId16"/>
    <p:sldId id="307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567BE6-4E2E-2A45-BD72-59F9659A3211}">
          <p14:sldIdLst>
            <p14:sldId id="266"/>
            <p14:sldId id="306"/>
            <p14:sldId id="295"/>
            <p14:sldId id="299"/>
            <p14:sldId id="300"/>
            <p14:sldId id="302"/>
            <p14:sldId id="304"/>
            <p14:sldId id="301"/>
            <p14:sldId id="305"/>
            <p14:sldId id="303"/>
            <p14:sldId id="307"/>
          </p14:sldIdLst>
        </p14:section>
        <p14:section name="Untitled Section" id="{7B127FBF-BC56-4860-971D-3F72A931DBE4}">
          <p14:sldIdLst/>
        </p14:section>
        <p14:section name="Untitled Section" id="{F66500A6-9360-40F9-A1E5-5AFA4FAF4375}">
          <p14:sldIdLst/>
        </p14:section>
        <p14:section name="Untitled Section" id="{F368FC9B-8A99-D042-9DC4-CAB8B943863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queline Garner" initials="JG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B211"/>
    <a:srgbClr val="F2F2F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 autoAdjust="0"/>
    <p:restoredTop sz="94660" autoAdjust="0"/>
  </p:normalViewPr>
  <p:slideViewPr>
    <p:cSldViewPr snapToGrid="0" snapToObjects="1">
      <p:cViewPr varScale="1">
        <p:scale>
          <a:sx n="224" d="100"/>
          <a:sy n="224" d="100"/>
        </p:scale>
        <p:origin x="1008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1" d="100"/>
          <a:sy n="71" d="100"/>
        </p:scale>
        <p:origin x="359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rner, Jacqueline L" userId="S::jgarner47@gatech.edu::b82c2c18-5e6a-459f-88ac-03f585bd2865" providerId="AD" clId="Web-{CD6274B9-A1B9-4201-86BE-47A3574BE663}"/>
    <pc:docChg chg="modSld">
      <pc:chgData name="Garner, Jacqueline L" userId="S::jgarner47@gatech.edu::b82c2c18-5e6a-459f-88ac-03f585bd2865" providerId="AD" clId="Web-{CD6274B9-A1B9-4201-86BE-47A3574BE663}" dt="2018-05-30T02:47:12.015" v="168" actId="20577"/>
      <pc:docMkLst>
        <pc:docMk/>
      </pc:docMkLst>
      <pc:sldChg chg="modSp">
        <pc:chgData name="Garner, Jacqueline L" userId="S::jgarner47@gatech.edu::b82c2c18-5e6a-459f-88ac-03f585bd2865" providerId="AD" clId="Web-{CD6274B9-A1B9-4201-86BE-47A3574BE663}" dt="2018-05-30T02:40:26.216" v="5" actId="20577"/>
        <pc:sldMkLst>
          <pc:docMk/>
          <pc:sldMk cId="3881960636" sldId="295"/>
        </pc:sldMkLst>
        <pc:spChg chg="mod">
          <ac:chgData name="Garner, Jacqueline L" userId="S::jgarner47@gatech.edu::b82c2c18-5e6a-459f-88ac-03f585bd2865" providerId="AD" clId="Web-{CD6274B9-A1B9-4201-86BE-47A3574BE663}" dt="2018-05-30T02:40:26.216" v="5" actId="20577"/>
          <ac:spMkLst>
            <pc:docMk/>
            <pc:sldMk cId="3881960636" sldId="295"/>
            <ac:spMk id="2" creationId="{330CF2FD-98D5-480E-99E8-ED2DCC83A72E}"/>
          </ac:spMkLst>
        </pc:spChg>
      </pc:sldChg>
      <pc:sldChg chg="modSp">
        <pc:chgData name="Garner, Jacqueline L" userId="S::jgarner47@gatech.edu::b82c2c18-5e6a-459f-88ac-03f585bd2865" providerId="AD" clId="Web-{CD6274B9-A1B9-4201-86BE-47A3574BE663}" dt="2018-05-30T02:46:31.217" v="135" actId="20577"/>
        <pc:sldMkLst>
          <pc:docMk/>
          <pc:sldMk cId="3205603358" sldId="301"/>
        </pc:sldMkLst>
        <pc:spChg chg="mod">
          <ac:chgData name="Garner, Jacqueline L" userId="S::jgarner47@gatech.edu::b82c2c18-5e6a-459f-88ac-03f585bd2865" providerId="AD" clId="Web-{CD6274B9-A1B9-4201-86BE-47A3574BE663}" dt="2018-05-30T02:46:31.217" v="135" actId="20577"/>
          <ac:spMkLst>
            <pc:docMk/>
            <pc:sldMk cId="3205603358" sldId="301"/>
            <ac:spMk id="2" creationId="{1AE74929-0D8C-4DBF-86C1-631F5334E146}"/>
          </ac:spMkLst>
        </pc:spChg>
      </pc:sldChg>
      <pc:sldChg chg="modSp">
        <pc:chgData name="Garner, Jacqueline L" userId="S::jgarner47@gatech.edu::b82c2c18-5e6a-459f-88ac-03f585bd2865" providerId="AD" clId="Web-{CD6274B9-A1B9-4201-86BE-47A3574BE663}" dt="2018-05-30T02:41:19.046" v="6" actId="20577"/>
        <pc:sldMkLst>
          <pc:docMk/>
          <pc:sldMk cId="2762577002" sldId="304"/>
        </pc:sldMkLst>
        <pc:spChg chg="mod">
          <ac:chgData name="Garner, Jacqueline L" userId="S::jgarner47@gatech.edu::b82c2c18-5e6a-459f-88ac-03f585bd2865" providerId="AD" clId="Web-{CD6274B9-A1B9-4201-86BE-47A3574BE663}" dt="2018-05-30T02:41:19.046" v="6" actId="20577"/>
          <ac:spMkLst>
            <pc:docMk/>
            <pc:sldMk cId="2762577002" sldId="304"/>
            <ac:spMk id="2" creationId="{8A391AD2-2126-40B2-8907-78B0A31E4631}"/>
          </ac:spMkLst>
        </pc:spChg>
      </pc:sldChg>
      <pc:sldChg chg="modSp">
        <pc:chgData name="Garner, Jacqueline L" userId="S::jgarner47@gatech.edu::b82c2c18-5e6a-459f-88ac-03f585bd2865" providerId="AD" clId="Web-{CD6274B9-A1B9-4201-86BE-47A3574BE663}" dt="2018-05-30T02:47:12.015" v="168" actId="20577"/>
        <pc:sldMkLst>
          <pc:docMk/>
          <pc:sldMk cId="86115330" sldId="305"/>
        </pc:sldMkLst>
        <pc:spChg chg="mod">
          <ac:chgData name="Garner, Jacqueline L" userId="S::jgarner47@gatech.edu::b82c2c18-5e6a-459f-88ac-03f585bd2865" providerId="AD" clId="Web-{CD6274B9-A1B9-4201-86BE-47A3574BE663}" dt="2018-05-30T02:47:12.015" v="168" actId="20577"/>
          <ac:spMkLst>
            <pc:docMk/>
            <pc:sldMk cId="86115330" sldId="305"/>
            <ac:spMk id="2" creationId="{07D6F2C3-40FF-4E45-BD1B-7A8AB3CA416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FD447-ACB1-BC49-B8EF-23729E0A333F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F598F-7A46-204A-ADDD-A1229C86B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6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E5885-4E52-46B9-9883-F7042C1FF1F8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D4DAB-4E54-4629-B156-2AF0699B5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93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Hello, I’m Jacqueline Garner, and welcome to Financial Modeling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D4DAB-4E54-4629-B156-2AF0699B56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0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6121165" cy="712848"/>
          </a:xfrm>
          <a:prstGeom prst="rect">
            <a:avLst/>
          </a:prstGeom>
        </p:spPr>
        <p:txBody>
          <a:bodyPr/>
          <a:lstStyle>
            <a:lvl1pPr algn="l">
              <a:defRPr lang="en-US" sz="32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691832"/>
            <a:ext cx="5672951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4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5095759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4888796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4305091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4794723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95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8" y="1268453"/>
            <a:ext cx="3595277" cy="3612444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6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3847625" y="1268453"/>
            <a:ext cx="4948296" cy="36124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543573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484814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7" y="1268453"/>
            <a:ext cx="8186095" cy="3739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186095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988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3628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4611277" cy="34739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8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8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8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96867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9" y="1268453"/>
            <a:ext cx="4705350" cy="3562526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58256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9" y="1268453"/>
            <a:ext cx="4213956" cy="35758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621484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8595313" cy="712848"/>
          </a:xfrm>
          <a:prstGeom prst="rect">
            <a:avLst/>
          </a:prstGeom>
        </p:spPr>
        <p:txBody>
          <a:bodyPr/>
          <a:lstStyle>
            <a:lvl1pPr algn="l">
              <a:defRPr lang="en-US" sz="32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796333"/>
            <a:ext cx="8576502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4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8595315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8604722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8143760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8595316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05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562392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158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8280166" cy="3519917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8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8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8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280166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723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7" y="1268453"/>
            <a:ext cx="8449503" cy="3286125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 </a:t>
            </a:r>
          </a:p>
          <a:p>
            <a:r>
              <a:rPr lang="en-US" sz="1800" dirty="0"/>
              <a:t>of the printing and typesetting industry. </a:t>
            </a:r>
            <a:r>
              <a:rPr lang="en-US" sz="1800" dirty="0" err="1"/>
              <a:t>Lorem</a:t>
            </a:r>
            <a:r>
              <a:rPr lang="en-US" sz="1800" dirty="0"/>
              <a:t> </a:t>
            </a:r>
            <a:r>
              <a:rPr lang="en-US" sz="1800" dirty="0" err="1"/>
              <a:t>Ipsum</a:t>
            </a:r>
            <a:r>
              <a:rPr lang="en-US" sz="1800" dirty="0"/>
              <a:t> has been the industry's standard dummy text ever since the 1500s, when an unknown printer took a galley of type and scrambled it to make a type specimen book. 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449503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7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49" r:id="rId2"/>
    <p:sldLayoutId id="2147483668" r:id="rId3"/>
    <p:sldLayoutId id="2147483660" r:id="rId4"/>
    <p:sldLayoutId id="2147483669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4793747"/>
            <a:ext cx="613954" cy="27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664" r:id="rId3"/>
    <p:sldLayoutId id="2147483665" r:id="rId4"/>
    <p:sldLayoutId id="2147483672" r:id="rId5"/>
    <p:sldLayoutId id="2147483666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5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67" y="262218"/>
            <a:ext cx="5691763" cy="712848"/>
          </a:xfrm>
        </p:spPr>
        <p:txBody>
          <a:bodyPr/>
          <a:lstStyle/>
          <a:p>
            <a:r>
              <a:rPr lang="en-US" b="0" dirty="0">
                <a:latin typeface="Vitesse Bold"/>
                <a:cs typeface="Vitesse Bold"/>
              </a:rPr>
              <a:t>Financial Modeling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6667" y="703947"/>
            <a:ext cx="5279783" cy="712847"/>
          </a:xfrm>
        </p:spPr>
        <p:txBody>
          <a:bodyPr/>
          <a:lstStyle/>
          <a:p>
            <a:r>
              <a:rPr lang="en-US" b="1" dirty="0"/>
              <a:t>Capital Budgeting and Valuation Models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16668" y="2302393"/>
            <a:ext cx="4305091" cy="432669"/>
          </a:xfrm>
        </p:spPr>
        <p:txBody>
          <a:bodyPr anchor="ctr"/>
          <a:lstStyle/>
          <a:p>
            <a:r>
              <a:rPr lang="en-US" dirty="0"/>
              <a:t>Jacqueline Garner, Ph.D.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16668" y="2680372"/>
            <a:ext cx="4305091" cy="254281"/>
          </a:xfrm>
        </p:spPr>
        <p:txBody>
          <a:bodyPr/>
          <a:lstStyle/>
          <a:p>
            <a:r>
              <a:rPr lang="en-US" dirty="0"/>
              <a:t>Lecturer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16668" y="4337351"/>
            <a:ext cx="4305091" cy="681037"/>
          </a:xfrm>
        </p:spPr>
        <p:txBody>
          <a:bodyPr/>
          <a:lstStyle/>
          <a:p>
            <a:r>
              <a:rPr lang="en-US" sz="2000" dirty="0"/>
              <a:t>Free Cash Flow to the Firm and Equity Holders, APV Model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7250" y="2913751"/>
            <a:ext cx="4305091" cy="322253"/>
          </a:xfrm>
        </p:spPr>
        <p:txBody>
          <a:bodyPr/>
          <a:lstStyle/>
          <a:p>
            <a:r>
              <a:rPr lang="en-US" dirty="0" err="1"/>
              <a:t>Scheller</a:t>
            </a:r>
            <a:r>
              <a:rPr lang="en-US" dirty="0"/>
              <a:t> College of Business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75490" y="580794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45583" y="4676503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36153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865B189-D5D4-4B03-95E8-F88D952B3BC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348" y="1425555"/>
            <a:ext cx="4319652" cy="3562526"/>
          </a:xfrm>
        </p:spPr>
        <p:txBody>
          <a:bodyPr/>
          <a:lstStyle/>
          <a:p>
            <a:r>
              <a:rPr lang="en-US" sz="1800" dirty="0"/>
              <a:t>Value of firm =  </a:t>
            </a:r>
          </a:p>
          <a:p>
            <a:r>
              <a:rPr lang="en-US" sz="1800" dirty="0"/>
              <a:t>	Cash flows of unlevered firm </a:t>
            </a:r>
          </a:p>
          <a:p>
            <a:r>
              <a:rPr lang="en-US" sz="1800" dirty="0"/>
              <a:t>	+ PV tax shields from debt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F598EA-CE98-4BA5-9F87-F2B976677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8" y="274678"/>
            <a:ext cx="6199567" cy="1150877"/>
          </a:xfrm>
        </p:spPr>
        <p:txBody>
          <a:bodyPr/>
          <a:lstStyle/>
          <a:p>
            <a:r>
              <a:rPr lang="en-US" dirty="0"/>
              <a:t>Adjusted Present Value (APV) </a:t>
            </a:r>
          </a:p>
        </p:txBody>
      </p:sp>
    </p:spTree>
    <p:extLst>
      <p:ext uri="{BB962C8B-B14F-4D97-AF65-F5344CB8AC3E}">
        <p14:creationId xmlns:p14="http://schemas.microsoft.com/office/powerpoint/2010/main" val="2543703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type="chart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49" y="987652"/>
            <a:ext cx="3346748" cy="334674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</p:spTree>
    <p:extLst>
      <p:ext uri="{BB962C8B-B14F-4D97-AF65-F5344CB8AC3E}">
        <p14:creationId xmlns:p14="http://schemas.microsoft.com/office/powerpoint/2010/main" val="738948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4" y="1047859"/>
            <a:ext cx="3217315" cy="304778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Begin</a:t>
            </a:r>
            <a:r>
              <a:rPr lang="is-IS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740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30CF2FD-98D5-480E-99E8-ED2DCC83A72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349" y="971195"/>
            <a:ext cx="4319651" cy="3562526"/>
          </a:xfrm>
        </p:spPr>
        <p:txBody>
          <a:bodyPr anchor="t"/>
          <a:lstStyle/>
          <a:p>
            <a:r>
              <a:rPr lang="en-US" sz="1800" dirty="0"/>
              <a:t>Cash flow from assets = Free cash flow to the firm = </a:t>
            </a:r>
          </a:p>
          <a:p>
            <a:endParaRPr lang="en-US" sz="800" dirty="0"/>
          </a:p>
          <a:p>
            <a:r>
              <a:rPr lang="en-US" sz="1800" dirty="0"/>
              <a:t>Operating Cash flow </a:t>
            </a:r>
          </a:p>
          <a:p>
            <a:r>
              <a:rPr lang="en-US" sz="1800" dirty="0"/>
              <a:t>Minus Change in net working capital </a:t>
            </a:r>
          </a:p>
          <a:p>
            <a:r>
              <a:rPr lang="en-US" sz="1800" dirty="0"/>
              <a:t>Minus Capital expenditures 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1DE7D3-9508-4F30-928B-91751E748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696517"/>
          </a:xfrm>
        </p:spPr>
        <p:txBody>
          <a:bodyPr/>
          <a:lstStyle/>
          <a:p>
            <a:r>
              <a:rPr lang="en-US"/>
              <a:t>Free Cash </a:t>
            </a:r>
            <a:r>
              <a:rPr lang="en-US" dirty="0"/>
              <a:t>F</a:t>
            </a:r>
            <a:r>
              <a:rPr lang="en-US"/>
              <a:t>low </a:t>
            </a:r>
            <a:r>
              <a:rPr lang="en-US" dirty="0"/>
              <a:t>to </a:t>
            </a:r>
            <a:r>
              <a:rPr lang="en-US"/>
              <a:t>the Firm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960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5D35A0F-1ED7-4FC1-9848-07310ED55B0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349" y="1067787"/>
            <a:ext cx="4319651" cy="3562526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1800" dirty="0"/>
              <a:t>EBIT</a:t>
            </a:r>
          </a:p>
          <a:p>
            <a:pPr>
              <a:lnSpc>
                <a:spcPct val="80000"/>
              </a:lnSpc>
            </a:pPr>
            <a:r>
              <a:rPr lang="en-US" altLang="en-US" sz="1800" u="sng" dirty="0"/>
              <a:t>Less Taxes</a:t>
            </a:r>
          </a:p>
          <a:p>
            <a:pPr>
              <a:lnSpc>
                <a:spcPct val="80000"/>
              </a:lnSpc>
            </a:pPr>
            <a:r>
              <a:rPr lang="en-US" altLang="en-US" sz="1800" dirty="0"/>
              <a:t>EBIT after tax</a:t>
            </a:r>
          </a:p>
          <a:p>
            <a:pPr>
              <a:lnSpc>
                <a:spcPct val="80000"/>
              </a:lnSpc>
            </a:pPr>
            <a:endParaRPr lang="en-US" altLang="en-US" sz="1800" dirty="0"/>
          </a:p>
          <a:p>
            <a:pPr>
              <a:lnSpc>
                <a:spcPct val="80000"/>
              </a:lnSpc>
            </a:pPr>
            <a:r>
              <a:rPr lang="en-US" altLang="en-US" sz="1800" dirty="0"/>
              <a:t>Add back depreciation </a:t>
            </a:r>
            <a:r>
              <a:rPr lang="en-US" altLang="en-US" sz="1800" dirty="0" err="1"/>
              <a:t>expense</a:t>
            </a:r>
            <a:r>
              <a:rPr lang="en-US" altLang="en-US" sz="1800" baseline="-25000" dirty="0" err="1"/>
              <a:t>t</a:t>
            </a:r>
            <a:endParaRPr lang="en-US" altLang="en-US" sz="1800" baseline="-25000" dirty="0"/>
          </a:p>
          <a:p>
            <a:pPr>
              <a:lnSpc>
                <a:spcPct val="80000"/>
              </a:lnSpc>
            </a:pPr>
            <a:endParaRPr lang="en-US" altLang="en-US" sz="1800" dirty="0"/>
          </a:p>
          <a:p>
            <a:pPr>
              <a:lnSpc>
                <a:spcPct val="80000"/>
              </a:lnSpc>
            </a:pPr>
            <a:r>
              <a:rPr lang="en-US" altLang="en-US" sz="1800" dirty="0"/>
              <a:t>Less </a:t>
            </a:r>
            <a:r>
              <a:rPr lang="el-GR" altLang="en-US" sz="1800" dirty="0"/>
              <a:t>Δ</a:t>
            </a:r>
            <a:r>
              <a:rPr lang="en-US" altLang="en-US" sz="1800" dirty="0"/>
              <a:t> in NWC</a:t>
            </a:r>
          </a:p>
          <a:p>
            <a:pPr>
              <a:lnSpc>
                <a:spcPct val="80000"/>
              </a:lnSpc>
            </a:pPr>
            <a:r>
              <a:rPr lang="en-US" altLang="en-US" sz="1800" dirty="0"/>
              <a:t>Less </a:t>
            </a:r>
            <a:r>
              <a:rPr lang="en-US" sz="1800" dirty="0"/>
              <a:t>[</a:t>
            </a:r>
            <a:r>
              <a:rPr lang="en-US" sz="1800" dirty="0" err="1"/>
              <a:t>NFA</a:t>
            </a:r>
            <a:r>
              <a:rPr lang="en-US" sz="1800" baseline="-25000" dirty="0" err="1"/>
              <a:t>t</a:t>
            </a:r>
            <a:r>
              <a:rPr lang="en-US" sz="1800" dirty="0"/>
              <a:t> – NFA</a:t>
            </a:r>
            <a:r>
              <a:rPr lang="en-US" sz="1800" baseline="-25000" dirty="0"/>
              <a:t>t-1</a:t>
            </a:r>
            <a:r>
              <a:rPr lang="en-US" sz="1800" dirty="0"/>
              <a:t> + </a:t>
            </a:r>
            <a:r>
              <a:rPr lang="el-GR" altLang="en-US" sz="1800" dirty="0"/>
              <a:t>Δ </a:t>
            </a:r>
            <a:r>
              <a:rPr lang="en-US" sz="1800" dirty="0" err="1"/>
              <a:t>Accum</a:t>
            </a:r>
            <a:r>
              <a:rPr lang="en-US" sz="1800" dirty="0"/>
              <a:t> 					Depreciation</a:t>
            </a:r>
            <a:r>
              <a:rPr lang="en-US" sz="1800" baseline="-25000" dirty="0"/>
              <a:t>t-1 to t</a:t>
            </a:r>
            <a:r>
              <a:rPr lang="en-US" sz="1800" dirty="0"/>
              <a:t>]</a:t>
            </a:r>
            <a:endParaRPr lang="en-US" altLang="en-US" sz="1800" dirty="0"/>
          </a:p>
          <a:p>
            <a:pPr>
              <a:lnSpc>
                <a:spcPct val="80000"/>
              </a:lnSpc>
            </a:pPr>
            <a:endParaRPr lang="en-US" altLang="en-US" sz="1800" dirty="0"/>
          </a:p>
          <a:p>
            <a:pPr>
              <a:lnSpc>
                <a:spcPct val="80000"/>
              </a:lnSpc>
            </a:pPr>
            <a:r>
              <a:rPr lang="en-US" altLang="en-US" sz="1800" dirty="0"/>
              <a:t> =    Free Cash Flow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FA14E8-F598-4D1C-8E07-B6251D6B5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705017"/>
          </a:xfrm>
        </p:spPr>
        <p:txBody>
          <a:bodyPr/>
          <a:lstStyle/>
          <a:p>
            <a:r>
              <a:rPr lang="en-US" dirty="0"/>
              <a:t>Free Cash Flow to the Firm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EA60B2-AC79-4939-927C-FB62277490A2}"/>
              </a:ext>
            </a:extLst>
          </p:cNvPr>
          <p:cNvSpPr txBox="1"/>
          <p:nvPr/>
        </p:nvSpPr>
        <p:spPr>
          <a:xfrm>
            <a:off x="3971925" y="1395287"/>
            <a:ext cx="600075" cy="1328864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2A41B6-0A68-4EEC-9023-CD2144AA9A3B}"/>
              </a:ext>
            </a:extLst>
          </p:cNvPr>
          <p:cNvSpPr txBox="1"/>
          <p:nvPr/>
        </p:nvSpPr>
        <p:spPr>
          <a:xfrm>
            <a:off x="4453028" y="1395287"/>
            <a:ext cx="715320" cy="401743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r>
              <a:rPr lang="en-US" b="1" dirty="0">
                <a:solidFill>
                  <a:srgbClr val="000000"/>
                </a:solidFill>
                <a:latin typeface="Helvetica"/>
                <a:cs typeface="Helvetica"/>
              </a:rPr>
              <a:t>OCF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D325CEB-03D8-40BB-AD75-96F44E9D3BD6}"/>
              </a:ext>
            </a:extLst>
          </p:cNvPr>
          <p:cNvCxnSpPr/>
          <p:nvPr/>
        </p:nvCxnSpPr>
        <p:spPr>
          <a:xfrm flipH="1">
            <a:off x="3892888" y="1505109"/>
            <a:ext cx="609600" cy="15240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193103" y="979695"/>
            <a:ext cx="3674639" cy="1592055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09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5D35A0F-1ED7-4FC1-9848-07310ED55B0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349" y="971195"/>
            <a:ext cx="4319651" cy="3449854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1800" dirty="0"/>
              <a:t>EBIT </a:t>
            </a:r>
          </a:p>
          <a:p>
            <a:pPr>
              <a:lnSpc>
                <a:spcPct val="80000"/>
              </a:lnSpc>
            </a:pPr>
            <a:r>
              <a:rPr lang="en-US" altLang="en-US" sz="1800" u="sng" dirty="0"/>
              <a:t>Less Taxes</a:t>
            </a:r>
          </a:p>
          <a:p>
            <a:pPr>
              <a:lnSpc>
                <a:spcPct val="80000"/>
              </a:lnSpc>
            </a:pPr>
            <a:r>
              <a:rPr lang="en-US" altLang="en-US" sz="1800" dirty="0"/>
              <a:t>EBIT after tax</a:t>
            </a:r>
          </a:p>
          <a:p>
            <a:pPr>
              <a:lnSpc>
                <a:spcPct val="80000"/>
              </a:lnSpc>
            </a:pPr>
            <a:endParaRPr lang="en-US" altLang="en-US" sz="1800" dirty="0"/>
          </a:p>
          <a:p>
            <a:pPr>
              <a:lnSpc>
                <a:spcPct val="80000"/>
              </a:lnSpc>
            </a:pPr>
            <a:r>
              <a:rPr lang="en-US" altLang="en-US" sz="1800" dirty="0"/>
              <a:t>Add back </a:t>
            </a:r>
            <a:r>
              <a:rPr lang="en-US" altLang="en-US" sz="1800" dirty="0">
                <a:highlight>
                  <a:srgbClr val="FFFF00"/>
                </a:highlight>
              </a:rPr>
              <a:t>depreciation </a:t>
            </a:r>
            <a:r>
              <a:rPr lang="en-US" altLang="en-US" sz="1800" dirty="0" err="1">
                <a:highlight>
                  <a:srgbClr val="FFFF00"/>
                </a:highlight>
              </a:rPr>
              <a:t>expense</a:t>
            </a:r>
            <a:r>
              <a:rPr lang="en-US" altLang="en-US" sz="1800" baseline="-25000" dirty="0" err="1">
                <a:highlight>
                  <a:srgbClr val="FFFF00"/>
                </a:highlight>
              </a:rPr>
              <a:t>t</a:t>
            </a:r>
            <a:endParaRPr lang="en-US" altLang="en-US" sz="1800" baseline="-25000" dirty="0">
              <a:highlight>
                <a:srgbClr val="FFFF00"/>
              </a:highlight>
            </a:endParaRPr>
          </a:p>
          <a:p>
            <a:pPr>
              <a:lnSpc>
                <a:spcPct val="80000"/>
              </a:lnSpc>
            </a:pPr>
            <a:endParaRPr lang="en-US" altLang="en-US" sz="1800" dirty="0"/>
          </a:p>
          <a:p>
            <a:pPr>
              <a:lnSpc>
                <a:spcPct val="80000"/>
              </a:lnSpc>
            </a:pPr>
            <a:r>
              <a:rPr lang="en-US" altLang="en-US" sz="1800" dirty="0"/>
              <a:t>Less </a:t>
            </a:r>
            <a:r>
              <a:rPr lang="el-GR" altLang="en-US" sz="1800" dirty="0"/>
              <a:t>Δ</a:t>
            </a:r>
            <a:r>
              <a:rPr lang="en-US" altLang="en-US" sz="1800" dirty="0"/>
              <a:t> in NWC</a:t>
            </a:r>
          </a:p>
          <a:p>
            <a:pPr>
              <a:lnSpc>
                <a:spcPct val="80000"/>
              </a:lnSpc>
            </a:pPr>
            <a:r>
              <a:rPr lang="en-US" altLang="en-US" sz="1800" dirty="0"/>
              <a:t>Less </a:t>
            </a:r>
            <a:r>
              <a:rPr lang="en-US" sz="1800" dirty="0"/>
              <a:t>[</a:t>
            </a:r>
            <a:r>
              <a:rPr lang="en-US" sz="1800" dirty="0" err="1"/>
              <a:t>NFA</a:t>
            </a:r>
            <a:r>
              <a:rPr lang="en-US" sz="1800" baseline="-25000" dirty="0" err="1"/>
              <a:t>t</a:t>
            </a:r>
            <a:r>
              <a:rPr lang="en-US" sz="1800" dirty="0"/>
              <a:t> – NFA</a:t>
            </a:r>
            <a:r>
              <a:rPr lang="en-US" sz="1800" baseline="-25000" dirty="0"/>
              <a:t>t-1</a:t>
            </a:r>
            <a:r>
              <a:rPr lang="en-US" sz="1800" dirty="0"/>
              <a:t> +				</a:t>
            </a:r>
            <a:r>
              <a:rPr lang="en-US" sz="1800" dirty="0">
                <a:highlight>
                  <a:srgbClr val="FFFF00"/>
                </a:highlight>
              </a:rPr>
              <a:t>Depreciation </a:t>
            </a:r>
            <a:r>
              <a:rPr lang="en-US" sz="1800" dirty="0" err="1">
                <a:highlight>
                  <a:srgbClr val="FFFF00"/>
                </a:highlight>
              </a:rPr>
              <a:t>expense</a:t>
            </a:r>
            <a:r>
              <a:rPr lang="en-US" sz="1800" baseline="-25000" dirty="0" err="1">
                <a:highlight>
                  <a:srgbClr val="FFFF00"/>
                </a:highlight>
              </a:rPr>
              <a:t>t</a:t>
            </a:r>
            <a:r>
              <a:rPr lang="en-US" sz="1800" dirty="0"/>
              <a:t>]</a:t>
            </a:r>
            <a:endParaRPr lang="en-US" altLang="en-US" sz="1800" dirty="0"/>
          </a:p>
          <a:p>
            <a:pPr>
              <a:lnSpc>
                <a:spcPct val="80000"/>
              </a:lnSpc>
            </a:pPr>
            <a:endParaRPr lang="en-US" altLang="en-US" sz="1800" dirty="0"/>
          </a:p>
          <a:p>
            <a:pPr>
              <a:lnSpc>
                <a:spcPct val="80000"/>
              </a:lnSpc>
            </a:pPr>
            <a:r>
              <a:rPr lang="en-US" altLang="en-US" sz="1800" dirty="0"/>
              <a:t> =    Free Cash Flow to the Firm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FA14E8-F598-4D1C-8E07-B6251D6B5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696517"/>
          </a:xfrm>
        </p:spPr>
        <p:txBody>
          <a:bodyPr/>
          <a:lstStyle/>
          <a:p>
            <a:r>
              <a:rPr lang="en-US" dirty="0"/>
              <a:t>Free Cash Flow to the Firm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B4603ED-0891-4DC4-9635-5425CA9303CA}"/>
              </a:ext>
            </a:extLst>
          </p:cNvPr>
          <p:cNvCxnSpPr/>
          <p:nvPr/>
        </p:nvCxnSpPr>
        <p:spPr>
          <a:xfrm flipH="1">
            <a:off x="3200400" y="2405609"/>
            <a:ext cx="378113" cy="79443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51DF10F-9F8D-406A-99C1-E904EAF48970}"/>
              </a:ext>
            </a:extLst>
          </p:cNvPr>
          <p:cNvCxnSpPr>
            <a:cxnSpLocks/>
          </p:cNvCxnSpPr>
          <p:nvPr/>
        </p:nvCxnSpPr>
        <p:spPr>
          <a:xfrm flipV="1">
            <a:off x="2599555" y="2405609"/>
            <a:ext cx="285750" cy="58102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810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5D35A0F-1ED7-4FC1-9848-07310ED55B0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349" y="971195"/>
            <a:ext cx="4319651" cy="3449854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1800" dirty="0"/>
              <a:t>EBIT </a:t>
            </a:r>
          </a:p>
          <a:p>
            <a:pPr>
              <a:lnSpc>
                <a:spcPct val="80000"/>
              </a:lnSpc>
            </a:pPr>
            <a:r>
              <a:rPr lang="en-US" altLang="en-US" sz="1800" u="sng" dirty="0"/>
              <a:t>Less Taxes</a:t>
            </a:r>
          </a:p>
          <a:p>
            <a:pPr>
              <a:lnSpc>
                <a:spcPct val="80000"/>
              </a:lnSpc>
            </a:pPr>
            <a:r>
              <a:rPr lang="en-US" altLang="en-US" sz="1800" dirty="0"/>
              <a:t>EBIT after tax</a:t>
            </a:r>
          </a:p>
          <a:p>
            <a:pPr>
              <a:lnSpc>
                <a:spcPct val="80000"/>
              </a:lnSpc>
            </a:pPr>
            <a:endParaRPr lang="en-US" altLang="en-US" sz="1800" dirty="0"/>
          </a:p>
          <a:p>
            <a:pPr>
              <a:lnSpc>
                <a:spcPct val="80000"/>
              </a:lnSpc>
            </a:pPr>
            <a:r>
              <a:rPr lang="en-US" altLang="en-US" sz="1800" dirty="0"/>
              <a:t>Less </a:t>
            </a:r>
            <a:r>
              <a:rPr lang="el-GR" altLang="en-US" sz="1800" dirty="0"/>
              <a:t>Δ</a:t>
            </a:r>
            <a:r>
              <a:rPr lang="en-US" altLang="en-US" sz="1800" dirty="0"/>
              <a:t> in NWC</a:t>
            </a:r>
          </a:p>
          <a:p>
            <a:pPr>
              <a:lnSpc>
                <a:spcPct val="80000"/>
              </a:lnSpc>
            </a:pPr>
            <a:r>
              <a:rPr lang="en-US" altLang="en-US" sz="1800" dirty="0"/>
              <a:t>Less </a:t>
            </a:r>
            <a:r>
              <a:rPr lang="el-GR" altLang="en-US" sz="1800" dirty="0"/>
              <a:t>Δ</a:t>
            </a:r>
            <a:r>
              <a:rPr lang="en-US" altLang="en-US" sz="1800" dirty="0"/>
              <a:t> in Net capital expenditures</a:t>
            </a:r>
          </a:p>
          <a:p>
            <a:pPr>
              <a:lnSpc>
                <a:spcPct val="80000"/>
              </a:lnSpc>
            </a:pPr>
            <a:endParaRPr lang="en-US" altLang="en-US" sz="1800" dirty="0"/>
          </a:p>
          <a:p>
            <a:pPr>
              <a:lnSpc>
                <a:spcPct val="80000"/>
              </a:lnSpc>
            </a:pPr>
            <a:r>
              <a:rPr lang="en-US" altLang="en-US" sz="1800" dirty="0"/>
              <a:t> =    Free Cash Flow to the Firm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FA14E8-F598-4D1C-8E07-B6251D6B5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696517"/>
          </a:xfrm>
        </p:spPr>
        <p:txBody>
          <a:bodyPr/>
          <a:lstStyle/>
          <a:p>
            <a:r>
              <a:rPr lang="en-US" dirty="0"/>
              <a:t>Free Cash Flow to the Firm</a:t>
            </a:r>
          </a:p>
        </p:txBody>
      </p:sp>
    </p:spTree>
    <p:extLst>
      <p:ext uri="{BB962C8B-B14F-4D97-AF65-F5344CB8AC3E}">
        <p14:creationId xmlns:p14="http://schemas.microsoft.com/office/powerpoint/2010/main" val="949290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391AD2-2126-40B2-8907-78B0A31E463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349" y="971195"/>
            <a:ext cx="4319651" cy="3562526"/>
          </a:xfrm>
        </p:spPr>
        <p:txBody>
          <a:bodyPr anchor="t"/>
          <a:lstStyle/>
          <a:p>
            <a:r>
              <a:rPr lang="en-US" dirty="0"/>
              <a:t>Value of firm’s assets = PV FCFF</a:t>
            </a:r>
          </a:p>
          <a:p>
            <a:endParaRPr lang="en-US" sz="800" dirty="0"/>
          </a:p>
          <a:p>
            <a:r>
              <a:rPr lang="en-US" dirty="0"/>
              <a:t>Value of firm’s equity = </a:t>
            </a:r>
          </a:p>
          <a:p>
            <a:r>
              <a:rPr lang="en-US" dirty="0"/>
              <a:t>Value of firm’s assets – Value Debt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0506F6-A33F-4F48-A778-684FC4AEA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696517"/>
          </a:xfrm>
        </p:spPr>
        <p:txBody>
          <a:bodyPr/>
          <a:lstStyle/>
          <a:p>
            <a:r>
              <a:rPr lang="en-US" dirty="0"/>
              <a:t>Value </a:t>
            </a:r>
            <a:r>
              <a:rPr lang="en-US"/>
              <a:t>of Firm </a:t>
            </a:r>
            <a:r>
              <a:rPr lang="en-US" dirty="0"/>
              <a:t>using FCFF</a:t>
            </a:r>
          </a:p>
        </p:txBody>
      </p:sp>
    </p:spTree>
    <p:extLst>
      <p:ext uri="{BB962C8B-B14F-4D97-AF65-F5344CB8AC3E}">
        <p14:creationId xmlns:p14="http://schemas.microsoft.com/office/powerpoint/2010/main" val="2762577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E74929-0D8C-4DBF-86C1-631F5334E14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349" y="1425555"/>
            <a:ext cx="4319651" cy="3562526"/>
          </a:xfrm>
        </p:spPr>
        <p:txBody>
          <a:bodyPr anchor="t"/>
          <a:lstStyle/>
          <a:p>
            <a:pPr>
              <a:lnSpc>
                <a:spcPct val="80000"/>
              </a:lnSpc>
            </a:pPr>
            <a:r>
              <a:rPr lang="en-US" altLang="en-US" sz="1800" dirty="0"/>
              <a:t>EBIT </a:t>
            </a:r>
          </a:p>
          <a:p>
            <a:pPr>
              <a:lnSpc>
                <a:spcPct val="80000"/>
              </a:lnSpc>
            </a:pPr>
            <a:r>
              <a:rPr lang="en-US" altLang="en-US" sz="1800" dirty="0"/>
              <a:t>Interest expense</a:t>
            </a:r>
          </a:p>
          <a:p>
            <a:pPr>
              <a:lnSpc>
                <a:spcPct val="80000"/>
              </a:lnSpc>
            </a:pPr>
            <a:r>
              <a:rPr lang="en-US" altLang="en-US" sz="1800" u="sng" dirty="0"/>
              <a:t>Less Taxes</a:t>
            </a:r>
          </a:p>
          <a:p>
            <a:pPr>
              <a:lnSpc>
                <a:spcPct val="80000"/>
              </a:lnSpc>
            </a:pPr>
            <a:r>
              <a:rPr lang="en-US" altLang="en-US" sz="1800" dirty="0"/>
              <a:t>Net Income</a:t>
            </a:r>
          </a:p>
          <a:p>
            <a:pPr>
              <a:lnSpc>
                <a:spcPct val="80000"/>
              </a:lnSpc>
            </a:pPr>
            <a:endParaRPr lang="en-US" altLang="en-US" sz="800" dirty="0"/>
          </a:p>
          <a:p>
            <a:pPr>
              <a:lnSpc>
                <a:spcPct val="80000"/>
              </a:lnSpc>
            </a:pPr>
            <a:endParaRPr lang="en-US" altLang="en-US" sz="800" dirty="0"/>
          </a:p>
          <a:p>
            <a:pPr>
              <a:lnSpc>
                <a:spcPct val="80000"/>
              </a:lnSpc>
            </a:pPr>
            <a:r>
              <a:rPr lang="en-US" altLang="en-US" sz="1800" dirty="0"/>
              <a:t>Less </a:t>
            </a:r>
            <a:r>
              <a:rPr lang="el-GR" altLang="en-US" sz="1800" dirty="0"/>
              <a:t>Δ</a:t>
            </a:r>
            <a:r>
              <a:rPr lang="en-US" altLang="en-US" sz="1800" dirty="0"/>
              <a:t> in NWC</a:t>
            </a:r>
          </a:p>
          <a:p>
            <a:pPr>
              <a:lnSpc>
                <a:spcPct val="80000"/>
              </a:lnSpc>
            </a:pPr>
            <a:r>
              <a:rPr lang="en-US" altLang="en-US" sz="1800" dirty="0"/>
              <a:t>Less </a:t>
            </a:r>
            <a:r>
              <a:rPr lang="el-GR" altLang="en-US" sz="1800" dirty="0"/>
              <a:t>Δ</a:t>
            </a:r>
            <a:r>
              <a:rPr lang="en-US" altLang="en-US" sz="1800" dirty="0"/>
              <a:t> in Net capital expenditures</a:t>
            </a:r>
          </a:p>
          <a:p>
            <a:pPr>
              <a:lnSpc>
                <a:spcPct val="80000"/>
              </a:lnSpc>
            </a:pPr>
            <a:endParaRPr lang="en-US" altLang="en-US" sz="1800" dirty="0"/>
          </a:p>
          <a:p>
            <a:pPr>
              <a:lnSpc>
                <a:spcPct val="80000"/>
              </a:lnSpc>
            </a:pPr>
            <a:r>
              <a:rPr lang="en-US" altLang="en-US" sz="1800" dirty="0"/>
              <a:t>Plus New Debt /Minus Debt Repay</a:t>
            </a:r>
          </a:p>
          <a:p>
            <a:pPr>
              <a:lnSpc>
                <a:spcPct val="80000"/>
              </a:lnSpc>
            </a:pPr>
            <a:endParaRPr lang="en-US" altLang="en-US" sz="800" dirty="0"/>
          </a:p>
          <a:p>
            <a:pPr>
              <a:lnSpc>
                <a:spcPct val="80000"/>
              </a:lnSpc>
            </a:pPr>
            <a:endParaRPr lang="en-US" altLang="en-US" sz="1800" dirty="0"/>
          </a:p>
          <a:p>
            <a:pPr>
              <a:lnSpc>
                <a:spcPct val="80000"/>
              </a:lnSpc>
            </a:pPr>
            <a:r>
              <a:rPr lang="en-US" altLang="en-US" sz="1800" dirty="0"/>
              <a:t> = Free Cash Flow to Equity holders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1A2E82-7B63-4683-9C20-8EA10814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1150877"/>
          </a:xfrm>
        </p:spPr>
        <p:txBody>
          <a:bodyPr/>
          <a:lstStyle/>
          <a:p>
            <a:r>
              <a:rPr lang="en-US" dirty="0"/>
              <a:t>Free Cash Flow to Equity Holders</a:t>
            </a:r>
          </a:p>
        </p:txBody>
      </p:sp>
    </p:spTree>
    <p:extLst>
      <p:ext uri="{BB962C8B-B14F-4D97-AF65-F5344CB8AC3E}">
        <p14:creationId xmlns:p14="http://schemas.microsoft.com/office/powerpoint/2010/main" val="3205603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7D6F2C3-40FF-4E45-BD1B-7A8AB3CA416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349" y="971195"/>
            <a:ext cx="4319651" cy="3562526"/>
          </a:xfrm>
        </p:spPr>
        <p:txBody>
          <a:bodyPr anchor="t"/>
          <a:lstStyle/>
          <a:p>
            <a:r>
              <a:rPr lang="en-US" sz="1800" dirty="0"/>
              <a:t>Value of equity = PV FCFE</a:t>
            </a:r>
          </a:p>
          <a:p>
            <a:endParaRPr lang="en-US" sz="800" dirty="0"/>
          </a:p>
          <a:p>
            <a:endParaRPr lang="en-US" sz="1800" dirty="0"/>
          </a:p>
          <a:p>
            <a:r>
              <a:rPr lang="en-US" sz="1800" dirty="0"/>
              <a:t>Value of the firm = </a:t>
            </a:r>
          </a:p>
          <a:p>
            <a:r>
              <a:rPr lang="en-US" sz="1800" dirty="0"/>
              <a:t>Value of equity (from this model)</a:t>
            </a:r>
          </a:p>
          <a:p>
            <a:r>
              <a:rPr lang="en-US" sz="1800" dirty="0"/>
              <a:t>PLUS Debt</a:t>
            </a:r>
          </a:p>
          <a:p>
            <a:endParaRPr lang="en-US" sz="1800" dirty="0"/>
          </a:p>
          <a:p>
            <a:r>
              <a:rPr lang="en-US" sz="1800" dirty="0"/>
              <a:t>Should obtain the same firm value as obtained using FCFF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D40E3A-281D-4520-BD23-F24FEEAA0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696517"/>
          </a:xfrm>
        </p:spPr>
        <p:txBody>
          <a:bodyPr/>
          <a:lstStyle/>
          <a:p>
            <a:r>
              <a:rPr lang="en-US" dirty="0"/>
              <a:t>Value </a:t>
            </a:r>
            <a:r>
              <a:rPr lang="en-US"/>
              <a:t>of Equity </a:t>
            </a:r>
            <a:r>
              <a:rPr lang="en-US" dirty="0"/>
              <a:t>using FCFE</a:t>
            </a:r>
          </a:p>
        </p:txBody>
      </p:sp>
    </p:spTree>
    <p:extLst>
      <p:ext uri="{BB962C8B-B14F-4D97-AF65-F5344CB8AC3E}">
        <p14:creationId xmlns:p14="http://schemas.microsoft.com/office/powerpoint/2010/main" val="86115330"/>
      </p:ext>
    </p:extLst>
  </p:cSld>
  <p:clrMapOvr>
    <a:masterClrMapping/>
  </p:clrMapOvr>
</p:sld>
</file>

<file path=ppt/theme/theme1.xml><?xml version="1.0" encoding="utf-8"?>
<a:theme xmlns:a="http://schemas.openxmlformats.org/drawingml/2006/main" name="Half Page Sla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 algn="l">
          <a:lnSpc>
            <a:spcPts val="1200"/>
          </a:lnSpc>
          <a:defRPr sz="1200" dirty="0" smtClean="0">
            <a:solidFill>
              <a:srgbClr val="000000"/>
            </a:solidFill>
            <a:latin typeface="Helvetica"/>
            <a:cs typeface="Helvetic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Full Page Layou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Head Sho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6D43FDACDF02458C96071D7628C880" ma:contentTypeVersion="10" ma:contentTypeDescription="Create a new document." ma:contentTypeScope="" ma:versionID="9b00d83272e68a3ffced5c36848c19b9">
  <xsd:schema xmlns:xsd="http://www.w3.org/2001/XMLSchema" xmlns:xs="http://www.w3.org/2001/XMLSchema" xmlns:p="http://schemas.microsoft.com/office/2006/metadata/properties" xmlns:ns1="http://schemas.microsoft.com/sharepoint/v3" xmlns:ns2="b057fda7-913b-4ab6-8820-932873bcd66c" xmlns:ns3="c1493ba7-63c2-4cf8-b36d-87bfbc6968c0" targetNamespace="http://schemas.microsoft.com/office/2006/metadata/properties" ma:root="true" ma:fieldsID="5c8553f70c99d19755ac405a6433f273" ns1:_="" ns2:_="" ns3:_="">
    <xsd:import namespace="http://schemas.microsoft.com/sharepoint/v3"/>
    <xsd:import namespace="b057fda7-913b-4ab6-8820-932873bcd66c"/>
    <xsd:import namespace="c1493ba7-63c2-4cf8-b36d-87bfbc6968c0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ingHintHash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57fda7-913b-4ab6-8820-932873bcd66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1" nillable="true" ma:displayName="Sharing Hint Hash" ma:internalName="SharingHintHash" ma:readOnly="true">
      <xsd:simpleType>
        <xsd:restriction base="dms:Text"/>
      </xsd:simple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493ba7-63c2-4cf8-b36d-87bfbc6968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CA0485-05C4-4FDB-8BF9-82A4FA65C7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1764729-3515-46ED-8ED5-215A2D8225F5}">
  <ds:schemaRefs>
    <ds:schemaRef ds:uri="b057fda7-913b-4ab6-8820-932873bcd66c"/>
    <ds:schemaRef ds:uri="http://purl.org/dc/terms/"/>
    <ds:schemaRef ds:uri="http://schemas.microsoft.com/office/2006/documentManagement/types"/>
    <ds:schemaRef ds:uri="c1493ba7-63c2-4cf8-b36d-87bfbc6968c0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sharepoint/v3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B491149-F7A3-4B19-ACAA-900D204D7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057fda7-913b-4ab6-8820-932873bcd66c"/>
    <ds:schemaRef ds:uri="c1493ba7-63c2-4cf8-b36d-87bfbc6968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1544</TotalTime>
  <Words>261</Words>
  <Application>Microsoft Office PowerPoint</Application>
  <PresentationFormat>On-screen Show (16:9)</PresentationFormat>
  <Paragraphs>74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Half Page Slash</vt:lpstr>
      <vt:lpstr>Full Page Layout</vt:lpstr>
      <vt:lpstr>Head Shot</vt:lpstr>
      <vt:lpstr>Financial Modeling</vt:lpstr>
      <vt:lpstr>Before We Begin…</vt:lpstr>
      <vt:lpstr>Free Cash Flow to the Firm</vt:lpstr>
      <vt:lpstr>Free Cash Flow to the Firm</vt:lpstr>
      <vt:lpstr>Free Cash Flow to the Firm</vt:lpstr>
      <vt:lpstr>Free Cash Flow to the Firm</vt:lpstr>
      <vt:lpstr>Value of Firm using FCFF</vt:lpstr>
      <vt:lpstr>Free Cash Flow to Equity Holders</vt:lpstr>
      <vt:lpstr>Value of Equity using FCFE</vt:lpstr>
      <vt:lpstr>Adjusted Present Value (APV) </vt:lpstr>
      <vt:lpstr>Summary </vt:lpstr>
    </vt:vector>
  </TitlesOfParts>
  <Company>www.gatech.edu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DUALITY</dc:title>
  <dc:creator>Professional Education</dc:creator>
  <cp:lastModifiedBy>Hayes, Christie M</cp:lastModifiedBy>
  <cp:revision>138</cp:revision>
  <dcterms:created xsi:type="dcterms:W3CDTF">2017-01-20T18:55:05Z</dcterms:created>
  <dcterms:modified xsi:type="dcterms:W3CDTF">2018-05-30T02:47:16Z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0x010100E16D43FDACDF02458C96071D7628C880</vt:lpwstr>
  </property>
</Properties>
</file>