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66" r:id="rId7"/>
    <p:sldId id="308" r:id="rId8"/>
    <p:sldId id="295" r:id="rId9"/>
    <p:sldId id="306" r:id="rId10"/>
    <p:sldId id="307" r:id="rId11"/>
    <p:sldId id="303" r:id="rId12"/>
    <p:sldId id="30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295"/>
            <p14:sldId id="306"/>
            <p14:sldId id="307"/>
            <p14:sldId id="303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6" autoAdjust="0"/>
  </p:normalViewPr>
  <p:slideViewPr>
    <p:cSldViewPr snapToGrid="0" snapToObjects="1">
      <p:cViewPr varScale="1">
        <p:scale>
          <a:sx n="226" d="100"/>
          <a:sy n="226" d="100"/>
        </p:scale>
        <p:origin x="12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</a:t>
            </a:r>
            <a:r>
              <a:rPr lang="en-US" b="1" dirty="0"/>
              <a:t>and </a:t>
            </a:r>
            <a:r>
              <a:rPr lang="en-US" b="1" dirty="0" smtClean="0"/>
              <a:t>Valuation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Required </a:t>
            </a:r>
            <a:r>
              <a:rPr lang="en-US" sz="2000" dirty="0" smtClean="0"/>
              <a:t>Return </a:t>
            </a:r>
            <a:r>
              <a:rPr lang="en-US" sz="2000" dirty="0"/>
              <a:t>for FCFF, FCFE and </a:t>
            </a:r>
            <a:r>
              <a:rPr lang="en-US" sz="2000"/>
              <a:t>APV </a:t>
            </a:r>
            <a:r>
              <a:rPr lang="en-US" sz="2000" smtClean="0"/>
              <a:t>Model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330CF2FD-98D5-480E-99E8-ED2DCC83A72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9" y="1422400"/>
                <a:ext cx="4319651" cy="3562526"/>
              </a:xfrm>
            </p:spPr>
            <p:txBody>
              <a:bodyPr/>
              <a:lstStyle/>
              <a:p>
                <a:r>
                  <a:rPr lang="en-US" sz="1800" dirty="0" smtClean="0"/>
                  <a:t>Value </a:t>
                </a:r>
                <a:r>
                  <a:rPr lang="en-US" sz="1800" dirty="0"/>
                  <a:t>of Firm =</a:t>
                </a:r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 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Where r = firm’s cost of capital </a:t>
                </a:r>
              </a:p>
              <a:p>
                <a:r>
                  <a:rPr lang="en-US" sz="1800" dirty="0"/>
                  <a:t>(a weighted average of the cost of debt and cost of equity)</a:t>
                </a:r>
              </a:p>
              <a:p>
                <a:r>
                  <a:rPr lang="en-US" sz="1800" dirty="0"/>
                  <a:t>FCFF = Free cash flow to firm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0CF2FD-98D5-480E-99E8-ED2DCC83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9" y="1422400"/>
                <a:ext cx="4319651" cy="3562526"/>
              </a:xfrm>
              <a:blipFill rotWithShape="0">
                <a:blip r:embed="rId2"/>
                <a:stretch>
                  <a:fillRect l="-112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xmlns="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7722"/>
          </a:xfrm>
        </p:spPr>
        <p:txBody>
          <a:bodyPr/>
          <a:lstStyle/>
          <a:p>
            <a:r>
              <a:rPr lang="en-US"/>
              <a:t>Free </a:t>
            </a:r>
            <a:r>
              <a:rPr lang="en-US" smtClean="0"/>
              <a:t>Cash </a:t>
            </a:r>
            <a:r>
              <a:rPr lang="en-US" dirty="0"/>
              <a:t>F</a:t>
            </a:r>
            <a:r>
              <a:rPr lang="en-US" smtClean="0"/>
              <a:t>low </a:t>
            </a:r>
            <a:r>
              <a:rPr lang="en-US" dirty="0"/>
              <a:t>to </a:t>
            </a:r>
            <a:r>
              <a:rPr lang="en-US"/>
              <a:t>the </a:t>
            </a:r>
            <a:r>
              <a:rPr lang="en-US" smtClean="0"/>
              <a:t>Firm </a:t>
            </a:r>
            <a:r>
              <a:rPr lang="en-US" dirty="0"/>
              <a:t>M</a:t>
            </a:r>
            <a:r>
              <a:rPr lang="en-US" smtClean="0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1349BC8-A71D-4EFA-BDC3-41135DBAFEB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08836331"/>
              </p:ext>
            </p:extLst>
          </p:nvPr>
        </p:nvGraphicFramePr>
        <p:xfrm>
          <a:off x="365302" y="1459230"/>
          <a:ext cx="47053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xmlns="" val="2934609944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xmlns="" val="1710854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Liabilities +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812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1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6043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9494E4-FC83-43A7-91E9-B5CE10A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4878"/>
          </a:xfrm>
        </p:spPr>
        <p:txBody>
          <a:bodyPr/>
          <a:lstStyle/>
          <a:p>
            <a:r>
              <a:rPr lang="en-US"/>
              <a:t>Required </a:t>
            </a:r>
            <a:r>
              <a:rPr lang="en-US" smtClean="0"/>
              <a:t>Return </a:t>
            </a:r>
            <a:r>
              <a:rPr lang="en-US"/>
              <a:t>for </a:t>
            </a:r>
            <a:r>
              <a:rPr lang="en-US" smtClean="0"/>
              <a:t>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330CF2FD-98D5-480E-99E8-ED2DCC83A72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9" y="1422400"/>
                <a:ext cx="4319651" cy="3562526"/>
              </a:xfrm>
            </p:spPr>
            <p:txBody>
              <a:bodyPr/>
              <a:lstStyle/>
              <a:p>
                <a:r>
                  <a:rPr lang="en-US" sz="1800" dirty="0" smtClean="0"/>
                  <a:t>Value </a:t>
                </a:r>
                <a:r>
                  <a:rPr lang="en-US" sz="1800" dirty="0"/>
                  <a:t>of Equity =</a:t>
                </a:r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 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𝐹𝐶𝐹𝐸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Where r = required return to </a:t>
                </a:r>
                <a:r>
                  <a:rPr lang="en-US" sz="1800" dirty="0" smtClean="0"/>
                  <a:t>equity holders</a:t>
                </a:r>
                <a:endParaRPr lang="en-US" sz="1800" dirty="0"/>
              </a:p>
              <a:p>
                <a:r>
                  <a:rPr lang="en-US" sz="1800" dirty="0"/>
                  <a:t>FCFE = Free cash flow to </a:t>
                </a:r>
                <a:r>
                  <a:rPr lang="en-US" sz="1800" dirty="0" smtClean="0"/>
                  <a:t>equity holders</a:t>
                </a:r>
                <a:endParaRPr lang="en-US" sz="1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30CF2FD-98D5-480E-99E8-ED2DCC83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9" y="1422400"/>
                <a:ext cx="4319651" cy="3562526"/>
              </a:xfrm>
              <a:blipFill rotWithShape="0">
                <a:blip r:embed="rId2"/>
                <a:stretch>
                  <a:fillRect l="-1128" t="-855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xmlns="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7722"/>
          </a:xfrm>
        </p:spPr>
        <p:txBody>
          <a:bodyPr/>
          <a:lstStyle/>
          <a:p>
            <a:r>
              <a:rPr lang="en-US"/>
              <a:t>Free </a:t>
            </a:r>
            <a:r>
              <a:rPr lang="en-US" smtClean="0"/>
              <a:t>Cash </a:t>
            </a:r>
            <a:r>
              <a:rPr lang="en-US" dirty="0"/>
              <a:t>F</a:t>
            </a:r>
            <a:r>
              <a:rPr lang="en-US" smtClean="0"/>
              <a:t>low </a:t>
            </a:r>
            <a:r>
              <a:rPr lang="en-US"/>
              <a:t>to </a:t>
            </a:r>
            <a:r>
              <a:rPr lang="en-US"/>
              <a:t>E</a:t>
            </a:r>
            <a:r>
              <a:rPr lang="en-US" smtClean="0"/>
              <a:t>quity </a:t>
            </a:r>
            <a:r>
              <a:rPr lang="en-US"/>
              <a:t>H</a:t>
            </a:r>
            <a:r>
              <a:rPr lang="en-US" smtClean="0"/>
              <a:t>olders </a:t>
            </a:r>
            <a:r>
              <a:rPr lang="en-US" dirty="0"/>
              <a:t>M</a:t>
            </a:r>
            <a:r>
              <a:rPr lang="en-US" smtClean="0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D865B189-D5D4-4B03-95E8-F88D952B3BC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9" y="1422400"/>
                <a:ext cx="4705350" cy="3562526"/>
              </a:xfrm>
            </p:spPr>
            <p:txBody>
              <a:bodyPr/>
              <a:lstStyle/>
              <a:p>
                <a:r>
                  <a:rPr lang="en-US" sz="1800" dirty="0"/>
                  <a:t>Value of firm =  Value of unlevered firm + Value of interest tax shields</a:t>
                </a:r>
              </a:p>
              <a:p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𝐹𝐶𝐹𝐹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𝐹𝐶𝐹𝐹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 … 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𝐹𝐶𝐹𝐹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       			+ </a:t>
                </a:r>
              </a:p>
              <a:p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+… 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𝐼𝑛𝑡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Where r</a:t>
                </a:r>
                <a14:m>
                  <m:oMath xmlns:m="http://schemas.openxmlformats.org/officeDocument/2006/math"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pretax WACC</a:t>
                </a:r>
              </a:p>
              <a:p>
                <a:r>
                  <a:rPr lang="en-US" sz="1800" dirty="0"/>
                  <a:t>T = corporate tax rate</a:t>
                </a:r>
              </a:p>
              <a:p>
                <a:r>
                  <a:rPr lang="en-US" sz="1800" dirty="0" err="1"/>
                  <a:t>Int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exp</a:t>
                </a:r>
                <a:r>
                  <a:rPr lang="en-US" sz="1800" dirty="0"/>
                  <a:t> = Annual interest expense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65B189-D5D4-4B03-95E8-F88D952B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9" y="1422400"/>
                <a:ext cx="4705350" cy="3562526"/>
              </a:xfrm>
              <a:blipFill rotWithShape="0">
                <a:blip r:embed="rId2"/>
                <a:stretch>
                  <a:fillRect l="-1036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F598EA-CE98-4BA5-9F87-F2B97667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7722"/>
          </a:xfrm>
        </p:spPr>
        <p:txBody>
          <a:bodyPr/>
          <a:lstStyle/>
          <a:p>
            <a:r>
              <a:rPr lang="en-US" dirty="0"/>
              <a:t>Adjusted Present Value (APV) </a:t>
            </a:r>
          </a:p>
        </p:txBody>
      </p:sp>
    </p:spTree>
    <p:extLst>
      <p:ext uri="{BB962C8B-B14F-4D97-AF65-F5344CB8AC3E}">
        <p14:creationId xmlns:p14="http://schemas.microsoft.com/office/powerpoint/2010/main" val="254370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1445529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b057fda7-913b-4ab6-8820-932873bcd66c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3C241A-75C2-4A01-92EE-4BDCBC38E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101</Words>
  <Application>Microsoft Macintosh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Cambria Math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Free Cash Flow to the Firm Model</vt:lpstr>
      <vt:lpstr>Required Return for Assets</vt:lpstr>
      <vt:lpstr>Free Cash Flow to Equity Holders Model</vt:lpstr>
      <vt:lpstr>Adjusted Present Value (APV) 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126</cp:revision>
  <dcterms:created xsi:type="dcterms:W3CDTF">2017-01-20T18:55:05Z</dcterms:created>
  <dcterms:modified xsi:type="dcterms:W3CDTF">2018-05-02T15:29:01Z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