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3"/>
  </p:notesMasterIdLst>
  <p:handoutMasterIdLst>
    <p:handoutMasterId r:id="rId14"/>
  </p:handoutMasterIdLst>
  <p:sldIdLst>
    <p:sldId id="266" r:id="rId7"/>
    <p:sldId id="292" r:id="rId8"/>
    <p:sldId id="289" r:id="rId9"/>
    <p:sldId id="290" r:id="rId10"/>
    <p:sldId id="291" r:id="rId11"/>
    <p:sldId id="293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92"/>
            <p14:sldId id="289"/>
            <p14:sldId id="290"/>
            <p14:sldId id="291"/>
            <p14:sldId id="293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6" autoAdjust="0"/>
    <p:restoredTop sz="94686" autoAdjust="0"/>
  </p:normalViewPr>
  <p:slideViewPr>
    <p:cSldViewPr snapToGrid="0" snapToObjects="1">
      <p:cViewPr varScale="1">
        <p:scale>
          <a:sx n="177" d="100"/>
          <a:sy n="177" d="100"/>
        </p:scale>
        <p:origin x="128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Capital </a:t>
            </a:r>
            <a:r>
              <a:rPr lang="en-US" b="1" dirty="0" smtClean="0"/>
              <a:t>Budgeting &amp; </a:t>
            </a:r>
            <a:r>
              <a:rPr lang="en-US" b="1" dirty="0"/>
              <a:t>V</a:t>
            </a:r>
            <a:r>
              <a:rPr lang="en-US" b="1" dirty="0" smtClean="0"/>
              <a:t>aluation </a:t>
            </a:r>
            <a:r>
              <a:rPr lang="en-US" b="1" dirty="0"/>
              <a:t>M</a:t>
            </a:r>
            <a:r>
              <a:rPr lang="en-US" b="1" dirty="0" smtClean="0"/>
              <a:t>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9" y="4337351"/>
            <a:ext cx="4110532" cy="681037"/>
          </a:xfrm>
        </p:spPr>
        <p:txBody>
          <a:bodyPr/>
          <a:lstStyle/>
          <a:p>
            <a:r>
              <a:rPr lang="en-US" sz="2000" dirty="0"/>
              <a:t>Building Free </a:t>
            </a:r>
            <a:r>
              <a:rPr lang="en-US" sz="2000" dirty="0" smtClean="0"/>
              <a:t>Cash </a:t>
            </a:r>
            <a:r>
              <a:rPr lang="en-US" sz="2000" dirty="0"/>
              <a:t>F</a:t>
            </a:r>
            <a:r>
              <a:rPr lang="en-US" sz="2000" dirty="0" smtClean="0"/>
              <a:t>lows </a:t>
            </a:r>
            <a:r>
              <a:rPr lang="en-US" sz="2000" dirty="0"/>
              <a:t>to </a:t>
            </a:r>
            <a:r>
              <a:rPr lang="en-US" sz="2000" dirty="0" err="1" smtClean="0"/>
              <a:t>Equityholders</a:t>
            </a:r>
            <a:r>
              <a:rPr lang="en-US" sz="2000" dirty="0" smtClean="0"/>
              <a:t>: </a:t>
            </a:r>
            <a:r>
              <a:rPr lang="en-US" sz="2000" dirty="0"/>
              <a:t>Finite period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9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9C4D639-FEA0-458A-9AB8-9A150A1F15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5600"/>
            <a:ext cx="4319651" cy="3562526"/>
          </a:xfrm>
        </p:spPr>
        <p:txBody>
          <a:bodyPr/>
          <a:lstStyle/>
          <a:p>
            <a:pPr fontAlgn="base"/>
            <a:r>
              <a:rPr lang="en-US" sz="1800" b="1" dirty="0"/>
              <a:t>Recall that FCFE </a:t>
            </a:r>
            <a:r>
              <a:rPr lang="en-US" sz="1800" b="1" dirty="0" smtClean="0"/>
              <a:t>is:</a:t>
            </a:r>
            <a:endParaRPr lang="en-US" sz="1800" dirty="0"/>
          </a:p>
          <a:p>
            <a:pPr marL="285750" indent="-285750" fontAlgn="base">
              <a:buFont typeface="Arial" charset="0"/>
              <a:buChar char="•"/>
            </a:pPr>
            <a:r>
              <a:rPr lang="en-US" sz="1800" dirty="0"/>
              <a:t>Net Income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800" dirty="0"/>
              <a:t>Minus ∆ Net working capital 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800" dirty="0"/>
              <a:t>Minus Net capital expenditures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800" dirty="0"/>
              <a:t>Plus New Debt/Minus Debt Repay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905A25B-C32A-4F67-B357-C8D713A3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0922"/>
          </a:xfrm>
        </p:spPr>
        <p:txBody>
          <a:bodyPr/>
          <a:lstStyle/>
          <a:p>
            <a:r>
              <a:rPr lang="en-US" dirty="0"/>
              <a:t>Free </a:t>
            </a:r>
            <a:r>
              <a:rPr lang="en-US" dirty="0" smtClean="0"/>
              <a:t>Cash </a:t>
            </a:r>
            <a:r>
              <a:rPr lang="en-US" dirty="0"/>
              <a:t>F</a:t>
            </a:r>
            <a:r>
              <a:rPr lang="en-US" dirty="0" smtClean="0"/>
              <a:t>lows </a:t>
            </a:r>
            <a:r>
              <a:rPr lang="en-US" dirty="0"/>
              <a:t>to </a:t>
            </a:r>
            <a:r>
              <a:rPr lang="en-US" dirty="0" err="1"/>
              <a:t>E</a:t>
            </a:r>
            <a:r>
              <a:rPr lang="en-US" dirty="0" err="1" smtClean="0"/>
              <a:t>quityholders</a:t>
            </a:r>
            <a:r>
              <a:rPr lang="en-US" dirty="0" smtClean="0"/>
              <a:t> </a:t>
            </a:r>
            <a:r>
              <a:rPr lang="en-US" dirty="0"/>
              <a:t>(FCFE)</a:t>
            </a:r>
          </a:p>
        </p:txBody>
      </p:sp>
    </p:spTree>
    <p:extLst>
      <p:ext uri="{BB962C8B-B14F-4D97-AF65-F5344CB8AC3E}">
        <p14:creationId xmlns:p14="http://schemas.microsoft.com/office/powerpoint/2010/main" val="51359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FBFA8D2-E1AA-4CA4-851C-AB2BBCDCFA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879200"/>
            <a:ext cx="4319651" cy="3052800"/>
          </a:xfrm>
        </p:spPr>
        <p:txBody>
          <a:bodyPr/>
          <a:lstStyle/>
          <a:p>
            <a:r>
              <a:rPr lang="en-US" sz="1800" dirty="0" smtClean="0"/>
              <a:t>Build </a:t>
            </a:r>
            <a:r>
              <a:rPr lang="en-US" sz="1800" dirty="0"/>
              <a:t>FCFE for a finite number of years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Each of the calculations will be done using values in an input sheet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E8FD87E-6DD7-461E-A6CC-DC5E7ABD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604522"/>
          </a:xfrm>
        </p:spPr>
        <p:txBody>
          <a:bodyPr/>
          <a:lstStyle/>
          <a:p>
            <a:r>
              <a:rPr lang="en-US" dirty="0"/>
              <a:t>Free </a:t>
            </a:r>
            <a:r>
              <a:rPr lang="en-US" dirty="0" smtClean="0"/>
              <a:t>Cash </a:t>
            </a:r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/>
              <a:t>to </a:t>
            </a:r>
            <a:r>
              <a:rPr lang="en-US" dirty="0" err="1"/>
              <a:t>equityholders</a:t>
            </a:r>
            <a:r>
              <a:rPr lang="en-US" dirty="0"/>
              <a:t> (FCFE): </a:t>
            </a:r>
            <a:r>
              <a:rPr lang="en-US" dirty="0" smtClean="0"/>
              <a:t>Building </a:t>
            </a:r>
            <a:r>
              <a:rPr lang="en-US" dirty="0"/>
              <a:t>for </a:t>
            </a:r>
            <a:r>
              <a:rPr lang="en-US" dirty="0" smtClean="0"/>
              <a:t>Finite </a:t>
            </a:r>
            <a:r>
              <a:rPr lang="en-US" dirty="0"/>
              <a:t>P</a:t>
            </a:r>
            <a:r>
              <a:rPr lang="en-US" dirty="0" smtClean="0"/>
              <a:t>eriod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D72C68F5-9D74-4870-8C7C-BDD493BDA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38980"/>
              </p:ext>
            </p:extLst>
          </p:nvPr>
        </p:nvGraphicFramePr>
        <p:xfrm>
          <a:off x="252347" y="2399760"/>
          <a:ext cx="424765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942">
                  <a:extLst>
                    <a:ext uri="{9D8B030D-6E8A-4147-A177-3AD203B41FA5}">
                      <a16:colId xmlns:a16="http://schemas.microsoft.com/office/drawing/2014/main" xmlns="" val="3023359555"/>
                    </a:ext>
                  </a:extLst>
                </a:gridCol>
                <a:gridCol w="707942">
                  <a:extLst>
                    <a:ext uri="{9D8B030D-6E8A-4147-A177-3AD203B41FA5}">
                      <a16:colId xmlns:a16="http://schemas.microsoft.com/office/drawing/2014/main" xmlns="" val="972422278"/>
                    </a:ext>
                  </a:extLst>
                </a:gridCol>
                <a:gridCol w="707942">
                  <a:extLst>
                    <a:ext uri="{9D8B030D-6E8A-4147-A177-3AD203B41FA5}">
                      <a16:colId xmlns:a16="http://schemas.microsoft.com/office/drawing/2014/main" xmlns="" val="572795486"/>
                    </a:ext>
                  </a:extLst>
                </a:gridCol>
                <a:gridCol w="707942">
                  <a:extLst>
                    <a:ext uri="{9D8B030D-6E8A-4147-A177-3AD203B41FA5}">
                      <a16:colId xmlns:a16="http://schemas.microsoft.com/office/drawing/2014/main" xmlns="" val="4185890201"/>
                    </a:ext>
                  </a:extLst>
                </a:gridCol>
                <a:gridCol w="707942">
                  <a:extLst>
                    <a:ext uri="{9D8B030D-6E8A-4147-A177-3AD203B41FA5}">
                      <a16:colId xmlns:a16="http://schemas.microsoft.com/office/drawing/2014/main" xmlns="" val="665525149"/>
                    </a:ext>
                  </a:extLst>
                </a:gridCol>
                <a:gridCol w="707942">
                  <a:extLst>
                    <a:ext uri="{9D8B030D-6E8A-4147-A177-3AD203B41FA5}">
                      <a16:colId xmlns:a16="http://schemas.microsoft.com/office/drawing/2014/main" xmlns="" val="4127131341"/>
                    </a:ext>
                  </a:extLst>
                </a:gridCol>
              </a:tblGrid>
              <a:tr h="3369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4518024"/>
                  </a:ext>
                </a:extLst>
              </a:tr>
              <a:tr h="589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FCFE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FCFE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FCFE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FCFE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FCFE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27612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85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9BE5DD4-A9DE-4375-84D9-29868469D3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8" y="1994400"/>
            <a:ext cx="4758851" cy="2800800"/>
          </a:xfrm>
        </p:spPr>
        <p:txBody>
          <a:bodyPr/>
          <a:lstStyle/>
          <a:p>
            <a:r>
              <a:rPr lang="en-US" sz="1800" dirty="0"/>
              <a:t>Let’s practice building FCFE by using the file</a:t>
            </a:r>
            <a:r>
              <a:rPr lang="en-US" sz="1800"/>
              <a:t>: </a:t>
            </a:r>
            <a:endParaRPr lang="en-US" sz="1800" smtClean="0"/>
          </a:p>
          <a:p>
            <a:pPr marL="285750" indent="-285750">
              <a:buFont typeface="Arial" charset="0"/>
              <a:buChar char="•"/>
            </a:pPr>
            <a:r>
              <a:rPr lang="en-US" sz="1800" b="1" dirty="0" err="1" smtClean="0"/>
              <a:t>Valuation_Models_Cap_Budgeting.xlsx</a:t>
            </a:r>
            <a:endParaRPr lang="en-US" sz="1800" b="1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EE801A2-5F85-4198-AED2-4D7BA61D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5990051" cy="1719722"/>
          </a:xfrm>
        </p:spPr>
        <p:txBody>
          <a:bodyPr/>
          <a:lstStyle/>
          <a:p>
            <a:r>
              <a:rPr lang="en-US" dirty="0"/>
              <a:t>Free </a:t>
            </a:r>
            <a:r>
              <a:rPr lang="en-US" dirty="0" smtClean="0"/>
              <a:t>Cash </a:t>
            </a:r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/>
              <a:t>to </a:t>
            </a:r>
            <a:r>
              <a:rPr lang="en-US" dirty="0" err="1"/>
              <a:t>E</a:t>
            </a:r>
            <a:r>
              <a:rPr lang="en-US" dirty="0" err="1" smtClean="0"/>
              <a:t>quityholders</a:t>
            </a:r>
            <a:r>
              <a:rPr lang="en-US" dirty="0"/>
              <a:t>: Finite period</a:t>
            </a:r>
          </a:p>
        </p:txBody>
      </p:sp>
    </p:spTree>
    <p:extLst>
      <p:ext uri="{BB962C8B-B14F-4D97-AF65-F5344CB8AC3E}">
        <p14:creationId xmlns:p14="http://schemas.microsoft.com/office/powerpoint/2010/main" val="59306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411947529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764729-3515-46ED-8ED5-215A2D8225F5}">
  <ds:schemaRefs>
    <ds:schemaRef ds:uri="http://purl.org/dc/terms/"/>
    <ds:schemaRef ds:uri="http://schemas.microsoft.com/office/2006/documentManagement/types"/>
    <ds:schemaRef ds:uri="http://purl.org/dc/elements/1.1/"/>
    <ds:schemaRef ds:uri="c1493ba7-63c2-4cf8-b36d-87bfbc6968c0"/>
    <ds:schemaRef ds:uri="http://schemas.openxmlformats.org/package/2006/metadata/core-properties"/>
    <ds:schemaRef ds:uri="b057fda7-913b-4ab6-8820-932873bcd66c"/>
    <ds:schemaRef ds:uri="http://purl.org/dc/dcmitype/"/>
    <ds:schemaRef ds:uri="http://www.w3.org/XML/1998/namespace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B237568-2A18-4B62-A4B7-7ED40E0540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2685</TotalTime>
  <Words>134</Words>
  <Application>Microsoft Macintosh PowerPoint</Application>
  <PresentationFormat>On-screen Show (16:9)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Financial Modeling</vt:lpstr>
      <vt:lpstr>Before We Begin…</vt:lpstr>
      <vt:lpstr>Free Cash Flows to Equityholders (FCFE)</vt:lpstr>
      <vt:lpstr>Free Cash Flow to equityholders (FCFE): Building for Finite Period</vt:lpstr>
      <vt:lpstr>Free Cash Flow to Equityholders: Finite period</vt:lpstr>
      <vt:lpstr>Summary 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134</cp:revision>
  <dcterms:created xsi:type="dcterms:W3CDTF">2017-01-20T18:55:05Z</dcterms:created>
  <dcterms:modified xsi:type="dcterms:W3CDTF">2018-06-05T20:32:44Z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