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3"/>
  </p:notesMasterIdLst>
  <p:handoutMasterIdLst>
    <p:handoutMasterId r:id="rId14"/>
  </p:handoutMasterIdLst>
  <p:sldIdLst>
    <p:sldId id="266" r:id="rId7"/>
    <p:sldId id="305" r:id="rId8"/>
    <p:sldId id="302" r:id="rId9"/>
    <p:sldId id="303" r:id="rId10"/>
    <p:sldId id="304" r:id="rId11"/>
    <p:sldId id="30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05"/>
            <p14:sldId id="302"/>
            <p14:sldId id="303"/>
            <p14:sldId id="304"/>
            <p14:sldId id="306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4669" autoAdjust="0"/>
  </p:normalViewPr>
  <p:slideViewPr>
    <p:cSldViewPr snapToGrid="0" snapToObjects="1">
      <p:cViewPr varScale="1">
        <p:scale>
          <a:sx n="88" d="100"/>
          <a:sy n="88" d="100"/>
        </p:scale>
        <p:origin x="864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Three Statement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7250" y="4524101"/>
            <a:ext cx="4305091" cy="417720"/>
          </a:xfrm>
        </p:spPr>
        <p:txBody>
          <a:bodyPr/>
          <a:lstStyle/>
          <a:p>
            <a:r>
              <a:rPr lang="en-US" sz="2000" dirty="0"/>
              <a:t>Three Statement Models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2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EBE55E-5A72-48B3-B282-5375DCD744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6487"/>
            <a:ext cx="4319651" cy="3562526"/>
          </a:xfrm>
        </p:spPr>
        <p:txBody>
          <a:bodyPr/>
          <a:lstStyle/>
          <a:p>
            <a:r>
              <a:rPr lang="en-US" sz="1800" dirty="0"/>
              <a:t>The three statement model use historical financial statements (three of them) and some assumptions to create a forecast model</a:t>
            </a:r>
          </a:p>
          <a:p>
            <a:r>
              <a:rPr lang="en-US" sz="1800" b="1" dirty="0"/>
              <a:t>Three statements are: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Income statement (I/S)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Balance sheet (B/S)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Statement of cash flow (CF)</a:t>
            </a:r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273E82-49BB-4767-9C46-76FB450D4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1808"/>
          </a:xfrm>
        </p:spPr>
        <p:txBody>
          <a:bodyPr/>
          <a:lstStyle/>
          <a:p>
            <a:r>
              <a:rPr lang="en-US"/>
              <a:t>Three Statement </a:t>
            </a:r>
            <a:r>
              <a:rPr lang="en-US" dirty="0"/>
              <a:t>M</a:t>
            </a:r>
            <a:r>
              <a:rPr lang="en-US"/>
              <a:t>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7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ACDF28-F6B6-4156-A4CA-F73F80FB48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6487"/>
            <a:ext cx="4319651" cy="4022202"/>
          </a:xfrm>
        </p:spPr>
        <p:txBody>
          <a:bodyPr/>
          <a:lstStyle/>
          <a:p>
            <a:r>
              <a:rPr lang="en-US" sz="1800" b="1" dirty="0"/>
              <a:t>Keys to building the models: </a:t>
            </a:r>
          </a:p>
          <a:p>
            <a:pPr marL="457200" indent="-457200">
              <a:buAutoNum type="arabicParenR"/>
            </a:pPr>
            <a:r>
              <a:rPr lang="en-US" sz="1800" dirty="0"/>
              <a:t>Obtain the historical data for 3 years</a:t>
            </a:r>
          </a:p>
          <a:p>
            <a:pPr marL="457200" indent="-457200">
              <a:buAutoNum type="arabicParenR"/>
            </a:pPr>
            <a:r>
              <a:rPr lang="en-US" sz="1800" dirty="0"/>
              <a:t>Put spreadsheet on manual and iterative calculation</a:t>
            </a:r>
          </a:p>
          <a:p>
            <a:pPr marL="457200" indent="-457200">
              <a:buAutoNum type="arabicParenR"/>
            </a:pPr>
            <a:r>
              <a:rPr lang="en-US" sz="1800" dirty="0"/>
              <a:t>Calculate several key ratios from the income statements and balance sheets </a:t>
            </a:r>
          </a:p>
          <a:p>
            <a:pPr marL="1200150" lvl="1" indent="-457200">
              <a:buFont typeface="+mj-lt"/>
              <a:buAutoNum type="alphaLcParenR"/>
            </a:pP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Build the I/S forecast</a:t>
            </a:r>
          </a:p>
          <a:p>
            <a:pPr marL="1200150" lvl="1" indent="-457200">
              <a:buFont typeface="+mj-lt"/>
              <a:buAutoNum type="alphaLcParenR"/>
            </a:pP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Build the B/S forecast</a:t>
            </a:r>
          </a:p>
          <a:p>
            <a:pPr marL="1200150" lvl="1" indent="-457200">
              <a:buFont typeface="+mj-lt"/>
              <a:buAutoNum type="alphaLcParenR"/>
            </a:pP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Build the CF forecast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1A625-153A-4998-8054-A123CBB81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1808"/>
          </a:xfrm>
        </p:spPr>
        <p:txBody>
          <a:bodyPr/>
          <a:lstStyle/>
          <a:p>
            <a:r>
              <a:rPr lang="en-US"/>
              <a:t>Three Statement </a:t>
            </a:r>
            <a:r>
              <a:rPr lang="en-US" dirty="0"/>
              <a:t>M</a:t>
            </a:r>
            <a:r>
              <a:rPr lang="en-US"/>
              <a:t>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4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900CFD-510B-4DCE-8CF2-5A409D821B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Once the three financial statements are forecast, we can build a FCFF model FROM the three </a:t>
            </a:r>
            <a:r>
              <a:rPr lang="en-US" sz="1800"/>
              <a:t>forecasts </a:t>
            </a:r>
            <a:endParaRPr lang="en-US" sz="1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Of course, we can perform sensitivity analysis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B83E3B-6888-4756-851F-834E849A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Statement Model Forecasts	</a:t>
            </a:r>
          </a:p>
        </p:txBody>
      </p:sp>
    </p:spTree>
    <p:extLst>
      <p:ext uri="{BB962C8B-B14F-4D97-AF65-F5344CB8AC3E}">
        <p14:creationId xmlns:p14="http://schemas.microsoft.com/office/powerpoint/2010/main" val="146085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027600672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764729-3515-46ED-8ED5-215A2D8225F5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c1493ba7-63c2-4cf8-b36d-87bfbc6968c0"/>
    <ds:schemaRef ds:uri="http://purl.org/dc/elements/1.1/"/>
    <ds:schemaRef ds:uri="http://schemas.microsoft.com/office/2006/metadata/properties"/>
    <ds:schemaRef ds:uri="b057fda7-913b-4ab6-8820-932873bcd66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2C0DC4A-E477-45F7-AB1B-8B0B51816F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6022</TotalTime>
  <Words>167</Words>
  <Application>Microsoft Office PowerPoint</Application>
  <PresentationFormat>On-screen Show (16:9)</PresentationFormat>
  <Paragraphs>28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Helvetica</vt:lpstr>
      <vt:lpstr>Vitesse</vt:lpstr>
      <vt:lpstr>Vitesse Bold</vt:lpstr>
      <vt:lpstr>Vitesse Medium</vt:lpstr>
      <vt:lpstr>Half Page Slash</vt:lpstr>
      <vt:lpstr>Full Page Layout</vt:lpstr>
      <vt:lpstr>Head Shot</vt:lpstr>
      <vt:lpstr>Financial Modeling</vt:lpstr>
      <vt:lpstr>Before We Begin…</vt:lpstr>
      <vt:lpstr>Three Statement Model</vt:lpstr>
      <vt:lpstr>Three Statement Model</vt:lpstr>
      <vt:lpstr>Three Statement Model Forecasts </vt:lpstr>
      <vt:lpstr>Summary </vt:lpstr>
    </vt:vector>
  </TitlesOfParts>
  <Company>www.gatech.edu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Jacqueline Garner</cp:lastModifiedBy>
  <cp:revision>150</cp:revision>
  <dcterms:created xsi:type="dcterms:W3CDTF">2017-01-20T18:55:05Z</dcterms:created>
  <dcterms:modified xsi:type="dcterms:W3CDTF">2018-09-30T13:04:53Z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