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52" r:id="rId5"/>
    <p:sldMasterId id="2147483670" r:id="rId6"/>
  </p:sldMasterIdLst>
  <p:notesMasterIdLst>
    <p:notesMasterId r:id="rId17"/>
  </p:notesMasterIdLst>
  <p:handoutMasterIdLst>
    <p:handoutMasterId r:id="rId18"/>
  </p:handoutMasterIdLst>
  <p:sldIdLst>
    <p:sldId id="266" r:id="rId7"/>
    <p:sldId id="308" r:id="rId8"/>
    <p:sldId id="302" r:id="rId9"/>
    <p:sldId id="303" r:id="rId10"/>
    <p:sldId id="304" r:id="rId11"/>
    <p:sldId id="305" r:id="rId12"/>
    <p:sldId id="307" r:id="rId13"/>
    <p:sldId id="306" r:id="rId14"/>
    <p:sldId id="291" r:id="rId15"/>
    <p:sldId id="309" r:id="rId1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C567BE6-4E2E-2A45-BD72-59F9659A3211}">
          <p14:sldIdLst>
            <p14:sldId id="266"/>
            <p14:sldId id="308"/>
            <p14:sldId id="302"/>
            <p14:sldId id="303"/>
            <p14:sldId id="304"/>
            <p14:sldId id="305"/>
            <p14:sldId id="307"/>
            <p14:sldId id="306"/>
            <p14:sldId id="291"/>
            <p14:sldId id="309"/>
          </p14:sldIdLst>
        </p14:section>
        <p14:section name="Untitled Section" id="{7B127FBF-BC56-4860-971D-3F72A931DBE4}">
          <p14:sldIdLst/>
        </p14:section>
        <p14:section name="Untitled Section" id="{F66500A6-9360-40F9-A1E5-5AFA4FAF4375}">
          <p14:sldIdLst/>
        </p14:section>
        <p14:section name="Untitled Section" id="{F368FC9B-8A99-D042-9DC4-CAB8B943863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queline Garner" initials="JG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B211"/>
    <a:srgbClr val="F2F2F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9" autoAdjust="0"/>
    <p:restoredTop sz="94682" autoAdjust="0"/>
  </p:normalViewPr>
  <p:slideViewPr>
    <p:cSldViewPr snapToGrid="0" snapToObjects="1">
      <p:cViewPr varScale="1">
        <p:scale>
          <a:sx n="88" d="100"/>
          <a:sy n="88" d="100"/>
        </p:scale>
        <p:origin x="858" y="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359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DFD447-ACB1-BC49-B8EF-23729E0A333F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598F-7A46-204A-ADDD-A1229C86B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3644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5885-4E52-46B9-9883-F7042C1FF1F8}" type="datetimeFigureOut">
              <a:rPr lang="en-US" smtClean="0"/>
              <a:t>9/30/2018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D4DAB-4E54-4629-B156-2AF0699B56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93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Hello, I’m Jacqueline Garner, and welcome to Financial Modeling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0D4DAB-4E54-4629-B156-2AF0699B56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0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6121165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691832"/>
            <a:ext cx="5672951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5095759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4888796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4305091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4794723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95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 +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8" y="1268453"/>
            <a:ext cx="3595277" cy="3612444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6" name="Chart Placeholder 3"/>
          <p:cNvSpPr>
            <a:spLocks noGrp="1"/>
          </p:cNvSpPr>
          <p:nvPr>
            <p:ph type="chart" sz="quarter" idx="11"/>
          </p:nvPr>
        </p:nvSpPr>
        <p:spPr>
          <a:xfrm>
            <a:off x="3847625" y="1268453"/>
            <a:ext cx="4948296" cy="36124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54357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48481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7" y="1268453"/>
            <a:ext cx="8186095" cy="37393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186095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 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9881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362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611277" cy="347397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968677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9" y="1268453"/>
            <a:ext cx="4705350" cy="3562526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text.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582563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 Page w/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252349" y="1268453"/>
            <a:ext cx="4213956" cy="357585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621484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47650" y="274639"/>
            <a:ext cx="8595313" cy="712848"/>
          </a:xfrm>
          <a:prstGeom prst="rect">
            <a:avLst/>
          </a:prstGeom>
        </p:spPr>
        <p:txBody>
          <a:bodyPr/>
          <a:lstStyle>
            <a:lvl1pPr algn="l">
              <a:defRPr lang="en-US" sz="3200" b="0" i="0" kern="1200" dirty="0">
                <a:solidFill>
                  <a:schemeClr val="tx1"/>
                </a:solidFill>
                <a:latin typeface="Vitesse Bold"/>
                <a:ea typeface="Vitesse" charset="0"/>
                <a:cs typeface="Vitesse Bold"/>
              </a:defRPr>
            </a:lvl1pPr>
          </a:lstStyle>
          <a:p>
            <a:r>
              <a:rPr lang="en-US" dirty="0"/>
              <a:t>Course title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266461" y="796333"/>
            <a:ext cx="8576502" cy="5422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2400" b="0" i="0" kern="1200" dirty="0">
                <a:solidFill>
                  <a:schemeClr val="tx2"/>
                </a:solidFill>
                <a:latin typeface="Vitesse Medium" charset="0"/>
                <a:ea typeface="Vitesse Medium" charset="0"/>
                <a:cs typeface="Vitesse Medium" charset="0"/>
              </a:defRPr>
            </a:lvl1pPr>
          </a:lstStyle>
          <a:p>
            <a:pPr lvl="0"/>
            <a:r>
              <a:rPr lang="en-US" dirty="0"/>
              <a:t>Module Name</a:t>
            </a:r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47648" y="2292985"/>
            <a:ext cx="8595315" cy="432669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latinLnBrk="0" hangingPunct="1">
              <a:lnSpc>
                <a:spcPts val="1400"/>
              </a:lnSpc>
              <a:spcBef>
                <a:spcPct val="20000"/>
              </a:spcBef>
              <a:buFont typeface="Arial"/>
              <a:buNone/>
              <a:defRPr lang="en-US" sz="2400" b="1" kern="1200" baseline="0" dirty="0">
                <a:solidFill>
                  <a:srgbClr val="EEB211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Professor Name, Ph.D.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238241" y="2650975"/>
            <a:ext cx="8604722" cy="25428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1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247647" y="4379683"/>
            <a:ext cx="8143760" cy="681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 baseline="0">
                <a:solidFill>
                  <a:schemeClr val="tx2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Lesson name: e.g. R Examples</a:t>
            </a:r>
          </a:p>
          <a:p>
            <a:pPr lvl="0"/>
            <a:r>
              <a:rPr lang="en-US" dirty="0" err="1"/>
              <a:t>Subname</a:t>
            </a:r>
            <a:r>
              <a:rPr lang="en-US" dirty="0"/>
              <a:t> if applicable (e.g. Part II)</a:t>
            </a:r>
          </a:p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247647" y="2896113"/>
            <a:ext cx="8595316" cy="32225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b="0" i="0" baseline="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 dirty="0"/>
              <a:t>School Name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05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562392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1588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5"/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8280166" cy="3519917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Helvetica" charset="0"/>
                <a:ea typeface="Helvetica" charset="0"/>
                <a:cs typeface="Helvetica" charset="0"/>
              </a:defRPr>
            </a:lvl1pPr>
            <a:lvl2pPr>
              <a:defRPr sz="1800">
                <a:latin typeface="Helvetica" charset="0"/>
                <a:ea typeface="Helvetica" charset="0"/>
                <a:cs typeface="Helvetica" charset="0"/>
              </a:defRPr>
            </a:lvl2pPr>
            <a:lvl3pPr>
              <a:defRPr sz="1800">
                <a:latin typeface="Helvetica" charset="0"/>
                <a:ea typeface="Helvetica" charset="0"/>
                <a:cs typeface="Helvetica" charset="0"/>
              </a:defRPr>
            </a:lvl3pPr>
            <a:lvl4pPr>
              <a:defRPr sz="1800">
                <a:latin typeface="Helvetica" charset="0"/>
                <a:ea typeface="Helvetica" charset="0"/>
                <a:cs typeface="Helvetica" charset="0"/>
              </a:defRPr>
            </a:lvl4pPr>
            <a:lvl5pPr>
              <a:defRPr sz="1800">
                <a:latin typeface="Helvetica" charset="0"/>
                <a:ea typeface="Helvetica" charset="0"/>
                <a:cs typeface="Helvetica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349" y="274678"/>
            <a:ext cx="8280166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67238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"/>
          <p:cNvSpPr>
            <a:spLocks noGrp="1"/>
          </p:cNvSpPr>
          <p:nvPr>
            <p:ph sz="quarter" idx="10" hasCustomPrompt="1"/>
          </p:nvPr>
        </p:nvSpPr>
        <p:spPr>
          <a:xfrm>
            <a:off x="252347" y="1268453"/>
            <a:ext cx="8449503" cy="3286125"/>
          </a:xfrm>
          <a:prstGeom prst="rect">
            <a:avLst/>
          </a:prstGeom>
        </p:spPr>
        <p:txBody>
          <a:bodyPr/>
          <a:lstStyle>
            <a:lvl1pPr marL="0" indent="0">
              <a:buFont typeface="Arial"/>
              <a:buNone/>
              <a:defRPr sz="2000"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r>
              <a:rPr lang="en-US" b="1" dirty="0" err="1">
                <a:latin typeface="Helvetica"/>
                <a:cs typeface="Helvetica"/>
              </a:rPr>
              <a:t>Lorem</a:t>
            </a:r>
            <a:r>
              <a:rPr lang="en-US" b="1" dirty="0">
                <a:latin typeface="Helvetica"/>
                <a:cs typeface="Helvetica"/>
              </a:rPr>
              <a:t> </a:t>
            </a:r>
            <a:r>
              <a:rPr lang="en-US" b="1" dirty="0" err="1">
                <a:latin typeface="Helvetica"/>
                <a:cs typeface="Helvetica"/>
              </a:rPr>
              <a:t>Ipsum</a:t>
            </a:r>
            <a:r>
              <a:rPr lang="en-US" b="1" dirty="0">
                <a:latin typeface="Helvetica"/>
                <a:cs typeface="Helvetica"/>
              </a:rPr>
              <a:t> is simply dummy text </a:t>
            </a:r>
          </a:p>
          <a:p>
            <a:r>
              <a:rPr lang="en-US" sz="1800" dirty="0"/>
              <a:t>of the printing and typesetting industry. </a:t>
            </a:r>
            <a:r>
              <a:rPr lang="en-US" sz="1800" dirty="0" err="1"/>
              <a:t>Lorem</a:t>
            </a:r>
            <a:r>
              <a:rPr lang="en-US" sz="1800" dirty="0"/>
              <a:t> </a:t>
            </a:r>
            <a:r>
              <a:rPr lang="en-US" sz="1800" dirty="0" err="1"/>
              <a:t>Ipsum</a:t>
            </a:r>
            <a:r>
              <a:rPr lang="en-US" sz="1800" dirty="0"/>
              <a:t> has been the industry's standard dummy text ever since the 1500s, when an unknown printer took a galley of type and scrambled it to make a type specimen book. </a:t>
            </a:r>
          </a:p>
          <a:p>
            <a:endParaRPr lang="en-US" sz="1800" dirty="0"/>
          </a:p>
          <a:p>
            <a:r>
              <a:rPr lang="en-US" b="1" dirty="0"/>
              <a:t>It has survived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not only five centuries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but also the leap into electronic typesetting, </a:t>
            </a:r>
          </a:p>
          <a:p>
            <a:pPr marL="285750" indent="-285750">
              <a:buFont typeface="Arial"/>
              <a:buChar char="•"/>
            </a:pPr>
            <a:r>
              <a:rPr lang="en-US" sz="1800" dirty="0"/>
              <a:t>remaining essentially unchanged.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52348" y="274678"/>
            <a:ext cx="8449503" cy="993775"/>
          </a:xfrm>
          <a:prstGeom prst="rect">
            <a:avLst/>
          </a:prstGeom>
        </p:spPr>
        <p:txBody>
          <a:bodyPr/>
          <a:lstStyle>
            <a:lvl1pPr algn="l">
              <a:defRPr lang="en-US" sz="3200" kern="1200" dirty="0">
                <a:solidFill>
                  <a:schemeClr val="tx1"/>
                </a:solidFill>
                <a:latin typeface="Vitesse Bold"/>
                <a:ea typeface="+mj-ea"/>
                <a:cs typeface="Vitesse Bold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9298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49" r:id="rId2"/>
    <p:sldLayoutId id="2147483668" r:id="rId3"/>
    <p:sldLayoutId id="2147483660" r:id="rId4"/>
    <p:sldLayoutId id="2147483669" r:id="rId5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200" y="4793747"/>
            <a:ext cx="613954" cy="27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88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7" r:id="rId2"/>
    <p:sldLayoutId id="2147483664" r:id="rId3"/>
    <p:sldLayoutId id="2147483665" r:id="rId4"/>
    <p:sldLayoutId id="2147483672" r:id="rId5"/>
    <p:sldLayoutId id="2147483666" r:id="rId6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358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Arial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667" y="262218"/>
            <a:ext cx="5691763" cy="712848"/>
          </a:xfrm>
        </p:spPr>
        <p:txBody>
          <a:bodyPr/>
          <a:lstStyle/>
          <a:p>
            <a:r>
              <a:rPr lang="en-US" b="0" dirty="0">
                <a:latin typeface="Vitesse Bold"/>
                <a:cs typeface="Vitesse Bold"/>
              </a:rPr>
              <a:t>Financial Modeling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16667" y="703947"/>
            <a:ext cx="5279783" cy="712847"/>
          </a:xfrm>
        </p:spPr>
        <p:txBody>
          <a:bodyPr/>
          <a:lstStyle/>
          <a:p>
            <a:r>
              <a:rPr lang="en-US" b="1" dirty="0"/>
              <a:t>Three statement models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216668" y="2302393"/>
            <a:ext cx="4305091" cy="432669"/>
          </a:xfrm>
        </p:spPr>
        <p:txBody>
          <a:bodyPr anchor="ctr"/>
          <a:lstStyle/>
          <a:p>
            <a:r>
              <a:rPr lang="en-US" dirty="0"/>
              <a:t>Jacqueline Garner, Ph.D.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6668" y="2680372"/>
            <a:ext cx="4305091" cy="254281"/>
          </a:xfrm>
        </p:spPr>
        <p:txBody>
          <a:bodyPr/>
          <a:lstStyle/>
          <a:p>
            <a:r>
              <a:rPr lang="en-US" dirty="0"/>
              <a:t>Lecturer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16668" y="3702867"/>
            <a:ext cx="4305091" cy="1315522"/>
          </a:xfrm>
        </p:spPr>
        <p:txBody>
          <a:bodyPr anchor="t"/>
          <a:lstStyle/>
          <a:p>
            <a:r>
              <a:rPr lang="en-US" sz="2000" dirty="0"/>
              <a:t>Building the balance sheet forecast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227250" y="2913751"/>
            <a:ext cx="4305091" cy="322253"/>
          </a:xfrm>
        </p:spPr>
        <p:txBody>
          <a:bodyPr/>
          <a:lstStyle/>
          <a:p>
            <a:r>
              <a:rPr lang="en-US" dirty="0" err="1"/>
              <a:t>Scheller</a:t>
            </a:r>
            <a:r>
              <a:rPr lang="en-US" dirty="0"/>
              <a:t> College of Business3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75490" y="5807947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745583" y="4676503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pPr algn="l">
              <a:lnSpc>
                <a:spcPts val="1200"/>
              </a:lnSpc>
            </a:pPr>
            <a:endParaRPr lang="en-US" sz="1200" dirty="0">
              <a:solidFill>
                <a:srgbClr val="000000"/>
              </a:solidFill>
              <a:latin typeface="Helvetica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83615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type="chart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949" y="987652"/>
            <a:ext cx="3346748" cy="334674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4105366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4" y="1047859"/>
            <a:ext cx="3217315" cy="304778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Begin</a:t>
            </a:r>
            <a:r>
              <a:rPr lang="is-IS" dirty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192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EBE55E-5A72-48B3-B282-5375DCD744B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268453"/>
            <a:ext cx="4319651" cy="3562526"/>
          </a:xfrm>
        </p:spPr>
        <p:txBody>
          <a:bodyPr anchor="t"/>
          <a:lstStyle/>
          <a:p>
            <a:r>
              <a:rPr lang="en-US" sz="1800" dirty="0"/>
              <a:t>The balance sheet forecast is largely based on the historical relation between the balance sheet and the income statement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For example, accounts receivable is based on revenues, and accounts payable is based on some of your expenses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273E82-49BB-4767-9C46-76FB450D4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1149086"/>
          </a:xfrm>
        </p:spPr>
        <p:txBody>
          <a:bodyPr/>
          <a:lstStyle/>
          <a:p>
            <a:r>
              <a:rPr lang="en-US" dirty="0"/>
              <a:t>Building </a:t>
            </a:r>
            <a:r>
              <a:rPr lang="en-US"/>
              <a:t>the Balance Sheet </a:t>
            </a:r>
            <a:r>
              <a:rPr lang="en-US" dirty="0"/>
              <a:t>F</a:t>
            </a:r>
            <a:r>
              <a:rPr lang="en-US"/>
              <a:t>orecast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71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E84916-48BB-4360-9E03-70087B19FC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3764"/>
            <a:ext cx="4319651" cy="3562526"/>
          </a:xfrm>
        </p:spPr>
        <p:txBody>
          <a:bodyPr anchor="t"/>
          <a:lstStyle/>
          <a:p>
            <a:r>
              <a:rPr lang="en-US" sz="1800" b="1" dirty="0"/>
              <a:t>So we will calculate:</a:t>
            </a:r>
            <a:r>
              <a:rPr lang="en-US" sz="1800" dirty="0"/>
              <a:t> 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Days Sales in receivables = </a:t>
            </a:r>
          </a:p>
          <a:p>
            <a:pPr marL="1028700" lvl="1">
              <a:buFont typeface="Arial" charset="0"/>
              <a:buChar char="•"/>
            </a:pPr>
            <a:r>
              <a:rPr lang="en-US" sz="1800" dirty="0"/>
              <a:t>(A/R) / (Sales/365)</a:t>
            </a:r>
            <a:endParaRPr lang="en-US" sz="1800" dirty="0">
              <a:cs typeface="Calibri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Days sales in inventory = </a:t>
            </a:r>
          </a:p>
          <a:p>
            <a:pPr marL="1028700" lvl="1">
              <a:buFont typeface="Arial" charset="0"/>
              <a:buChar char="•"/>
            </a:pPr>
            <a:r>
              <a:rPr lang="en-US" sz="1800" dirty="0"/>
              <a:t>Inventory / (COGS/365)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dirty="0"/>
              <a:t>Days in payables = </a:t>
            </a:r>
          </a:p>
          <a:p>
            <a:pPr marL="1028700" lvl="1">
              <a:buFont typeface="Arial" charset="0"/>
              <a:buChar char="•"/>
            </a:pPr>
            <a:r>
              <a:rPr lang="en-US" sz="1800" dirty="0"/>
              <a:t>(A/P) / (COGS/365)</a:t>
            </a:r>
            <a:endParaRPr lang="en-US" sz="1800" dirty="0">
              <a:cs typeface="Calibri"/>
            </a:endParaRPr>
          </a:p>
          <a:p>
            <a:pPr>
              <a:buFont typeface="Arial" charset="0"/>
              <a:buChar char="•"/>
            </a:pPr>
            <a:endParaRPr lang="en-US" sz="1400" dirty="0">
              <a:latin typeface="Helvetica"/>
              <a:cs typeface="Helvetica"/>
            </a:endParaRPr>
          </a:p>
          <a:p>
            <a:endParaRPr lang="en-US" sz="1400" dirty="0">
              <a:latin typeface="Helvetica"/>
              <a:cs typeface="Helvetica"/>
            </a:endParaRPr>
          </a:p>
          <a:p>
            <a:r>
              <a:rPr lang="en-US" sz="1400" dirty="0">
                <a:latin typeface="Helvetica"/>
                <a:cs typeface="Helvetica"/>
              </a:rPr>
              <a:t>*A/R = Accounts receivable</a:t>
            </a:r>
            <a:endParaRPr lang="en-US" sz="1400" dirty="0">
              <a:latin typeface="Calibri"/>
              <a:cs typeface="Calibri"/>
            </a:endParaRPr>
          </a:p>
          <a:p>
            <a:r>
              <a:rPr lang="en-US" sz="1400" dirty="0">
                <a:latin typeface="Helvetica"/>
                <a:cs typeface="Helvetica"/>
              </a:rPr>
              <a:t>*A/P = Accounts payable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339D6-2A2E-46C7-92F8-E56BE30A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9086"/>
          </a:xfrm>
        </p:spPr>
        <p:txBody>
          <a:bodyPr/>
          <a:lstStyle/>
          <a:p>
            <a:r>
              <a:rPr lang="en-US" dirty="0"/>
              <a:t>Building Balance Sheet Forecast</a:t>
            </a:r>
          </a:p>
        </p:txBody>
      </p:sp>
    </p:spTree>
    <p:extLst>
      <p:ext uri="{BB962C8B-B14F-4D97-AF65-F5344CB8AC3E}">
        <p14:creationId xmlns:p14="http://schemas.microsoft.com/office/powerpoint/2010/main" val="223099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CAFCBE-C1A7-4522-9EA2-BD8ED07B1B7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423764"/>
            <a:ext cx="4319651" cy="3562526"/>
          </a:xfrm>
        </p:spPr>
        <p:txBody>
          <a:bodyPr/>
          <a:lstStyle/>
          <a:p>
            <a:r>
              <a:rPr lang="en-US" sz="1800" dirty="0"/>
              <a:t>Other items will be a function of revenue or EBIT(1-T)</a:t>
            </a:r>
          </a:p>
          <a:p>
            <a:endParaRPr lang="en-US" sz="1800" dirty="0"/>
          </a:p>
          <a:p>
            <a:r>
              <a:rPr lang="en-US" sz="1800" b="1" dirty="0"/>
              <a:t>Examples: </a:t>
            </a:r>
          </a:p>
          <a:p>
            <a:r>
              <a:rPr lang="en-US" sz="1800" dirty="0"/>
              <a:t>% of other assets to revenues </a:t>
            </a:r>
          </a:p>
          <a:p>
            <a:r>
              <a:rPr lang="en-US" sz="1800" dirty="0"/>
              <a:t>		= Other assets / revenues</a:t>
            </a:r>
          </a:p>
          <a:p>
            <a:r>
              <a:rPr lang="en-US" sz="1800" dirty="0"/>
              <a:t>% of net cap ex to EBIT(1-T)</a:t>
            </a:r>
          </a:p>
          <a:p>
            <a:r>
              <a:rPr lang="en-US" sz="1800" dirty="0"/>
              <a:t>		= Net cap ex / EBIT(1-T)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586E840-9AE7-4515-8E75-E484A1078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1149086"/>
          </a:xfrm>
        </p:spPr>
        <p:txBody>
          <a:bodyPr/>
          <a:lstStyle/>
          <a:p>
            <a:r>
              <a:rPr lang="en-US" dirty="0"/>
              <a:t>Building Balance Sheet Forecast</a:t>
            </a:r>
          </a:p>
        </p:txBody>
      </p:sp>
    </p:spTree>
    <p:extLst>
      <p:ext uri="{BB962C8B-B14F-4D97-AF65-F5344CB8AC3E}">
        <p14:creationId xmlns:p14="http://schemas.microsoft.com/office/powerpoint/2010/main" val="4285634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F54F07-F61F-4B98-A782-37E2B6CD69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3495"/>
            <a:ext cx="4319651" cy="3562526"/>
          </a:xfrm>
        </p:spPr>
        <p:txBody>
          <a:bodyPr/>
          <a:lstStyle/>
          <a:p>
            <a:r>
              <a:rPr lang="en-US" sz="1800" dirty="0"/>
              <a:t>These are the 2 items that often present the most difficulty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They are dependent on each other!</a:t>
            </a:r>
          </a:p>
          <a:p>
            <a:pPr marL="342900" indent="-342900">
              <a:buFont typeface="Arial" charset="0"/>
              <a:buChar char="•"/>
            </a:pPr>
            <a:r>
              <a:rPr lang="en-US" sz="1800" dirty="0"/>
              <a:t>Often a firm will have a minimum cash balance; that needs to be forecasted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02233B-F1CD-4C7A-AB95-B0E73F8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182318" cy="688817"/>
          </a:xfrm>
        </p:spPr>
        <p:txBody>
          <a:bodyPr/>
          <a:lstStyle/>
          <a:p>
            <a:r>
              <a:rPr lang="en-US"/>
              <a:t>Cash &amp; Short Term </a:t>
            </a:r>
            <a:r>
              <a:rPr lang="en-US" dirty="0"/>
              <a:t>D</a:t>
            </a:r>
            <a:r>
              <a:rPr lang="en-US"/>
              <a:t>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07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519C39-976F-4C39-A786-C189002328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98434" y="968142"/>
            <a:ext cx="4373566" cy="4177157"/>
          </a:xfrm>
        </p:spPr>
        <p:txBody>
          <a:bodyPr anchor="t"/>
          <a:lstStyle/>
          <a:p>
            <a:r>
              <a:rPr lang="en-US" sz="1800" dirty="0"/>
              <a:t>Logic: FOR CASH:</a:t>
            </a:r>
          </a:p>
          <a:p>
            <a:endParaRPr lang="en-US" sz="1800" dirty="0"/>
          </a:p>
          <a:p>
            <a:r>
              <a:rPr lang="en-US" sz="1800" dirty="0"/>
              <a:t>If minimum cash balance plus all of the other assets &gt; Sum (L + E), </a:t>
            </a:r>
          </a:p>
          <a:p>
            <a:r>
              <a:rPr lang="en-US" sz="1800" dirty="0"/>
              <a:t>Cash = Minimum cash balance</a:t>
            </a:r>
          </a:p>
          <a:p>
            <a:r>
              <a:rPr lang="en-US" sz="1800" b="1" dirty="0"/>
              <a:t>Otherwise:</a:t>
            </a:r>
          </a:p>
          <a:p>
            <a:r>
              <a:rPr lang="en-US" sz="1800" dirty="0"/>
              <a:t>Cash = Sum (L + E) – Sum of all other assets</a:t>
            </a:r>
          </a:p>
          <a:p>
            <a:endParaRPr lang="en-US" sz="1800" dirty="0"/>
          </a:p>
          <a:p>
            <a:r>
              <a:rPr lang="en-US" sz="1800" dirty="0"/>
              <a:t>Note: All of the other assets means </a:t>
            </a:r>
            <a:r>
              <a:rPr lang="en-US" sz="1800" b="1" dirty="0"/>
              <a:t>all</a:t>
            </a:r>
            <a:r>
              <a:rPr lang="en-US" sz="1800" dirty="0"/>
              <a:t> assets with the exception of cash.  It is not the balance sheet item "Other assets"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AAC-7564-4B78-B04E-316A10A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82680"/>
          </a:xfrm>
        </p:spPr>
        <p:txBody>
          <a:bodyPr/>
          <a:lstStyle/>
          <a:p>
            <a:r>
              <a:rPr lang="en-US"/>
              <a:t>Cash &amp; Short Term </a:t>
            </a:r>
            <a:r>
              <a:rPr lang="en-US" dirty="0"/>
              <a:t>D</a:t>
            </a:r>
            <a:r>
              <a:rPr lang="en-US"/>
              <a:t>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255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519C39-976F-4C39-A786-C1890023284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969633"/>
            <a:ext cx="4319651" cy="3562526"/>
          </a:xfrm>
        </p:spPr>
        <p:txBody>
          <a:bodyPr anchor="t"/>
          <a:lstStyle/>
          <a:p>
            <a:r>
              <a:rPr lang="en-US" sz="1800" dirty="0"/>
              <a:t>Logic: FOR Short term debt:</a:t>
            </a:r>
          </a:p>
          <a:p>
            <a:endParaRPr lang="en-US" sz="1800" dirty="0"/>
          </a:p>
          <a:p>
            <a:r>
              <a:rPr lang="en-US" sz="1800" dirty="0"/>
              <a:t>If minimum cash balance plus all of the other assets &gt; Sum L + E:</a:t>
            </a:r>
          </a:p>
          <a:p>
            <a:endParaRPr lang="en-US" sz="1800" dirty="0"/>
          </a:p>
          <a:p>
            <a:r>
              <a:rPr lang="en-US" sz="1800" dirty="0"/>
              <a:t>ST Debt = Sum Cash + other assets less (L+E)</a:t>
            </a:r>
          </a:p>
          <a:p>
            <a:endParaRPr lang="en-US" sz="1800" dirty="0"/>
          </a:p>
          <a:p>
            <a:r>
              <a:rPr lang="en-US" sz="1800" b="1" dirty="0"/>
              <a:t>Otherwise:</a:t>
            </a:r>
          </a:p>
          <a:p>
            <a:r>
              <a:rPr lang="en-US" sz="1800" dirty="0"/>
              <a:t>ST Debt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71BAAC-7564-4B78-B04E-316A10A01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9"/>
            <a:ext cx="6182318" cy="694954"/>
          </a:xfrm>
        </p:spPr>
        <p:txBody>
          <a:bodyPr/>
          <a:lstStyle/>
          <a:p>
            <a:r>
              <a:rPr lang="en-US" dirty="0"/>
              <a:t>Cash </a:t>
            </a:r>
            <a:r>
              <a:rPr lang="en-US"/>
              <a:t>and Short Term </a:t>
            </a:r>
            <a:r>
              <a:rPr lang="en-US" dirty="0"/>
              <a:t>D</a:t>
            </a:r>
            <a:r>
              <a:rPr lang="en-US"/>
              <a:t>ebt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23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E5DD4-A9DE-4375-84D9-29868469D31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2349" y="1080097"/>
            <a:ext cx="4853562" cy="3092714"/>
          </a:xfrm>
        </p:spPr>
        <p:txBody>
          <a:bodyPr anchor="t"/>
          <a:lstStyle/>
          <a:p>
            <a:r>
              <a:rPr lang="en-US" sz="1800" dirty="0"/>
              <a:t>Let’s see how this is done by examining the file: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Three_statement_model_valuation.xlsx</a:t>
            </a:r>
          </a:p>
          <a:p>
            <a:pPr marL="285750" indent="-285750">
              <a:buFont typeface="Arial" charset="0"/>
              <a:buChar char="•"/>
            </a:pPr>
            <a:endParaRPr lang="en-US" sz="1800" b="1" dirty="0"/>
          </a:p>
          <a:p>
            <a:pPr marL="285750" indent="-285750">
              <a:buFont typeface="Arial" charset="0"/>
              <a:buChar char="•"/>
            </a:pPr>
            <a:r>
              <a:rPr lang="en-US" sz="1800" b="1" dirty="0"/>
              <a:t>Please save your file after watching the lesson!</a:t>
            </a:r>
          </a:p>
          <a:p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E801A2-5F85-4198-AED2-4D7BA61D5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49" y="274678"/>
            <a:ext cx="6266146" cy="805419"/>
          </a:xfrm>
        </p:spPr>
        <p:txBody>
          <a:bodyPr/>
          <a:lstStyle/>
          <a:p>
            <a:r>
              <a:rPr lang="en-US"/>
              <a:t>Forecast Balance </a:t>
            </a:r>
            <a:r>
              <a:rPr lang="en-US" dirty="0"/>
              <a:t>S</a:t>
            </a:r>
            <a:r>
              <a:rPr lang="en-US"/>
              <a:t>heet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060341"/>
      </p:ext>
    </p:extLst>
  </p:cSld>
  <p:clrMapOvr>
    <a:masterClrMapping/>
  </p:clrMapOvr>
</p:sld>
</file>

<file path=ppt/theme/theme1.xml><?xml version="1.0" encoding="utf-8"?>
<a:theme xmlns:a="http://schemas.openxmlformats.org/drawingml/2006/main" name="Half Page Slash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 algn="l">
          <a:lnSpc>
            <a:spcPts val="1200"/>
          </a:lnSpc>
          <a:defRPr sz="1200" dirty="0" smtClean="0">
            <a:solidFill>
              <a:srgbClr val="000000"/>
            </a:solidFill>
            <a:latin typeface="Helvetica"/>
            <a:cs typeface="Helvetic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Full Page Layo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Head Sho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6D43FDACDF02458C96071D7628C880" ma:contentTypeVersion="10" ma:contentTypeDescription="Create a new document." ma:contentTypeScope="" ma:versionID="9b00d83272e68a3ffced5c36848c19b9">
  <xsd:schema xmlns:xsd="http://www.w3.org/2001/XMLSchema" xmlns:xs="http://www.w3.org/2001/XMLSchema" xmlns:p="http://schemas.microsoft.com/office/2006/metadata/properties" xmlns:ns1="http://schemas.microsoft.com/sharepoint/v3" xmlns:ns2="b057fda7-913b-4ab6-8820-932873bcd66c" xmlns:ns3="c1493ba7-63c2-4cf8-b36d-87bfbc6968c0" targetNamespace="http://schemas.microsoft.com/office/2006/metadata/properties" ma:root="true" ma:fieldsID="5c8553f70c99d19755ac405a6433f273" ns1:_="" ns2:_="" ns3:_="">
    <xsd:import namespace="http://schemas.microsoft.com/sharepoint/v3"/>
    <xsd:import namespace="b057fda7-913b-4ab6-8820-932873bcd66c"/>
    <xsd:import namespace="c1493ba7-63c2-4cf8-b36d-87bfbc6968c0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SharedWithUsers" minOccurs="0"/>
                <xsd:element ref="ns2:SharingHintHash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Location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057fda7-913b-4ab6-8820-932873bcd66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11" nillable="true" ma:displayName="Sharing Hint Hash" ma:internalName="SharingHintHash" ma:readOnly="true">
      <xsd:simpleType>
        <xsd:restriction base="dms:Text"/>
      </xsd:simple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493ba7-63c2-4cf8-b36d-87bfbc6968c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13CA0485-05C4-4FDB-8BF9-82A4FA65C7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351CEC-CF3B-4B5D-B455-D0753E09A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b057fda7-913b-4ab6-8820-932873bcd66c"/>
    <ds:schemaRef ds:uri="c1493ba7-63c2-4cf8-b36d-87bfbc6968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1764729-3515-46ED-8ED5-215A2D8225F5}">
  <ds:schemaRefs>
    <ds:schemaRef ds:uri="http://purl.org/dc/dcmitype/"/>
    <ds:schemaRef ds:uri="http://schemas.microsoft.com/office/infopath/2007/PartnerControls"/>
    <ds:schemaRef ds:uri="c1493ba7-63c2-4cf8-b36d-87bfbc6968c0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b057fda7-913b-4ab6-8820-932873bcd66c"/>
    <ds:schemaRef ds:uri="http://schemas.microsoft.com/sharepoint/v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6232</TotalTime>
  <Words>356</Words>
  <Application>Microsoft Office PowerPoint</Application>
  <PresentationFormat>On-screen Show (16:9)</PresentationFormat>
  <Paragraphs>61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Helvetica</vt:lpstr>
      <vt:lpstr>Vitesse</vt:lpstr>
      <vt:lpstr>Vitesse Bold</vt:lpstr>
      <vt:lpstr>Vitesse Medium</vt:lpstr>
      <vt:lpstr>Half Page Slash</vt:lpstr>
      <vt:lpstr>Full Page Layout</vt:lpstr>
      <vt:lpstr>Head Shot</vt:lpstr>
      <vt:lpstr>Financial Modeling</vt:lpstr>
      <vt:lpstr>Before We Begin…</vt:lpstr>
      <vt:lpstr>Building the Balance Sheet Forecast</vt:lpstr>
      <vt:lpstr>Building Balance Sheet Forecast</vt:lpstr>
      <vt:lpstr>Building Balance Sheet Forecast</vt:lpstr>
      <vt:lpstr>Cash &amp; Short Term Debt</vt:lpstr>
      <vt:lpstr>Cash &amp; Short Term Debt</vt:lpstr>
      <vt:lpstr>Cash and Short Term Debt</vt:lpstr>
      <vt:lpstr>Forecast Balance Sheet</vt:lpstr>
      <vt:lpstr>Summary </vt:lpstr>
    </vt:vector>
  </TitlesOfParts>
  <Company>www.gatech.edu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DUALITY</dc:title>
  <dc:creator>Professional Education</dc:creator>
  <cp:lastModifiedBy>Jacqueline Garner</cp:lastModifiedBy>
  <cp:revision>170</cp:revision>
  <dcterms:created xsi:type="dcterms:W3CDTF">2017-01-20T18:55:05Z</dcterms:created>
  <dcterms:modified xsi:type="dcterms:W3CDTF">2018-09-30T13:03:25Z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0x010100E16D43FDACDF02458C96071D7628C880</vt:lpwstr>
  </property>
</Properties>
</file>