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4"/>
  </p:notesMasterIdLst>
  <p:handoutMasterIdLst>
    <p:handoutMasterId r:id="rId15"/>
  </p:handoutMasterIdLst>
  <p:sldIdLst>
    <p:sldId id="266" r:id="rId7"/>
    <p:sldId id="309" r:id="rId8"/>
    <p:sldId id="302" r:id="rId9"/>
    <p:sldId id="307" r:id="rId10"/>
    <p:sldId id="308" r:id="rId11"/>
    <p:sldId id="291" r:id="rId12"/>
    <p:sldId id="31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9"/>
            <p14:sldId id="302"/>
            <p14:sldId id="307"/>
            <p14:sldId id="308"/>
            <p14:sldId id="291"/>
            <p14:sldId id="31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 autoAdjust="0"/>
    <p:restoredTop sz="94710" autoAdjust="0"/>
  </p:normalViewPr>
  <p:slideViewPr>
    <p:cSldViewPr snapToGrid="0" snapToObjects="1">
      <p:cViewPr varScale="1">
        <p:scale>
          <a:sx n="88" d="100"/>
          <a:sy n="88" d="100"/>
        </p:scale>
        <p:origin x="85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509668"/>
            <a:ext cx="4355332" cy="446586"/>
          </a:xfrm>
        </p:spPr>
        <p:txBody>
          <a:bodyPr/>
          <a:lstStyle/>
          <a:p>
            <a:r>
              <a:rPr lang="en-US" sz="2000" dirty="0"/>
              <a:t>Building the </a:t>
            </a:r>
            <a:r>
              <a:rPr lang="en-US" sz="2000"/>
              <a:t>Cash Flow </a:t>
            </a:r>
            <a:r>
              <a:rPr lang="en-US" sz="2000" dirty="0"/>
              <a:t>F</a:t>
            </a:r>
            <a:r>
              <a:rPr lang="en-US" sz="2000"/>
              <a:t>orecast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32560"/>
            <a:ext cx="4319651" cy="3562526"/>
          </a:xfrm>
        </p:spPr>
        <p:txBody>
          <a:bodyPr/>
          <a:lstStyle/>
          <a:p>
            <a:r>
              <a:rPr lang="en-US" sz="1800" dirty="0"/>
              <a:t>The cash flow forecast will be based on the income statement and balance sheet forecasts, already built!</a:t>
            </a:r>
          </a:p>
          <a:p>
            <a:endParaRPr lang="en-US" sz="1800" dirty="0"/>
          </a:p>
          <a:p>
            <a:r>
              <a:rPr lang="en-US" sz="1800" dirty="0"/>
              <a:t>As with any cash flow construction, we begin with Net Income and go through 3 sections: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Operating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Investing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Financing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7882"/>
          </a:xfrm>
        </p:spPr>
        <p:txBody>
          <a:bodyPr/>
          <a:lstStyle/>
          <a:p>
            <a:r>
              <a:rPr lang="en-US" dirty="0"/>
              <a:t>Building the Cash flow Forecast</a:t>
            </a:r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519C39-976F-4C39-A786-C189002328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6464"/>
            <a:ext cx="4319651" cy="3562526"/>
          </a:xfrm>
        </p:spPr>
        <p:txBody>
          <a:bodyPr/>
          <a:lstStyle/>
          <a:p>
            <a:r>
              <a:rPr lang="en-US" sz="1800" dirty="0"/>
              <a:t>As with any CF statement, we want to check each balance sheet item to make sure it has been accounted for. </a:t>
            </a:r>
          </a:p>
          <a:p>
            <a:endParaRPr lang="en-US" sz="1800" dirty="0"/>
          </a:p>
          <a:p>
            <a:r>
              <a:rPr lang="en-US" sz="1800" dirty="0"/>
              <a:t>Then we will calculate the “change in cash” from adding up the items on the CF statement.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1BAAC-7564-4B78-B04E-316A10A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1786"/>
          </a:xfrm>
        </p:spPr>
        <p:txBody>
          <a:bodyPr/>
          <a:lstStyle/>
          <a:p>
            <a:r>
              <a:rPr lang="en-US" dirty="0"/>
              <a:t>Forecast Cash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37282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519C39-976F-4C39-A786-C189002328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6464"/>
            <a:ext cx="4484243" cy="3562526"/>
          </a:xfrm>
        </p:spPr>
        <p:txBody>
          <a:bodyPr/>
          <a:lstStyle/>
          <a:p>
            <a:r>
              <a:rPr lang="en-US" b="1" dirty="0"/>
              <a:t>Check Point: </a:t>
            </a:r>
          </a:p>
          <a:p>
            <a:r>
              <a:rPr lang="en-US" dirty="0"/>
              <a:t>		Last year’s Cash balance </a:t>
            </a:r>
          </a:p>
          <a:p>
            <a:pPr>
              <a:spcBef>
                <a:spcPts val="0"/>
              </a:spcBef>
            </a:pPr>
            <a:r>
              <a:rPr lang="en-US" dirty="0"/>
              <a:t>       +  	</a:t>
            </a:r>
            <a:r>
              <a:rPr lang="en-US" u="sng" dirty="0"/>
              <a:t>Change in cash </a:t>
            </a:r>
            <a:r>
              <a:rPr lang="en-US" sz="1400" u="sng" dirty="0"/>
              <a:t>(from this forecast)</a:t>
            </a:r>
            <a:r>
              <a:rPr lang="en-US" dirty="0"/>
              <a:t>		Cash balance current year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			(on forecasted balance sheet)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1BAAC-7564-4B78-B04E-316A10A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1786"/>
          </a:xfrm>
        </p:spPr>
        <p:txBody>
          <a:bodyPr/>
          <a:lstStyle/>
          <a:p>
            <a:r>
              <a:rPr lang="en-US" dirty="0"/>
              <a:t>Forecast Cash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267912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32561"/>
            <a:ext cx="5313299" cy="3092714"/>
          </a:xfrm>
        </p:spPr>
        <p:txBody>
          <a:bodyPr anchor="t"/>
          <a:lstStyle/>
          <a:p>
            <a:r>
              <a:rPr lang="en-US" sz="1800" dirty="0"/>
              <a:t>Let’s see how this is done by examining the file: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342900" indent="-342900">
              <a:buFont typeface="Arial" charset="0"/>
              <a:buChar char="•"/>
            </a:pPr>
            <a:endParaRPr lang="en-US" sz="1800" b="1" dirty="0"/>
          </a:p>
          <a:p>
            <a:pPr marL="342900" indent="-342900">
              <a:buFont typeface="Arial" charset="0"/>
              <a:buChar char="•"/>
            </a:pPr>
            <a:r>
              <a:rPr lang="en-US" sz="1800" b="1" dirty="0"/>
              <a:t>Please save your file after watching the lesson!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266146" cy="1157882"/>
          </a:xfrm>
        </p:spPr>
        <p:txBody>
          <a:bodyPr/>
          <a:lstStyle/>
          <a:p>
            <a:r>
              <a:rPr lang="en-US" dirty="0"/>
              <a:t>Forecast Cash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050021588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54B27A-201F-4311-A296-1D8B26B12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c1493ba7-63c2-4cf8-b36d-87bfbc6968c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057fda7-913b-4ab6-8820-932873bcd66c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6459</TotalTime>
  <Words>171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Building the Cash flow Forecast</vt:lpstr>
      <vt:lpstr>Forecast Cash Flow Statement</vt:lpstr>
      <vt:lpstr>Forecast Cash Flow Statement</vt:lpstr>
      <vt:lpstr>Forecast Cash Flow Statement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158</cp:revision>
  <dcterms:created xsi:type="dcterms:W3CDTF">2017-01-20T18:55:05Z</dcterms:created>
  <dcterms:modified xsi:type="dcterms:W3CDTF">2018-09-30T13:02:19Z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