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7"/>
  </p:notesMasterIdLst>
  <p:handoutMasterIdLst>
    <p:handoutMasterId r:id="rId18"/>
  </p:handoutMasterIdLst>
  <p:sldIdLst>
    <p:sldId id="266" r:id="rId7"/>
    <p:sldId id="311" r:id="rId8"/>
    <p:sldId id="309" r:id="rId9"/>
    <p:sldId id="302" r:id="rId10"/>
    <p:sldId id="310" r:id="rId11"/>
    <p:sldId id="303" r:id="rId12"/>
    <p:sldId id="308" r:id="rId13"/>
    <p:sldId id="304" r:id="rId14"/>
    <p:sldId id="291" r:id="rId15"/>
    <p:sldId id="31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1"/>
            <p14:sldId id="309"/>
            <p14:sldId id="302"/>
            <p14:sldId id="310"/>
            <p14:sldId id="303"/>
            <p14:sldId id="308"/>
            <p14:sldId id="304"/>
            <p14:sldId id="291"/>
            <p14:sldId id="312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7" autoAdjust="0"/>
  </p:normalViewPr>
  <p:slideViewPr>
    <p:cSldViewPr snapToGrid="0" snapToObjects="1">
      <p:cViewPr varScale="1">
        <p:scale>
          <a:sx n="88" d="100"/>
          <a:sy n="88" d="100"/>
        </p:scale>
        <p:origin x="864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Three Statement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182071"/>
            <a:ext cx="3939697" cy="844684"/>
          </a:xfrm>
        </p:spPr>
        <p:txBody>
          <a:bodyPr/>
          <a:lstStyle/>
          <a:p>
            <a:r>
              <a:rPr lang="en-US" sz="2000" dirty="0"/>
              <a:t>Creating Free Cash </a:t>
            </a:r>
            <a:r>
              <a:rPr lang="en-US" sz="2000"/>
              <a:t>to Firm from </a:t>
            </a:r>
            <a:r>
              <a:rPr lang="en-US" sz="2000" dirty="0"/>
              <a:t>3 Statement Forecasts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1177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3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D5E8C6-1D40-4DDD-BE31-EDD171A4A7E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8" y="1882588"/>
            <a:ext cx="4319652" cy="2987692"/>
          </a:xfrm>
        </p:spPr>
        <p:txBody>
          <a:bodyPr/>
          <a:lstStyle/>
          <a:p>
            <a:r>
              <a:rPr lang="en-US" sz="1800" dirty="0"/>
              <a:t>One way to build FCFF is to start “from scratch” ---that is, take EBIT x (1-T)  and make some assumptions about % of EBIT x (1-T) that are devoted to change in NWC and Net cap expenditures</a:t>
            </a:r>
          </a:p>
          <a:p>
            <a:endParaRPr lang="en-US" sz="1800" dirty="0"/>
          </a:p>
          <a:p>
            <a:r>
              <a:rPr lang="en-US" sz="1800" dirty="0"/>
              <a:t>Another way is to build FCFF from a three statement model.  That’s what we are doing here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3990EF-2B96-41FF-A1B6-298F8E9F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8" y="274678"/>
            <a:ext cx="6246249" cy="1607910"/>
          </a:xfrm>
        </p:spPr>
        <p:txBody>
          <a:bodyPr/>
          <a:lstStyle/>
          <a:p>
            <a:r>
              <a:rPr lang="en-US" dirty="0"/>
              <a:t>Building Free Cash Flow to Firm from 3 </a:t>
            </a:r>
            <a:r>
              <a:rPr lang="en-US"/>
              <a:t>statement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1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8837"/>
            <a:ext cx="4362783" cy="2822198"/>
          </a:xfrm>
        </p:spPr>
        <p:txBody>
          <a:bodyPr anchor="t"/>
          <a:lstStyle/>
          <a:p>
            <a:r>
              <a:rPr lang="en-US" sz="1800" dirty="0"/>
              <a:t>Since we have forecasted the income statement and the balance sheet, we can create free cash flow to firm, (FCFF) 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This is the FCFF that “falls out” from our 3 statement model and its assumptions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Note:  FCFF is the same as Cash flow from assets, CF(A)</a:t>
            </a:r>
          </a:p>
          <a:p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3375"/>
          </a:xfrm>
        </p:spPr>
        <p:txBody>
          <a:bodyPr/>
          <a:lstStyle/>
          <a:p>
            <a:r>
              <a:rPr lang="en-US" dirty="0"/>
              <a:t>Building </a:t>
            </a:r>
            <a:r>
              <a:rPr lang="en-US"/>
              <a:t>the Free Cash </a:t>
            </a:r>
            <a:r>
              <a:rPr lang="en-US" dirty="0"/>
              <a:t>F</a:t>
            </a:r>
            <a:r>
              <a:rPr lang="en-US"/>
              <a:t>low to Firm </a:t>
            </a:r>
            <a:r>
              <a:rPr lang="en-US" dirty="0"/>
              <a:t>F</a:t>
            </a:r>
            <a:r>
              <a:rPr lang="en-US"/>
              <a:t>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268452"/>
            <a:ext cx="4705350" cy="371095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		  	   </a:t>
            </a:r>
            <a:r>
              <a:rPr lang="en-US" sz="1800" dirty="0"/>
              <a:t>EBIT less taxes</a:t>
            </a:r>
          </a:p>
          <a:p>
            <a:r>
              <a:rPr lang="en-US" sz="1800" dirty="0"/>
              <a:t>			- Change in NWC </a:t>
            </a:r>
          </a:p>
          <a:p>
            <a:r>
              <a:rPr lang="en-US" sz="1800" dirty="0"/>
              <a:t>			</a:t>
            </a:r>
            <a:r>
              <a:rPr lang="en-US" sz="1800" u="sng" dirty="0"/>
              <a:t>- Net capital expenditures</a:t>
            </a:r>
            <a:endParaRPr lang="en-US" sz="1800" dirty="0"/>
          </a:p>
          <a:p>
            <a:r>
              <a:rPr lang="en-US" sz="1800" dirty="0"/>
              <a:t>		  	  FCFF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</p:spPr>
        <p:txBody>
          <a:bodyPr/>
          <a:lstStyle/>
          <a:p>
            <a:r>
              <a:rPr lang="en-US" dirty="0"/>
              <a:t>Building the Free Cash Flow to Firm Forecast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6060A32-F881-4E45-8D7B-13889D2C9945}"/>
              </a:ext>
            </a:extLst>
          </p:cNvPr>
          <p:cNvSpPr/>
          <p:nvPr/>
        </p:nvSpPr>
        <p:spPr>
          <a:xfrm>
            <a:off x="4206454" y="1348184"/>
            <a:ext cx="1055014" cy="688693"/>
          </a:xfrm>
          <a:prstGeom prst="wedgeRectCallout">
            <a:avLst>
              <a:gd name="adj1" fmla="val -115056"/>
              <a:gd name="adj2" fmla="val 6830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From I/S forecast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B7A84EB-539E-436B-A301-51F6D0EE57B4}"/>
              </a:ext>
            </a:extLst>
          </p:cNvPr>
          <p:cNvSpPr/>
          <p:nvPr/>
        </p:nvSpPr>
        <p:spPr>
          <a:xfrm>
            <a:off x="252349" y="2116608"/>
            <a:ext cx="948823" cy="910284"/>
          </a:xfrm>
          <a:prstGeom prst="wedgeRectCallout">
            <a:avLst>
              <a:gd name="adj1" fmla="val 111457"/>
              <a:gd name="adj2" fmla="val -752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From balance sheet forecast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A7BBF1D-B125-4AD9-A348-1293972D3820}"/>
              </a:ext>
            </a:extLst>
          </p:cNvPr>
          <p:cNvSpPr/>
          <p:nvPr/>
        </p:nvSpPr>
        <p:spPr>
          <a:xfrm>
            <a:off x="2268886" y="3515795"/>
            <a:ext cx="1290918" cy="757926"/>
          </a:xfrm>
          <a:prstGeom prst="wedgeRectCallout">
            <a:avLst>
              <a:gd name="adj1" fmla="val 11269"/>
              <a:gd name="adj2" fmla="val -10602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Helvetica" charset="0"/>
                <a:ea typeface="Helvetica" charset="0"/>
                <a:cs typeface="Helvetica" charset="0"/>
              </a:rPr>
              <a:t>From balance sheet forecast</a:t>
            </a:r>
          </a:p>
        </p:txBody>
      </p:sp>
    </p:spTree>
    <p:extLst>
      <p:ext uri="{BB962C8B-B14F-4D97-AF65-F5344CB8AC3E}">
        <p14:creationId xmlns:p14="http://schemas.microsoft.com/office/powerpoint/2010/main" val="17372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E84916-48BB-4360-9E03-70087B19FC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882588"/>
            <a:ext cx="4319651" cy="2924124"/>
          </a:xfrm>
        </p:spPr>
        <p:txBody>
          <a:bodyPr/>
          <a:lstStyle/>
          <a:p>
            <a:r>
              <a:rPr lang="en-US" sz="1800" dirty="0"/>
              <a:t>We will build the FCFF forecast for the same years of the three statement model; suppose that’s for 3 years: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339D6-2A2E-46C7-92F8-E56BE30A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607910"/>
          </a:xfrm>
        </p:spPr>
        <p:txBody>
          <a:bodyPr/>
          <a:lstStyle/>
          <a:p>
            <a:r>
              <a:rPr lang="en-US" dirty="0"/>
              <a:t>Building Free Cash Flow to Firm from 3 statement Forecast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48DDD-F541-48BE-875F-C45039480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596154"/>
              </p:ext>
            </p:extLst>
          </p:nvPr>
        </p:nvGraphicFramePr>
        <p:xfrm>
          <a:off x="252349" y="2969444"/>
          <a:ext cx="4124058" cy="834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686">
                  <a:extLst>
                    <a:ext uri="{9D8B030D-6E8A-4147-A177-3AD203B41FA5}">
                      <a16:colId xmlns:a16="http://schemas.microsoft.com/office/drawing/2014/main" val="2855983430"/>
                    </a:ext>
                  </a:extLst>
                </a:gridCol>
                <a:gridCol w="1374686">
                  <a:extLst>
                    <a:ext uri="{9D8B030D-6E8A-4147-A177-3AD203B41FA5}">
                      <a16:colId xmlns:a16="http://schemas.microsoft.com/office/drawing/2014/main" val="2031465609"/>
                    </a:ext>
                  </a:extLst>
                </a:gridCol>
                <a:gridCol w="1374686">
                  <a:extLst>
                    <a:ext uri="{9D8B030D-6E8A-4147-A177-3AD203B41FA5}">
                      <a16:colId xmlns:a16="http://schemas.microsoft.com/office/drawing/2014/main" val="1933090384"/>
                    </a:ext>
                  </a:extLst>
                </a:gridCol>
              </a:tblGrid>
              <a:tr h="417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28533"/>
                  </a:ext>
                </a:extLst>
              </a:tr>
              <a:tr h="4174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FCFF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FCFF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FCFF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2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99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E84916-48BB-4360-9E03-70087B19FC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882588"/>
            <a:ext cx="4319651" cy="2997472"/>
          </a:xfrm>
        </p:spPr>
        <p:txBody>
          <a:bodyPr anchor="t"/>
          <a:lstStyle/>
          <a:p>
            <a:r>
              <a:rPr lang="en-US" sz="1800" dirty="0"/>
              <a:t>Then, using a firm required return and growth rate, we can compute a terminal value along with the FCFF for years 1,2 and 3.  </a:t>
            </a:r>
          </a:p>
          <a:p>
            <a:r>
              <a:rPr lang="en-US" sz="1800" dirty="0"/>
              <a:t>TV</a:t>
            </a:r>
            <a:r>
              <a:rPr lang="en-US" sz="1800" baseline="-25000" dirty="0"/>
              <a:t>3</a:t>
            </a:r>
            <a:r>
              <a:rPr lang="en-US" sz="1800" dirty="0"/>
              <a:t> = [FCFF</a:t>
            </a:r>
            <a:r>
              <a:rPr lang="en-US" sz="1800" baseline="-25000" dirty="0"/>
              <a:t>3</a:t>
            </a:r>
            <a:r>
              <a:rPr lang="en-US" sz="1800" dirty="0"/>
              <a:t> x (1+g)]/ (r-g)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339D6-2A2E-46C7-92F8-E56BE30A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607910"/>
          </a:xfrm>
        </p:spPr>
        <p:txBody>
          <a:bodyPr/>
          <a:lstStyle/>
          <a:p>
            <a:r>
              <a:rPr lang="en-US" dirty="0"/>
              <a:t>Building Free Cash Flow to Firm from 3 statement Forecast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048DDD-F541-48BE-875F-C45039480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937179"/>
              </p:ext>
            </p:extLst>
          </p:nvPr>
        </p:nvGraphicFramePr>
        <p:xfrm>
          <a:off x="252349" y="3603811"/>
          <a:ext cx="3723093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031">
                  <a:extLst>
                    <a:ext uri="{9D8B030D-6E8A-4147-A177-3AD203B41FA5}">
                      <a16:colId xmlns:a16="http://schemas.microsoft.com/office/drawing/2014/main" val="2855983430"/>
                    </a:ext>
                  </a:extLst>
                </a:gridCol>
                <a:gridCol w="1241031">
                  <a:extLst>
                    <a:ext uri="{9D8B030D-6E8A-4147-A177-3AD203B41FA5}">
                      <a16:colId xmlns:a16="http://schemas.microsoft.com/office/drawing/2014/main" val="2031465609"/>
                    </a:ext>
                  </a:extLst>
                </a:gridCol>
                <a:gridCol w="1241031">
                  <a:extLst>
                    <a:ext uri="{9D8B030D-6E8A-4147-A177-3AD203B41FA5}">
                      <a16:colId xmlns:a16="http://schemas.microsoft.com/office/drawing/2014/main" val="1933090384"/>
                    </a:ext>
                  </a:extLst>
                </a:gridCol>
              </a:tblGrid>
              <a:tr h="3182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28533"/>
                  </a:ext>
                </a:extLst>
              </a:tr>
              <a:tr h="5569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FCFF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FCFF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FCFF</a:t>
                      </a:r>
                      <a:r>
                        <a:rPr lang="en-US" baseline="-25000" dirty="0"/>
                        <a:t>3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TV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421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82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AFCBE-C1A7-4522-9EA2-BD8ED07B1B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882588"/>
            <a:ext cx="4705350" cy="2987692"/>
          </a:xfrm>
        </p:spPr>
        <p:txBody>
          <a:bodyPr/>
          <a:lstStyle/>
          <a:p>
            <a:r>
              <a:rPr lang="en-US" sz="1800" dirty="0"/>
              <a:t>Add each year’s total CFs up and discount at the firm’s required return and obtain firm value</a:t>
            </a:r>
          </a:p>
          <a:p>
            <a:endParaRPr lang="en-US" sz="800" dirty="0"/>
          </a:p>
          <a:p>
            <a:r>
              <a:rPr lang="en-US" sz="1800" dirty="0"/>
              <a:t>Firm value = NPV of the total CFs</a:t>
            </a:r>
          </a:p>
          <a:p>
            <a:r>
              <a:rPr lang="en-US" sz="1800" dirty="0"/>
              <a:t>Firm value = MV of assets</a:t>
            </a:r>
          </a:p>
          <a:p>
            <a:endParaRPr lang="en-US" sz="800" dirty="0"/>
          </a:p>
          <a:p>
            <a:r>
              <a:rPr lang="en-US" sz="1800" dirty="0"/>
              <a:t>MV assets = MV Debt + MV Equity</a:t>
            </a:r>
          </a:p>
          <a:p>
            <a:r>
              <a:rPr lang="en-US" sz="1800" dirty="0"/>
              <a:t>MV equity = MV assets – MV Debt</a:t>
            </a:r>
          </a:p>
          <a:p>
            <a:r>
              <a:rPr lang="en-US" sz="1800" b="1" dirty="0"/>
              <a:t>Convert to per share stock price!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86E840-9AE7-4515-8E75-E484A107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607910"/>
          </a:xfrm>
        </p:spPr>
        <p:txBody>
          <a:bodyPr anchor="t"/>
          <a:lstStyle/>
          <a:p>
            <a:r>
              <a:rPr lang="en-US"/>
              <a:t>Building Free Cash flow to Firm from 3 Statement Model</a:t>
            </a:r>
          </a:p>
        </p:txBody>
      </p:sp>
    </p:spTree>
    <p:extLst>
      <p:ext uri="{BB962C8B-B14F-4D97-AF65-F5344CB8AC3E}">
        <p14:creationId xmlns:p14="http://schemas.microsoft.com/office/powerpoint/2010/main" val="428563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8" y="968189"/>
            <a:ext cx="4803745" cy="3092714"/>
          </a:xfrm>
        </p:spPr>
        <p:txBody>
          <a:bodyPr anchor="t"/>
          <a:lstStyle/>
          <a:p>
            <a:endParaRPr lang="en-US" sz="1800" dirty="0"/>
          </a:p>
          <a:p>
            <a:r>
              <a:rPr lang="en-US" sz="1800" dirty="0"/>
              <a:t>Let’s see how this is done by examining the file: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Three_statement_model_valuation.xlsx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/>
          </a:p>
          <a:p>
            <a:pPr marL="285750" indent="-285750">
              <a:buFont typeface="Arial" charset="0"/>
              <a:buChar char="•"/>
            </a:pPr>
            <a:r>
              <a:rPr lang="en-US" sz="1800" b="1"/>
              <a:t>Please save your file after watching the lesson!</a:t>
            </a:r>
            <a:endParaRPr lang="en-US" sz="1800" b="1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8" y="156066"/>
            <a:ext cx="6266146" cy="693510"/>
          </a:xfrm>
        </p:spPr>
        <p:txBody>
          <a:bodyPr anchor="t"/>
          <a:lstStyle/>
          <a:p>
            <a:r>
              <a:rPr lang="en-US"/>
              <a:t>Forecast Free Cash flow to Firm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64729-3515-46ED-8ED5-215A2D8225F5}">
  <ds:schemaRefs>
    <ds:schemaRef ds:uri="c1493ba7-63c2-4cf8-b36d-87bfbc6968c0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b057fda7-913b-4ab6-8820-932873bcd66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C3377-E0FB-42F0-90E9-593BB6B0FD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Words>377</Words>
  <Application>Microsoft Office PowerPoint</Application>
  <PresentationFormat>On-screen Show (16:9)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Building Free Cash Flow to Firm from 3 statement Model</vt:lpstr>
      <vt:lpstr>Building the Free Cash Flow to Firm Forecast</vt:lpstr>
      <vt:lpstr>Building the Free Cash Flow to Firm Forecast</vt:lpstr>
      <vt:lpstr>Building Free Cash Flow to Firm from 3 statement Forecast</vt:lpstr>
      <vt:lpstr>Building Free Cash Flow to Firm from 3 statement Forecast</vt:lpstr>
      <vt:lpstr>Building Free Cash flow to Firm from 3 Statement Model</vt:lpstr>
      <vt:lpstr>Forecast Free Cash flow to Firm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169</cp:revision>
  <dcterms:created xsi:type="dcterms:W3CDTF">2017-01-20T18:55:05Z</dcterms:created>
  <dcterms:modified xsi:type="dcterms:W3CDTF">2018-09-30T13:01:42Z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