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6"/>
  </p:notesMasterIdLst>
  <p:handoutMasterIdLst>
    <p:handoutMasterId r:id="rId17"/>
  </p:handoutMasterIdLst>
  <p:sldIdLst>
    <p:sldId id="266" r:id="rId7"/>
    <p:sldId id="285" r:id="rId8"/>
    <p:sldId id="302" r:id="rId9"/>
    <p:sldId id="303" r:id="rId10"/>
    <p:sldId id="305" r:id="rId11"/>
    <p:sldId id="306" r:id="rId12"/>
    <p:sldId id="304" r:id="rId13"/>
    <p:sldId id="307" r:id="rId14"/>
    <p:sldId id="288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285"/>
            <p14:sldId id="302"/>
            <p14:sldId id="303"/>
            <p14:sldId id="305"/>
            <p14:sldId id="306"/>
            <p14:sldId id="304"/>
            <p14:sldId id="307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>
            <p14:sldId id="288"/>
          </p14:sldIdLst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2" clrIdx="0">
    <p:extLst>
      <p:ext uri="{19B8F6BF-5375-455C-9EA6-DF929625EA0E}">
        <p15:presenceInfo xmlns:p15="http://schemas.microsoft.com/office/powerpoint/2012/main" userId="e87be2ab260f9e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686" autoAdjust="0"/>
  </p:normalViewPr>
  <p:slideViewPr>
    <p:cSldViewPr snapToGrid="0" snapToObjects="1">
      <p:cViewPr varScale="1">
        <p:scale>
          <a:sx n="106" d="100"/>
          <a:sy n="106" d="100"/>
        </p:scale>
        <p:origin x="306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lesson we will discuss comparable analysis, which is a relative valuation technique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45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dirty="0"/>
              <a:t>Thankyou!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3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Comparable analysis and </a:t>
            </a:r>
          </a:p>
          <a:p>
            <a:r>
              <a:rPr lang="en-US" b="1" dirty="0"/>
              <a:t>Football field graph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3702867"/>
            <a:ext cx="4305091" cy="1315522"/>
          </a:xfrm>
        </p:spPr>
        <p:txBody>
          <a:bodyPr/>
          <a:lstStyle/>
          <a:p>
            <a:r>
              <a:rPr lang="en-US" sz="2000" dirty="0"/>
              <a:t>Comparable analysis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2E55E2-C88D-42B2-AF89-221B68F79F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DFC988-4FCC-45E5-8C64-884F9DBA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 slide</a:t>
            </a:r>
          </a:p>
        </p:txBody>
      </p:sp>
    </p:spTree>
    <p:extLst>
      <p:ext uri="{BB962C8B-B14F-4D97-AF65-F5344CB8AC3E}">
        <p14:creationId xmlns:p14="http://schemas.microsoft.com/office/powerpoint/2010/main" val="339355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EBE55E-5A72-48B3-B282-5375DCD744B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Comparable analysis differs from the DCF (Discounted </a:t>
            </a:r>
            <a:r>
              <a:rPr lang="en-US" dirty="0" err="1"/>
              <a:t>CashFlow</a:t>
            </a:r>
            <a:r>
              <a:rPr lang="en-US" dirty="0"/>
              <a:t> approach) primarily in that it is a relative valuation method.  </a:t>
            </a:r>
          </a:p>
          <a:p>
            <a:endParaRPr lang="en-US" dirty="0"/>
          </a:p>
          <a:p>
            <a:r>
              <a:rPr lang="en-US" dirty="0"/>
              <a:t>The premise is that the equity value of one firm should “look like” equity of a similar class, such as a competitor in the same industry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273E82-49BB-4767-9C46-76FB450D4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363999"/>
          </a:xfrm>
        </p:spPr>
        <p:txBody>
          <a:bodyPr/>
          <a:lstStyle/>
          <a:p>
            <a:r>
              <a:rPr lang="en-US" dirty="0"/>
              <a:t>Comparable analysis</a:t>
            </a:r>
          </a:p>
        </p:txBody>
      </p:sp>
    </p:spTree>
    <p:extLst>
      <p:ext uri="{BB962C8B-B14F-4D97-AF65-F5344CB8AC3E}">
        <p14:creationId xmlns:p14="http://schemas.microsoft.com/office/powerpoint/2010/main" val="148397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ACDF28-F6B6-4156-A4CA-F73F80FB48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042117"/>
            <a:ext cx="4705350" cy="3720006"/>
          </a:xfrm>
        </p:spPr>
        <p:txBody>
          <a:bodyPr/>
          <a:lstStyle/>
          <a:p>
            <a:r>
              <a:rPr lang="en-US" dirty="0"/>
              <a:t>Suppose you need to value “The Make Money Corporation”</a:t>
            </a:r>
          </a:p>
          <a:p>
            <a:endParaRPr lang="en-US" dirty="0"/>
          </a:p>
          <a:p>
            <a:r>
              <a:rPr lang="en-US" dirty="0"/>
              <a:t>You decide to value “Make Money” using a comparable analysis.  </a:t>
            </a:r>
          </a:p>
          <a:p>
            <a:endParaRPr lang="en-US" dirty="0"/>
          </a:p>
          <a:p>
            <a:r>
              <a:rPr lang="en-US" dirty="0"/>
              <a:t>You need: </a:t>
            </a:r>
          </a:p>
          <a:p>
            <a:pPr marL="457200" indent="-457200">
              <a:buAutoNum type="arabicParenR"/>
            </a:pPr>
            <a:r>
              <a:rPr lang="en-US" dirty="0"/>
              <a:t>A competitor</a:t>
            </a:r>
          </a:p>
          <a:p>
            <a:pPr marL="457200" indent="-457200">
              <a:buAutoNum type="arabicParenR"/>
            </a:pPr>
            <a:r>
              <a:rPr lang="en-US" dirty="0"/>
              <a:t>A metric (ratio) of the competitor</a:t>
            </a:r>
          </a:p>
          <a:p>
            <a:pPr marL="457200" indent="-457200">
              <a:buAutoNum type="arabicParenR"/>
            </a:pPr>
            <a:r>
              <a:rPr lang="en-US" dirty="0"/>
              <a:t>Some data for Make Money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1A625-153A-4998-8054-A123CBB8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analysis</a:t>
            </a:r>
          </a:p>
        </p:txBody>
      </p:sp>
    </p:spTree>
    <p:extLst>
      <p:ext uri="{BB962C8B-B14F-4D97-AF65-F5344CB8AC3E}">
        <p14:creationId xmlns:p14="http://schemas.microsoft.com/office/powerpoint/2010/main" val="164044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900CFD-510B-4DCE-8CF2-5A409D821B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Let’s suppose the competitor is “</a:t>
            </a:r>
            <a:r>
              <a:rPr lang="en-US" dirty="0" err="1"/>
              <a:t>GoodFirm</a:t>
            </a:r>
            <a:r>
              <a:rPr lang="en-US" dirty="0"/>
              <a:t>, Inc.”  </a:t>
            </a:r>
          </a:p>
          <a:p>
            <a:endParaRPr lang="en-US" dirty="0"/>
          </a:p>
          <a:p>
            <a:r>
              <a:rPr lang="en-US" dirty="0"/>
              <a:t>Good’s Price to Earnings ratio, also known as P/E is 20.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If Make Money were to have a P/E of 20, what would their price be?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B83E3B-6888-4756-851F-834E849A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analysis	</a:t>
            </a:r>
          </a:p>
        </p:txBody>
      </p:sp>
    </p:spTree>
    <p:extLst>
      <p:ext uri="{BB962C8B-B14F-4D97-AF65-F5344CB8AC3E}">
        <p14:creationId xmlns:p14="http://schemas.microsoft.com/office/powerpoint/2010/main" val="72847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900CFD-510B-4DCE-8CF2-5A409D821B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How did we get 20 for Good’s P/E</a:t>
            </a:r>
          </a:p>
          <a:p>
            <a:r>
              <a:rPr lang="en-US" dirty="0"/>
              <a:t>We need their per share price; suppose it is $100.</a:t>
            </a:r>
          </a:p>
          <a:p>
            <a:endParaRPr lang="en-US" dirty="0"/>
          </a:p>
          <a:p>
            <a:r>
              <a:rPr lang="en-US" dirty="0"/>
              <a:t>We need “E” in denominator, on a per share basis (EPS).  Suppose net income (earnings) is $100 million and weighted shares o/s are 20 million.  </a:t>
            </a:r>
          </a:p>
          <a:p>
            <a:r>
              <a:rPr lang="en-US" dirty="0"/>
              <a:t>EPS = $100/20 = $5.00</a:t>
            </a:r>
          </a:p>
          <a:p>
            <a:r>
              <a:rPr lang="en-US" dirty="0"/>
              <a:t>P/E (</a:t>
            </a:r>
            <a:r>
              <a:rPr lang="en-US" dirty="0" err="1"/>
              <a:t>GoodFirm</a:t>
            </a:r>
            <a:r>
              <a:rPr lang="en-US" dirty="0"/>
              <a:t>) = $100/$5 = 20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B83E3B-6888-4756-851F-834E849A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analysis	</a:t>
            </a:r>
          </a:p>
        </p:txBody>
      </p:sp>
    </p:spTree>
    <p:extLst>
      <p:ext uri="{BB962C8B-B14F-4D97-AF65-F5344CB8AC3E}">
        <p14:creationId xmlns:p14="http://schemas.microsoft.com/office/powerpoint/2010/main" val="128085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900CFD-510B-4DCE-8CF2-5A409D821B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We have: 	1) Competitor</a:t>
            </a:r>
          </a:p>
          <a:p>
            <a:r>
              <a:rPr lang="en-US" dirty="0"/>
              <a:t>			2) Competitor’s metric (P/E)</a:t>
            </a:r>
          </a:p>
          <a:p>
            <a:endParaRPr lang="en-US" dirty="0"/>
          </a:p>
          <a:p>
            <a:r>
              <a:rPr lang="en-US" dirty="0"/>
              <a:t>We need:  3)  Some data for the firm we are valuing (</a:t>
            </a:r>
            <a:r>
              <a:rPr lang="en-US" dirty="0" err="1"/>
              <a:t>MakeMoney</a:t>
            </a:r>
            <a:r>
              <a:rPr lang="en-US" dirty="0"/>
              <a:t>, Inc.)</a:t>
            </a:r>
          </a:p>
          <a:p>
            <a:r>
              <a:rPr lang="en-US" dirty="0"/>
              <a:t>It’s always the NON-price variable in the metric. Why?  The price is the unknown.</a:t>
            </a:r>
          </a:p>
          <a:p>
            <a:r>
              <a:rPr lang="en-US" dirty="0"/>
              <a:t>We need the “E” in denominator (on a per share basis)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B83E3B-6888-4756-851F-834E849A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analysis	</a:t>
            </a:r>
          </a:p>
        </p:txBody>
      </p:sp>
    </p:spTree>
    <p:extLst>
      <p:ext uri="{BB962C8B-B14F-4D97-AF65-F5344CB8AC3E}">
        <p14:creationId xmlns:p14="http://schemas.microsoft.com/office/powerpoint/2010/main" val="146085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C48BA8-32D6-4148-8EED-521346E6863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Suppose Money’s NI is $80 million, and they have 25 million weighted shares o/s. </a:t>
            </a:r>
          </a:p>
          <a:p>
            <a:endParaRPr lang="en-US" dirty="0"/>
          </a:p>
          <a:p>
            <a:r>
              <a:rPr lang="en-US" dirty="0"/>
              <a:t>EPS = $80 / 25 = $3.2</a:t>
            </a:r>
          </a:p>
          <a:p>
            <a:endParaRPr lang="en-US" dirty="0"/>
          </a:p>
          <a:p>
            <a:r>
              <a:rPr lang="en-US" dirty="0"/>
              <a:t>P/E (for Money) = P/E for Good</a:t>
            </a:r>
          </a:p>
          <a:p>
            <a:r>
              <a:rPr lang="en-US" dirty="0"/>
              <a:t>P/$3.2 = 20</a:t>
            </a:r>
          </a:p>
          <a:p>
            <a:r>
              <a:rPr lang="en-US" dirty="0"/>
              <a:t>P = 20 x $3.2 = $64, implied price </a:t>
            </a:r>
          </a:p>
          <a:p>
            <a:r>
              <a:rPr lang="en-US" dirty="0"/>
              <a:t>for Make Money!!!!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20B596-8B3C-4295-B1D7-2401FE8E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analysis</a:t>
            </a:r>
          </a:p>
        </p:txBody>
      </p:sp>
    </p:spTree>
    <p:extLst>
      <p:ext uri="{BB962C8B-B14F-4D97-AF65-F5344CB8AC3E}">
        <p14:creationId xmlns:p14="http://schemas.microsoft.com/office/powerpoint/2010/main" val="402484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FA36-0EA3-449B-9BDC-4ED18120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slide</a:t>
            </a:r>
          </a:p>
        </p:txBody>
      </p:sp>
    </p:spTree>
    <p:extLst>
      <p:ext uri="{BB962C8B-B14F-4D97-AF65-F5344CB8AC3E}">
        <p14:creationId xmlns:p14="http://schemas.microsoft.com/office/powerpoint/2010/main" val="2686088666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9" ma:contentTypeDescription="Create a new document." ma:contentTypeScope="" ma:versionID="6929949bd0edf273d487612779568085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3b30c64b16f45f8c9172a54965914d9a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2CACE25-07A7-4148-A03F-C767E7FE8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764729-3515-46ED-8ED5-215A2D8225F5}">
  <ds:schemaRefs>
    <ds:schemaRef ds:uri="http://schemas.microsoft.com/office/2006/metadata/properties"/>
    <ds:schemaRef ds:uri="http://purl.org/dc/elements/1.1/"/>
    <ds:schemaRef ds:uri="http://schemas.microsoft.com/sharepoint/v3"/>
    <ds:schemaRef ds:uri="b057fda7-913b-4ab6-8820-932873bcd66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c1493ba7-63c2-4cf8-b36d-87bfbc6968c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6034</TotalTime>
  <Words>333</Words>
  <Application>Microsoft Office PowerPoint</Application>
  <PresentationFormat>On-screen Show (16:9)</PresentationFormat>
  <Paragraphs>58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Financial Modeling</vt:lpstr>
      <vt:lpstr>Before we begin slide</vt:lpstr>
      <vt:lpstr>Comparable analysis</vt:lpstr>
      <vt:lpstr>Comparable analysis</vt:lpstr>
      <vt:lpstr>Comparable analysis </vt:lpstr>
      <vt:lpstr>Comparable analysis </vt:lpstr>
      <vt:lpstr>Comparable analysis </vt:lpstr>
      <vt:lpstr>Comparable analysis</vt:lpstr>
      <vt:lpstr>Summary slide</vt:lpstr>
    </vt:vector>
  </TitlesOfParts>
  <Company>www.gatech.edu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Jacqueline Garner</cp:lastModifiedBy>
  <cp:revision>151</cp:revision>
  <dcterms:created xsi:type="dcterms:W3CDTF">2017-01-20T18:55:05Z</dcterms:created>
  <dcterms:modified xsi:type="dcterms:W3CDTF">2018-06-25T00:39:48Z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