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customXml/itemProps4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4"/>
  </p:sldMasterIdLst>
  <p:notesMasterIdLst>
    <p:notesMasterId r:id="rId14"/>
  </p:notesMasterIdLst>
  <p:handoutMasterIdLst>
    <p:handoutMasterId r:id="rId15"/>
  </p:handoutMasterIdLst>
  <p:sldIdLst>
    <p:sldId id="273" r:id="rId5"/>
    <p:sldId id="300" r:id="rId6"/>
    <p:sldId id="258" r:id="rId7"/>
    <p:sldId id="305" r:id="rId8"/>
    <p:sldId id="312" r:id="rId9"/>
    <p:sldId id="309" r:id="rId10"/>
    <p:sldId id="310" r:id="rId11"/>
    <p:sldId id="311" r:id="rId12"/>
    <p:sldId id="313" r:id="rId1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4">
          <p15:clr>
            <a:srgbClr val="A4A3A4"/>
          </p15:clr>
        </p15:guide>
        <p15:guide id="2" pos="3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 userDrawn="1">
          <p15:clr>
            <a:srgbClr val="A4A3A4"/>
          </p15:clr>
        </p15:guide>
        <p15:guide id="2" pos="215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dgespeth, Grady (CFPB)" initials="HG(" lastIdx="20" clrIdx="0">
    <p:extLst>
      <p:ext uri="{19B8F6BF-5375-455C-9EA6-DF929625EA0E}">
        <p15:presenceInfo xmlns:p15="http://schemas.microsoft.com/office/powerpoint/2012/main" userId="S::Grady.Hedgespeth@cfpb.gov::04b9dd2f-07d4-4e08-aaad-3233d84add0c" providerId="AD"/>
      </p:ext>
    </p:extLst>
  </p:cmAuthor>
  <p:cmAuthor id="2" name="Katya Lazarev" initials="KL" lastIdx="23" clrIdx="1">
    <p:extLst>
      <p:ext uri="{19B8F6BF-5375-455C-9EA6-DF929625EA0E}">
        <p15:presenceInfo xmlns:p15="http://schemas.microsoft.com/office/powerpoint/2012/main" userId="Katya Lazarev" providerId="None"/>
      </p:ext>
    </p:extLst>
  </p:cmAuthor>
  <p:cmAuthor id="3" name="Babinecz, Elena (CFPB)" initials="BE(" lastIdx="16" clrIdx="2">
    <p:extLst>
      <p:ext uri="{19B8F6BF-5375-455C-9EA6-DF929625EA0E}">
        <p15:presenceInfo xmlns:p15="http://schemas.microsoft.com/office/powerpoint/2012/main" userId="S::Elena.Babinecz@cfpb.gov::339ac6e7-da32-4f22-bdfe-483259cf686b" providerId="AD"/>
      </p:ext>
    </p:extLst>
  </p:cmAuthor>
  <p:cmAuthor id="4" name="Kris Andreassen (CFPB)" initials="KMA" lastIdx="35" clrIdx="3">
    <p:extLst>
      <p:ext uri="{19B8F6BF-5375-455C-9EA6-DF929625EA0E}">
        <p15:presenceInfo xmlns:p15="http://schemas.microsoft.com/office/powerpoint/2012/main" userId="Kris Andreassen (CFPB)" providerId="None"/>
      </p:ext>
    </p:extLst>
  </p:cmAuthor>
  <p:cmAuthor id="5" name="Silberman, David (CFPB)" initials="SD(" lastIdx="6" clrIdx="4">
    <p:extLst>
      <p:ext uri="{19B8F6BF-5375-455C-9EA6-DF929625EA0E}">
        <p15:presenceInfo xmlns:p15="http://schemas.microsoft.com/office/powerpoint/2012/main" userId="S::David.Silberman@cfpb.gov::d1faf8c9-b0fb-44f7-a545-a4753e721cac" providerId="AD"/>
      </p:ext>
    </p:extLst>
  </p:cmAuthor>
  <p:cmAuthor id="6" name="Kanter, Daniel (CFPB)" initials="KD(" lastIdx="6" clrIdx="5">
    <p:extLst>
      <p:ext uri="{19B8F6BF-5375-455C-9EA6-DF929625EA0E}">
        <p15:presenceInfo xmlns:p15="http://schemas.microsoft.com/office/powerpoint/2012/main" userId="S::Daniel.Kanter@cfpb.gov::b0c8774a-4024-418a-9b0c-80dd4367c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820"/>
    <a:srgbClr val="2CB34A"/>
    <a:srgbClr val="43484E"/>
    <a:srgbClr val="E3E4E5"/>
    <a:srgbClr val="DBEDD4"/>
    <a:srgbClr val="ADDC91"/>
    <a:srgbClr val="DDDEDD"/>
    <a:srgbClr val="F3F2F1"/>
    <a:srgbClr val="636463"/>
    <a:srgbClr val="919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67BB2-AEC4-4C96-8121-272EFB8008AF}" v="8" dt="2020-11-06T13:47:45.47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8" y="528"/>
      </p:cViewPr>
      <p:guideLst>
        <p:guide orient="horz" pos="944"/>
        <p:guide pos="3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76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5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naA\Downloads\cfpb_excel_charts_r7_041015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02345970307075"/>
          <c:y val="5.9127055792337888E-2"/>
          <c:w val="0.62219650474207333"/>
          <c:h val="0.87563419538154064"/>
        </c:manualLayout>
      </c:layout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rgbClr val="2CB34A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1-A1C3-45F4-A429-CB8CD651226E}"/>
              </c:ext>
            </c:extLst>
          </c:dPt>
          <c:dPt>
            <c:idx val="1"/>
            <c:bubble3D val="0"/>
            <c:spPr>
              <a:solidFill>
                <a:srgbClr val="CCE3F5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3-A1C3-45F4-A429-CB8CD651226E}"/>
              </c:ext>
            </c:extLst>
          </c:dPt>
          <c:dPt>
            <c:idx val="2"/>
            <c:bubble3D val="0"/>
            <c:spPr>
              <a:solidFill>
                <a:srgbClr val="7FB8E6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5-A1C3-45F4-A429-CB8CD651226E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7-A1C3-45F4-A429-CB8CD651226E}"/>
              </c:ext>
            </c:extLst>
          </c:dPt>
          <c:dPt>
            <c:idx val="4"/>
            <c:bubble3D val="0"/>
            <c:spPr>
              <a:solidFill>
                <a:srgbClr val="7FAEAE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9-A1C3-45F4-A429-CB8CD651226E}"/>
              </c:ext>
            </c:extLst>
          </c:dPt>
          <c:dPt>
            <c:idx val="5"/>
            <c:bubble3D val="0"/>
            <c:spPr>
              <a:solidFill>
                <a:srgbClr val="337E7D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B-A1C3-45F4-A429-CB8CD651226E}"/>
              </c:ext>
            </c:extLst>
          </c:dPt>
          <c:dLbls>
            <c:dLbl>
              <c:idx val="4"/>
              <c:layout>
                <c:manualLayout>
                  <c:x val="0.1712465501694759"/>
                  <c:y val="-2.200751282236509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1C3-45F4-A429-CB8CD651226E}"/>
                </c:ext>
              </c:extLst>
            </c:dLbl>
            <c:dLbl>
              <c:idx val="5"/>
              <c:layout>
                <c:manualLayout>
                  <c:x val="-6.3914901043546999E-3"/>
                  <c:y val="6.1298430012762167E-2"/>
                </c:manualLayout>
              </c:layout>
              <c:tx>
                <c:rich>
                  <a:bodyPr/>
                  <a:lstStyle/>
                  <a:p>
                    <a:pPr>
                      <a:defRPr sz="1050"/>
                    </a:pPr>
                    <a:r>
                      <a:rPr lang="en-US" sz="1050" dirty="0"/>
                      <a:t>Merchant Cash Advance
&lt;1%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1C3-45F4-A429-CB8CD651226E}"/>
                </c:ext>
              </c:extLst>
            </c:dLbl>
            <c:dLbl>
              <c:idx val="6"/>
              <c:layout>
                <c:manualLayout>
                  <c:x val="3.2106094800401747E-2"/>
                  <c:y val="-7.484047292253605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1C3-45F4-A429-CB8CD65122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Pie!$A$2:$A$8</c:f>
              <c:strCache>
                <c:ptCount val="7"/>
                <c:pt idx="0">
                  <c:v>Term Loans and Lines of Credit*</c:v>
                </c:pt>
                <c:pt idx="1">
                  <c:v>Business Credit Cards</c:v>
                </c:pt>
                <c:pt idx="2">
                  <c:v>Supplier Financing</c:v>
                </c:pt>
                <c:pt idx="3">
                  <c:v>Equipment Leasing</c:v>
                </c:pt>
                <c:pt idx="4">
                  <c:v>Factoring</c:v>
                </c:pt>
                <c:pt idx="5">
                  <c:v>Merchant Cash Advance</c:v>
                </c:pt>
                <c:pt idx="6">
                  <c:v>SBA Loans (7(a), 504, and microloans)</c:v>
                </c:pt>
              </c:strCache>
            </c:strRef>
          </c:cat>
          <c:val>
            <c:numRef>
              <c:f>Pie!$B$2:$B$8</c:f>
              <c:numCache>
                <c:formatCode>0%</c:formatCode>
                <c:ptCount val="7"/>
                <c:pt idx="0">
                  <c:v>0.35839736589943394</c:v>
                </c:pt>
                <c:pt idx="1">
                  <c:v>0.15690997276986607</c:v>
                </c:pt>
                <c:pt idx="2">
                  <c:v>0.20968361552735462</c:v>
                </c:pt>
                <c:pt idx="3">
                  <c:v>0.12767430471052663</c:v>
                </c:pt>
                <c:pt idx="4">
                  <c:v>7.0930169283625902E-2</c:v>
                </c:pt>
                <c:pt idx="5">
                  <c:v>2.127905078508777E-3</c:v>
                </c:pt>
                <c:pt idx="6">
                  <c:v>7.427666673068406E-2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1C3-45F4-A429-CB8CD651226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300"/>
      </c:pieChart>
      <c:spPr>
        <a:ln w="12700">
          <a:solidFill>
            <a:srgbClr val="FFFFFF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6426" cy="45657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7588" y="0"/>
            <a:ext cx="2966426" cy="45657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6FCA97C3-C405-524D-9CBE-0BC0D8901EF2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73364"/>
            <a:ext cx="2966426" cy="456576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7588" y="8673364"/>
            <a:ext cx="2966426" cy="456576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34E3284D-1414-D044-813C-490EC2E121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49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6426" cy="45657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7588" y="0"/>
            <a:ext cx="2966426" cy="45657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111BCE4-DA71-794C-BB20-C7FCCBD5454E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9825" y="684213"/>
            <a:ext cx="4565650" cy="3424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560" y="4337475"/>
            <a:ext cx="5476479" cy="4109186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73364"/>
            <a:ext cx="2966426" cy="456576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7588" y="8673364"/>
            <a:ext cx="2966426" cy="456576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4BAF53EF-993C-FF42-8B62-CEF57763A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73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1193" y="2164953"/>
            <a:ext cx="8036720" cy="743347"/>
          </a:xfrm>
        </p:spPr>
        <p:txBody>
          <a:bodyPr>
            <a:normAutofit/>
          </a:bodyPr>
          <a:lstStyle>
            <a:lvl1pPr>
              <a:defRPr sz="4000" b="0">
                <a:solidFill>
                  <a:srgbClr val="10182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6352" y="2895600"/>
            <a:ext cx="8031561" cy="5207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3484E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/>
              <a:t> Click to edit Master text styles</a:t>
            </a:r>
          </a:p>
        </p:txBody>
      </p:sp>
      <p:pic>
        <p:nvPicPr>
          <p:cNvPr id="13" name="Picture 12" descr="Consumer Financial Protection Bureau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64089" y="5001128"/>
            <a:ext cx="2641600" cy="927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8740"/>
            <a:ext cx="9157662" cy="188540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3643" y="1549400"/>
            <a:ext cx="8036719" cy="4199647"/>
          </a:xfrm>
          <a:prstGeom prst="rect">
            <a:avLst/>
          </a:prstGeom>
        </p:spPr>
        <p:txBody>
          <a:bodyPr/>
          <a:lstStyle>
            <a:lvl1pPr marL="452628" indent="-457200">
              <a:buClr>
                <a:srgbClr val="101820"/>
              </a:buClr>
              <a:buFont typeface="+mj-lt"/>
              <a:buAutoNum type="arabicPeriod"/>
              <a:defRPr sz="2000">
                <a:solidFill>
                  <a:srgbClr val="101820"/>
                </a:solidFill>
              </a:defRPr>
            </a:lvl1pPr>
            <a:lvl2pPr marL="800100" indent="-342900">
              <a:spcBef>
                <a:spcPts val="1000"/>
              </a:spcBef>
              <a:buClr>
                <a:srgbClr val="101820"/>
              </a:buClr>
              <a:buSzPct val="100000"/>
              <a:buFont typeface="+mj-lt"/>
              <a:buAutoNum type="alphaLcPeriod"/>
              <a:defRPr sz="1800">
                <a:solidFill>
                  <a:srgbClr val="101820"/>
                </a:solidFill>
              </a:defRPr>
            </a:lvl2pPr>
            <a:lvl3pPr marL="1143000" indent="-228600">
              <a:spcBef>
                <a:spcPts val="1000"/>
              </a:spcBef>
              <a:buFont typeface="Wingdings" charset="2"/>
              <a:buChar char="§"/>
              <a:defRPr sz="1600">
                <a:solidFill>
                  <a:srgbClr val="10182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53641" y="4524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182568" y="60811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08118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414523" y="1549401"/>
            <a:ext cx="3175841" cy="41899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6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add descriptive text</a:t>
            </a:r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1" hasCustomPrompt="1"/>
          </p:nvPr>
        </p:nvSpPr>
        <p:spPr>
          <a:xfrm>
            <a:off x="572256" y="1549399"/>
            <a:ext cx="4517885" cy="41899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chart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53641" y="4524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3182568" y="60811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08118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r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5021" y="6112080"/>
            <a:ext cx="5074757" cy="52822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200" i="1" baseline="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</a:lstStyle>
          <a:p>
            <a:r>
              <a:rPr lang="en-US" sz="1200"/>
              <a:t>Source: Add source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85021" y="749808"/>
            <a:ext cx="8150979" cy="5282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Add chart title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05256" y="2734055"/>
            <a:ext cx="7306056" cy="495799"/>
          </a:xfrm>
          <a:prstGeom prst="rect">
            <a:avLst/>
          </a:prstGeom>
        </p:spPr>
        <p:txBody>
          <a:bodyPr wrap="square"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40000"/>
              </a:lnSpc>
              <a:spcBef>
                <a:spcPts val="2109"/>
              </a:spcBef>
              <a:spcAft>
                <a:spcPts val="1406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2000" cap="none" baseline="0">
                <a:solidFill>
                  <a:srgbClr val="43484E"/>
                </a:solidFill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lnSpc>
                <a:spcPct val="140000"/>
              </a:lnSpc>
              <a:spcAft>
                <a:spcPts val="2000"/>
              </a:spcAft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05256" y="2112264"/>
            <a:ext cx="7306056" cy="613589"/>
          </a:xfrm>
          <a:prstGeom prst="rect">
            <a:avLst/>
          </a:prstGeom>
        </p:spPr>
        <p:txBody>
          <a:bodyPr lIns="64284" tIns="32142" rIns="64284" bIns="32142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182568" y="60811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08118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8177" y="5765524"/>
            <a:ext cx="2641600" cy="9271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FEB8-2C77-8847-9F73-4B29A373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63666-1739-2049-9C15-46A56F82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3F7FC-AE35-8B46-BA76-C337DBF0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96D5-D104-B446-AE58-7A3FF78A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D07BF-2401-EE4D-9DDD-6A628A5F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A41C9-6A76-0D40-97E0-EE0CC252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53641" y="4524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53641" y="1524000"/>
            <a:ext cx="8036720" cy="410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182568" y="60811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08118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76072" y="2368296"/>
            <a:ext cx="8040512" cy="880064"/>
          </a:xfrm>
          <a:prstGeom prst="rect">
            <a:avLst/>
          </a:prstGeom>
        </p:spPr>
        <p:txBody>
          <a:bodyPr lIns="64251" tIns="32125" rIns="64251" bIns="32125"/>
          <a:lstStyle>
            <a:lvl1pPr algn="l">
              <a:lnSpc>
                <a:spcPts val="5000"/>
              </a:lnSpc>
              <a:spcBef>
                <a:spcPts val="7500"/>
              </a:spcBef>
              <a:spcAft>
                <a:spcPts val="0"/>
              </a:spcAft>
              <a:defRPr sz="4600" baseline="0">
                <a:solidFill>
                  <a:srgbClr val="101820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6274" y="3202725"/>
            <a:ext cx="8040511" cy="717193"/>
          </a:xfrm>
          <a:prstGeom prst="rect">
            <a:avLst/>
          </a:prstGeom>
        </p:spPr>
        <p:txBody>
          <a:bodyPr wrap="square" lIns="64251" tIns="32125" rIns="64251" bIns="32125">
            <a:spAutoFit/>
          </a:bodyPr>
          <a:lstStyle>
            <a:lvl1pPr marL="0" indent="0" algn="l">
              <a:lnSpc>
                <a:spcPts val="5000"/>
              </a:lnSpc>
              <a:spcBef>
                <a:spcPts val="2109"/>
              </a:spcBef>
              <a:buClr>
                <a:schemeClr val="tx2"/>
              </a:buClr>
              <a:buSzPct val="100000"/>
              <a:buFontTx/>
              <a:buNone/>
              <a:defRPr sz="3000" cap="none" baseline="0">
                <a:solidFill>
                  <a:srgbClr val="43484E"/>
                </a:solidFill>
              </a:defRPr>
            </a:lvl1pPr>
            <a:lvl2pPr marL="321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6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7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8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0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08118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182568" y="60811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8177" y="5765524"/>
            <a:ext cx="2641600" cy="9271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4512" y="1549400"/>
            <a:ext cx="3951287" cy="419964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35512" y="1549400"/>
            <a:ext cx="3951287" cy="419964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53641" y="4524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182568" y="60811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08118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3644" y="2098849"/>
            <a:ext cx="3847345" cy="3621015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spcBef>
                <a:spcPts val="1000"/>
              </a:spcBef>
              <a:defRPr sz="2000" baseline="0"/>
            </a:lvl1pPr>
            <a:lvl2pPr>
              <a:spcBef>
                <a:spcPts val="1000"/>
              </a:spcBef>
              <a:defRPr sz="1800" baseline="0"/>
            </a:lvl2pPr>
            <a:lvl3pPr>
              <a:spcBef>
                <a:spcPts val="1000"/>
              </a:spcBef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41504" y="1579098"/>
            <a:ext cx="3848856" cy="37167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41504" y="2098849"/>
            <a:ext cx="3848856" cy="3621015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spcBef>
                <a:spcPts val="1000"/>
              </a:spcBef>
              <a:defRPr sz="2000" baseline="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1579098"/>
            <a:ext cx="3848856" cy="37167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53641" y="4524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3182568" y="60811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5694760" y="608118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53641" y="4524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182568" y="60811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08118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847160" y="6326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847160" y="6326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08118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82568" y="60811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53641" y="4524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13"/>
          <p:cNvCxnSpPr>
            <a:cxnSpLocks noChangeShapeType="1"/>
          </p:cNvCxnSpPr>
          <p:nvPr/>
        </p:nvCxnSpPr>
        <p:spPr bwMode="auto">
          <a:xfrm>
            <a:off x="553644" y="1297384"/>
            <a:ext cx="8036719" cy="0"/>
          </a:xfrm>
          <a:prstGeom prst="line">
            <a:avLst/>
          </a:prstGeom>
          <a:noFill/>
          <a:ln w="25400">
            <a:solidFill>
              <a:srgbClr val="50B7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53641" y="1524000"/>
            <a:ext cx="8036720" cy="410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08118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13"/>
          <p:cNvCxnSpPr>
            <a:cxnSpLocks noChangeShapeType="1"/>
          </p:cNvCxnSpPr>
          <p:nvPr/>
        </p:nvCxnSpPr>
        <p:spPr bwMode="auto">
          <a:xfrm>
            <a:off x="553644" y="1297384"/>
            <a:ext cx="8036719" cy="0"/>
          </a:xfrm>
          <a:prstGeom prst="line">
            <a:avLst/>
          </a:prstGeom>
          <a:noFill/>
          <a:ln w="25400">
            <a:solidFill>
              <a:srgbClr val="50B7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12" descr="Consumer Financial Protection Bureau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97994" y="5800201"/>
            <a:ext cx="2641600" cy="927100"/>
          </a:xfrm>
          <a:prstGeom prst="rect">
            <a:avLst/>
          </a:prstGeom>
          <a:ln>
            <a:noFill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553644" y="1297384"/>
            <a:ext cx="8036719" cy="0"/>
          </a:xfrm>
          <a:prstGeom prst="line">
            <a:avLst/>
          </a:prstGeom>
          <a:noFill/>
          <a:ln w="25400">
            <a:solidFill>
              <a:srgbClr val="50B7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484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4" r:id="rId2"/>
    <p:sldLayoutId id="2147483695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2" r:id="rId12"/>
    <p:sldLayoutId id="2147483693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457200" rtl="0" eaLnBrk="1" latinLnBrk="0" hangingPunct="1">
        <a:lnSpc>
          <a:spcPts val="2600"/>
        </a:lnSpc>
        <a:spcBef>
          <a:spcPts val="1000"/>
        </a:spcBef>
        <a:buClr>
          <a:schemeClr val="tx2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buClr>
          <a:schemeClr val="tx2"/>
        </a:buClr>
        <a:buSzPct val="50000"/>
        <a:buFont typeface="Wingdings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93" y="2164953"/>
            <a:ext cx="8392638" cy="8932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Small Business Research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1071 Rulemaking Overview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32" y="2895599"/>
            <a:ext cx="8031561" cy="185650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CFPB Academic Research Council | November 20,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4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E47593-EC81-44B7-BEEA-2CCA2E8753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30.2 million employer and non-businesses (99.9% of businesses)</a:t>
            </a:r>
          </a:p>
          <a:p>
            <a:pPr lvl="0"/>
            <a:r>
              <a:rPr lang="en-US" dirty="0"/>
              <a:t>24.3 million are non-employer firms</a:t>
            </a:r>
          </a:p>
          <a:p>
            <a:pPr lvl="0"/>
            <a:r>
              <a:rPr lang="en-US" dirty="0"/>
              <a:t>5.9 million are employer firms; of which 5.3 million have 1 – 20 employees</a:t>
            </a:r>
          </a:p>
          <a:p>
            <a:pPr lvl="0"/>
            <a:r>
              <a:rPr lang="en-US" dirty="0"/>
              <a:t>8.0 million are minority-owned businesses; 11 million are women-owned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Small business overview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236546227"/>
              </p:ext>
            </p:extLst>
          </p:nvPr>
        </p:nvGraphicFramePr>
        <p:xfrm>
          <a:off x="4907838" y="1985142"/>
          <a:ext cx="4675592" cy="332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23267" y="6244819"/>
            <a:ext cx="387533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Source: </a:t>
            </a:r>
            <a:r>
              <a:rPr lang="en-US" sz="1050" dirty="0"/>
              <a:t>CFPB</a:t>
            </a:r>
            <a:r>
              <a:rPr lang="en-US" sz="1050" i="1" dirty="0"/>
              <a:t>, Key dimensions of the small business lending landscape</a:t>
            </a:r>
            <a:r>
              <a:rPr lang="en-US" sz="1050" dirty="0"/>
              <a:t> (May 2017)</a:t>
            </a:r>
          </a:p>
          <a:p>
            <a:r>
              <a:rPr lang="en-US" sz="900" dirty="0"/>
              <a:t> </a:t>
            </a:r>
          </a:p>
          <a:p>
            <a:endParaRPr lang="en-US" sz="7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982792" y="5279917"/>
            <a:ext cx="2354751" cy="744702"/>
          </a:xfrm>
          <a:prstGeom prst="wedgeRoundRectCallout">
            <a:avLst>
              <a:gd name="adj1" fmla="val -47321"/>
              <a:gd name="adj2" fmla="val 1652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/>
              </a:rPr>
              <a:t>A </a:t>
            </a:r>
            <a:r>
              <a:rPr lang="en-US" dirty="0"/>
              <a:t>$1.4 trillion market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1542B-FA3B-4891-BC21-36B2E58A9AD7}"/>
              </a:ext>
            </a:extLst>
          </p:cNvPr>
          <p:cNvSpPr txBox="1"/>
          <p:nvPr/>
        </p:nvSpPr>
        <p:spPr>
          <a:xfrm>
            <a:off x="6075946" y="1672389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Financing Marketplace</a:t>
            </a:r>
          </a:p>
        </p:txBody>
      </p:sp>
    </p:spTree>
    <p:extLst>
      <p:ext uri="{BB962C8B-B14F-4D97-AF65-F5344CB8AC3E}">
        <p14:creationId xmlns:p14="http://schemas.microsoft.com/office/powerpoint/2010/main" val="152203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1071—general 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3639" y="1273071"/>
            <a:ext cx="8036721" cy="4872644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38000"/>
              </a:lnSpc>
              <a:spcBef>
                <a:spcPts val="0"/>
              </a:spcBef>
            </a:pPr>
            <a:r>
              <a:rPr lang="en-US" sz="6200" dirty="0"/>
              <a:t>Section 1071 of the Dodd-Frank Act amended the Equal Credit Opportunity Act (ECOA) to require financial institutions to compile, report, and maintain data regarding applications for </a:t>
            </a:r>
            <a:r>
              <a:rPr lang="en-US" sz="6200" b="1" dirty="0"/>
              <a:t>credit</a:t>
            </a:r>
            <a:r>
              <a:rPr lang="en-US" sz="6200" dirty="0"/>
              <a:t> for women-owned, minority-owned, and small businesses.  Its statutory purposes are to:</a:t>
            </a:r>
          </a:p>
          <a:p>
            <a:pPr>
              <a:lnSpc>
                <a:spcPct val="138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38000"/>
              </a:lnSpc>
              <a:spcBef>
                <a:spcPts val="0"/>
              </a:spcBef>
            </a:pPr>
            <a:r>
              <a:rPr lang="en-US" sz="4900" dirty="0">
                <a:solidFill>
                  <a:srgbClr val="3B3C3E"/>
                </a:solidFill>
              </a:rPr>
              <a:t>“[F]acilitate enforcement of fair lending laws” and</a:t>
            </a:r>
          </a:p>
          <a:p>
            <a:pPr lvl="1">
              <a:lnSpc>
                <a:spcPct val="138000"/>
              </a:lnSpc>
              <a:spcBef>
                <a:spcPts val="0"/>
              </a:spcBef>
            </a:pPr>
            <a:r>
              <a:rPr lang="en-US" sz="5100" dirty="0">
                <a:solidFill>
                  <a:srgbClr val="3B3C3E"/>
                </a:solidFill>
              </a:rPr>
              <a:t>“[E]nable communities, governmental entities, and creditors to identify business and community development needs and opportunities of women-owned, minority-owned, and small businesses”</a:t>
            </a:r>
          </a:p>
          <a:p>
            <a:pPr>
              <a:lnSpc>
                <a:spcPct val="138000"/>
              </a:lnSpc>
              <a:spcBef>
                <a:spcPts val="0"/>
              </a:spcBef>
            </a:pPr>
            <a:endParaRPr lang="en-US" sz="1600" dirty="0">
              <a:solidFill>
                <a:srgbClr val="101820"/>
              </a:solidFill>
            </a:endParaRPr>
          </a:p>
          <a:p>
            <a:pPr>
              <a:lnSpc>
                <a:spcPct val="138000"/>
              </a:lnSpc>
              <a:spcBef>
                <a:spcPts val="0"/>
              </a:spcBef>
            </a:pPr>
            <a:r>
              <a:rPr lang="en-US" sz="6200" dirty="0">
                <a:solidFill>
                  <a:srgbClr val="101820"/>
                </a:solidFill>
              </a:rPr>
              <a:t>Would constitute the first systematic collection of small business lending application data</a:t>
            </a:r>
            <a:endParaRPr lang="en-US" sz="2400" dirty="0"/>
          </a:p>
          <a:p>
            <a:pPr>
              <a:lnSpc>
                <a:spcPct val="138000"/>
              </a:lnSpc>
              <a:spcBef>
                <a:spcPts val="0"/>
              </a:spcBef>
            </a:pPr>
            <a:r>
              <a:rPr lang="en-US" sz="6200" dirty="0">
                <a:solidFill>
                  <a:srgbClr val="101820"/>
                </a:solidFill>
              </a:rPr>
              <a:t>Similar to HMDA, but small business lending is more varied in both products and underwriting approaches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2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857250" lvl="2" indent="0">
              <a:spcBef>
                <a:spcPts val="700"/>
              </a:spcBef>
              <a:buNone/>
            </a:pPr>
            <a:r>
              <a:rPr lang="en-US" dirty="0"/>
              <a:t>Application number and date received</a:t>
            </a:r>
          </a:p>
          <a:p>
            <a:pPr marL="857250" lvl="2" indent="0">
              <a:spcBef>
                <a:spcPts val="700"/>
              </a:spcBef>
              <a:buNone/>
            </a:pPr>
            <a:endParaRPr lang="en-US" sz="1400" dirty="0"/>
          </a:p>
          <a:p>
            <a:pPr marL="857250" lvl="2" indent="0">
              <a:spcBef>
                <a:spcPts val="700"/>
              </a:spcBef>
              <a:buNone/>
            </a:pPr>
            <a:r>
              <a:rPr lang="en-US" dirty="0">
                <a:solidFill>
                  <a:srgbClr val="3B3C3E"/>
                </a:solidFill>
              </a:rPr>
              <a:t>Type and purpose of the loan or credit</a:t>
            </a:r>
          </a:p>
          <a:p>
            <a:pPr marL="857250" lvl="2" indent="0">
              <a:spcBef>
                <a:spcPts val="700"/>
              </a:spcBef>
              <a:buNone/>
            </a:pPr>
            <a:endParaRPr lang="en-US" sz="1400" dirty="0">
              <a:solidFill>
                <a:srgbClr val="3B3C3E"/>
              </a:solidFill>
              <a:cs typeface="Arial" panose="020B0604020202020204" pitchFamily="34" charset="0"/>
            </a:endParaRPr>
          </a:p>
          <a:p>
            <a:pPr marL="857250" lvl="2" indent="0">
              <a:spcBef>
                <a:spcPts val="700"/>
              </a:spcBef>
              <a:buNone/>
            </a:pPr>
            <a:r>
              <a:rPr lang="en-US" dirty="0">
                <a:solidFill>
                  <a:srgbClr val="3B3C3E"/>
                </a:solidFill>
              </a:rPr>
              <a:t>Race, sex and ethnicity of the principal owners</a:t>
            </a:r>
          </a:p>
          <a:p>
            <a:pPr marL="857250" lvl="2" indent="0">
              <a:spcBef>
                <a:spcPts val="700"/>
              </a:spcBef>
              <a:buNone/>
            </a:pPr>
            <a:endParaRPr lang="en-US" sz="1400" dirty="0">
              <a:cs typeface="Arial" panose="020B0604020202020204" pitchFamily="34" charset="0"/>
            </a:endParaRPr>
          </a:p>
          <a:p>
            <a:pPr marL="857250" lvl="2" indent="0">
              <a:spcBef>
                <a:spcPts val="700"/>
              </a:spcBef>
              <a:buNone/>
            </a:pPr>
            <a:r>
              <a:rPr lang="en-US" dirty="0">
                <a:solidFill>
                  <a:srgbClr val="3B3C3E"/>
                </a:solidFill>
              </a:rPr>
              <a:t>Amount of credit or credit limit applied for</a:t>
            </a:r>
          </a:p>
          <a:p>
            <a:pPr marL="857250" lvl="2" indent="0">
              <a:spcBef>
                <a:spcPts val="700"/>
              </a:spcBef>
              <a:buNone/>
            </a:pPr>
            <a:endParaRPr lang="en-US" sz="1400" dirty="0">
              <a:cs typeface="Arial" panose="020B0604020202020204" pitchFamily="34" charset="0"/>
            </a:endParaRPr>
          </a:p>
          <a:p>
            <a:pPr marL="857250" lvl="2" indent="0">
              <a:spcBef>
                <a:spcPts val="700"/>
              </a:spcBef>
              <a:buNone/>
            </a:pPr>
            <a:endParaRPr lang="en-US" sz="1400" dirty="0"/>
          </a:p>
          <a:p>
            <a:pPr marL="857250" lvl="2" indent="0">
              <a:spcBef>
                <a:spcPts val="700"/>
              </a:spcBef>
              <a:buNone/>
            </a:pPr>
            <a:endParaRPr lang="en-US" sz="1400" dirty="0"/>
          </a:p>
          <a:p>
            <a:pPr lvl="1"/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Box trolley">
            <a:extLst>
              <a:ext uri="{FF2B5EF4-FFF2-40B4-BE49-F238E27FC236}">
                <a16:creationId xmlns:a16="http://schemas.microsoft.com/office/drawing/2014/main" id="{C3A23407-1B25-4E3F-89C7-C42406F6CF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081" y="2296319"/>
            <a:ext cx="532606" cy="53260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Statutory data points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 descr="H:\One Bureau\Icon Library\credit-report_@2.png">
            <a:extLst>
              <a:ext uri="{FF2B5EF4-FFF2-40B4-BE49-F238E27FC236}">
                <a16:creationId xmlns:a16="http://schemas.microsoft.com/office/drawing/2014/main" id="{D35F2A97-5F25-423C-9222-E8283356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29" y="156527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7157CC68-BE43-4BA7-88F1-8265EC31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73" y="3320562"/>
            <a:ext cx="457200" cy="34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Graphic 10" descr="Bank check">
            <a:extLst>
              <a:ext uri="{FF2B5EF4-FFF2-40B4-BE49-F238E27FC236}">
                <a16:creationId xmlns:a16="http://schemas.microsoft.com/office/drawing/2014/main" id="{E6185C13-E2E0-4619-8A4E-E7C8D4CC5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" y="4105275"/>
            <a:ext cx="733425" cy="733425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0BC2B00-8F9B-4528-964E-78F389D60EEA}"/>
              </a:ext>
            </a:extLst>
          </p:cNvPr>
          <p:cNvSpPr txBox="1">
            <a:spLocks/>
          </p:cNvSpPr>
          <p:nvPr/>
        </p:nvSpPr>
        <p:spPr>
          <a:xfrm>
            <a:off x="4430712" y="1539875"/>
            <a:ext cx="3951287" cy="4199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7472" algn="l" defTabSz="457200" rtl="0" eaLnBrk="1" latinLnBrk="0" hangingPunct="1">
              <a:lnSpc>
                <a:spcPts val="2600"/>
              </a:lnSpc>
              <a:spcBef>
                <a:spcPts val="1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buClr>
                <a:schemeClr val="tx2"/>
              </a:buClr>
              <a:buSzPct val="50000"/>
              <a:buFont typeface="Wingdings" charset="2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2" indent="0">
              <a:spcBef>
                <a:spcPts val="700"/>
              </a:spcBef>
              <a:buNone/>
            </a:pPr>
            <a:r>
              <a:rPr lang="en-US" dirty="0">
                <a:solidFill>
                  <a:srgbClr val="3B3C3E"/>
                </a:solidFill>
              </a:rPr>
              <a:t>Action taken by the institution and date of such action</a:t>
            </a:r>
          </a:p>
          <a:p>
            <a:pPr marL="857250" lvl="2" indent="0">
              <a:spcBef>
                <a:spcPts val="700"/>
              </a:spcBef>
              <a:buFont typeface="Arial"/>
              <a:buNone/>
            </a:pPr>
            <a:endParaRPr lang="en-US" dirty="0"/>
          </a:p>
          <a:p>
            <a:pPr marL="857250" lvl="2" indent="0">
              <a:spcBef>
                <a:spcPts val="70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Gross annual revenue in last fiscal year</a:t>
            </a:r>
            <a:endParaRPr lang="en-US" dirty="0"/>
          </a:p>
          <a:p>
            <a:pPr marL="857250" lvl="2" indent="0">
              <a:spcBef>
                <a:spcPts val="700"/>
              </a:spcBef>
              <a:buFont typeface="Arial"/>
              <a:buNone/>
            </a:pPr>
            <a:endParaRPr lang="en-US" sz="1400" dirty="0">
              <a:solidFill>
                <a:srgbClr val="3B3C3E"/>
              </a:solidFill>
              <a:cs typeface="Arial" panose="020B0604020202020204" pitchFamily="34" charset="0"/>
            </a:endParaRPr>
          </a:p>
          <a:p>
            <a:pPr marL="857250" lvl="2" indent="0">
              <a:spcBef>
                <a:spcPts val="700"/>
              </a:spcBef>
              <a:buNone/>
            </a:pPr>
            <a:r>
              <a:rPr lang="en-US" dirty="0">
                <a:solidFill>
                  <a:srgbClr val="3B3C3E"/>
                </a:solidFill>
              </a:rPr>
              <a:t>Principal place of business (census tract)</a:t>
            </a:r>
          </a:p>
          <a:p>
            <a:pPr marL="857250" lvl="2" indent="0">
              <a:spcBef>
                <a:spcPts val="700"/>
              </a:spcBef>
              <a:buFont typeface="Arial"/>
              <a:buNone/>
            </a:pPr>
            <a:endParaRPr lang="en-US" sz="1400" dirty="0">
              <a:cs typeface="Arial" panose="020B0604020202020204" pitchFamily="34" charset="0"/>
            </a:endParaRPr>
          </a:p>
          <a:p>
            <a:pPr marL="857250" lvl="2" indent="0">
              <a:spcBef>
                <a:spcPts val="700"/>
              </a:spcBef>
              <a:buNone/>
            </a:pPr>
            <a:r>
              <a:rPr lang="en-US" dirty="0">
                <a:solidFill>
                  <a:srgbClr val="3B3C3E"/>
                </a:solidFill>
              </a:rPr>
              <a:t>Amount of credit transaction or credit limit approved</a:t>
            </a:r>
          </a:p>
          <a:p>
            <a:pPr marL="857250" lvl="2" indent="0">
              <a:spcBef>
                <a:spcPts val="700"/>
              </a:spcBef>
              <a:buFont typeface="Arial"/>
              <a:buNone/>
            </a:pPr>
            <a:endParaRPr lang="en-US" dirty="0">
              <a:solidFill>
                <a:srgbClr val="3B3C3E"/>
              </a:solidFill>
            </a:endParaRPr>
          </a:p>
          <a:p>
            <a:pPr marL="857250" lvl="2" indent="0">
              <a:spcBef>
                <a:spcPts val="700"/>
              </a:spcBef>
              <a:buFont typeface="Arial"/>
              <a:buNone/>
            </a:pPr>
            <a:endParaRPr lang="en-US" sz="1400" dirty="0">
              <a:cs typeface="Arial" panose="020B0604020202020204" pitchFamily="34" charset="0"/>
            </a:endParaRPr>
          </a:p>
          <a:p>
            <a:pPr marL="857250" lvl="2" indent="0">
              <a:spcBef>
                <a:spcPts val="700"/>
              </a:spcBef>
              <a:buFont typeface="Arial"/>
              <a:buNone/>
            </a:pPr>
            <a:endParaRPr lang="en-US" sz="1400" dirty="0"/>
          </a:p>
          <a:p>
            <a:pPr marL="857250" lvl="2" indent="0">
              <a:spcBef>
                <a:spcPts val="700"/>
              </a:spcBef>
              <a:buFont typeface="Arial"/>
              <a:buNone/>
            </a:pPr>
            <a:endParaRPr lang="en-US" sz="1400" dirty="0"/>
          </a:p>
          <a:p>
            <a:pPr lvl="1"/>
            <a:endParaRPr lang="en-US" dirty="0"/>
          </a:p>
          <a:p>
            <a:endParaRPr lang="en-US" sz="2400" dirty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073D4C-7196-4415-BD0F-DE47F66463D6}"/>
              </a:ext>
            </a:extLst>
          </p:cNvPr>
          <p:cNvSpPr>
            <a:spLocks noEditPoints="1"/>
          </p:cNvSpPr>
          <p:nvPr/>
        </p:nvSpPr>
        <p:spPr bwMode="auto">
          <a:xfrm>
            <a:off x="4629312" y="1709535"/>
            <a:ext cx="582492" cy="282778"/>
          </a:xfrm>
          <a:custGeom>
            <a:avLst/>
            <a:gdLst>
              <a:gd name="T0" fmla="*/ 252 w 438"/>
              <a:gd name="T1" fmla="*/ 65 h 279"/>
              <a:gd name="T2" fmla="*/ 193 w 438"/>
              <a:gd name="T3" fmla="*/ 89 h 279"/>
              <a:gd name="T4" fmla="*/ 207 w 438"/>
              <a:gd name="T5" fmla="*/ 146 h 279"/>
              <a:gd name="T6" fmla="*/ 222 w 438"/>
              <a:gd name="T7" fmla="*/ 119 h 279"/>
              <a:gd name="T8" fmla="*/ 273 w 438"/>
              <a:gd name="T9" fmla="*/ 150 h 279"/>
              <a:gd name="T10" fmla="*/ 329 w 438"/>
              <a:gd name="T11" fmla="*/ 205 h 279"/>
              <a:gd name="T12" fmla="*/ 325 w 438"/>
              <a:gd name="T13" fmla="*/ 220 h 279"/>
              <a:gd name="T14" fmla="*/ 277 w 438"/>
              <a:gd name="T15" fmla="*/ 183 h 279"/>
              <a:gd name="T16" fmla="*/ 271 w 438"/>
              <a:gd name="T17" fmla="*/ 190 h 279"/>
              <a:gd name="T18" fmla="*/ 298 w 438"/>
              <a:gd name="T19" fmla="*/ 241 h 279"/>
              <a:gd name="T20" fmla="*/ 241 w 438"/>
              <a:gd name="T21" fmla="*/ 199 h 279"/>
              <a:gd name="T22" fmla="*/ 289 w 438"/>
              <a:gd name="T23" fmla="*/ 246 h 279"/>
              <a:gd name="T24" fmla="*/ 228 w 438"/>
              <a:gd name="T25" fmla="*/ 219 h 279"/>
              <a:gd name="T26" fmla="*/ 222 w 438"/>
              <a:gd name="T27" fmla="*/ 226 h 279"/>
              <a:gd name="T28" fmla="*/ 233 w 438"/>
              <a:gd name="T29" fmla="*/ 257 h 279"/>
              <a:gd name="T30" fmla="*/ 235 w 438"/>
              <a:gd name="T31" fmla="*/ 268 h 279"/>
              <a:gd name="T32" fmla="*/ 293 w 438"/>
              <a:gd name="T33" fmla="*/ 256 h 279"/>
              <a:gd name="T34" fmla="*/ 336 w 438"/>
              <a:gd name="T35" fmla="*/ 196 h 279"/>
              <a:gd name="T36" fmla="*/ 308 w 438"/>
              <a:gd name="T37" fmla="*/ 85 h 279"/>
              <a:gd name="T38" fmla="*/ 191 w 438"/>
              <a:gd name="T39" fmla="*/ 210 h 279"/>
              <a:gd name="T40" fmla="*/ 230 w 438"/>
              <a:gd name="T41" fmla="*/ 265 h 279"/>
              <a:gd name="T42" fmla="*/ 137 w 438"/>
              <a:gd name="T43" fmla="*/ 220 h 279"/>
              <a:gd name="T44" fmla="*/ 157 w 438"/>
              <a:gd name="T45" fmla="*/ 196 h 279"/>
              <a:gd name="T46" fmla="*/ 362 w 438"/>
              <a:gd name="T47" fmla="*/ 204 h 279"/>
              <a:gd name="T48" fmla="*/ 438 w 438"/>
              <a:gd name="T49" fmla="*/ 0 h 279"/>
              <a:gd name="T50" fmla="*/ 112 w 438"/>
              <a:gd name="T51" fmla="*/ 72 h 279"/>
              <a:gd name="T52" fmla="*/ 0 w 438"/>
              <a:gd name="T53" fmla="*/ 182 h 279"/>
              <a:gd name="T54" fmla="*/ 112 w 438"/>
              <a:gd name="T55" fmla="*/ 72 h 279"/>
              <a:gd name="T56" fmla="*/ 89 w 438"/>
              <a:gd name="T57" fmla="*/ 173 h 279"/>
              <a:gd name="T58" fmla="*/ 198 w 438"/>
              <a:gd name="T59" fmla="*/ 77 h 279"/>
              <a:gd name="T60" fmla="*/ 187 w 438"/>
              <a:gd name="T61" fmla="*/ 85 h 279"/>
              <a:gd name="T62" fmla="*/ 125 w 438"/>
              <a:gd name="T63" fmla="*/ 88 h 279"/>
              <a:gd name="T64" fmla="*/ 136 w 438"/>
              <a:gd name="T65" fmla="*/ 190 h 279"/>
              <a:gd name="T66" fmla="*/ 129 w 438"/>
              <a:gd name="T67" fmla="*/ 19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8" h="279">
                <a:moveTo>
                  <a:pt x="308" y="85"/>
                </a:moveTo>
                <a:cubicBezTo>
                  <a:pt x="308" y="85"/>
                  <a:pt x="270" y="70"/>
                  <a:pt x="252" y="65"/>
                </a:cubicBezTo>
                <a:cubicBezTo>
                  <a:pt x="239" y="62"/>
                  <a:pt x="237" y="64"/>
                  <a:pt x="226" y="70"/>
                </a:cubicBezTo>
                <a:cubicBezTo>
                  <a:pt x="217" y="75"/>
                  <a:pt x="201" y="82"/>
                  <a:pt x="193" y="89"/>
                </a:cubicBezTo>
                <a:cubicBezTo>
                  <a:pt x="188" y="94"/>
                  <a:pt x="181" y="142"/>
                  <a:pt x="181" y="143"/>
                </a:cubicBezTo>
                <a:cubicBezTo>
                  <a:pt x="180" y="156"/>
                  <a:pt x="198" y="156"/>
                  <a:pt x="207" y="146"/>
                </a:cubicBezTo>
                <a:cubicBezTo>
                  <a:pt x="212" y="139"/>
                  <a:pt x="217" y="129"/>
                  <a:pt x="220" y="122"/>
                </a:cubicBezTo>
                <a:cubicBezTo>
                  <a:pt x="223" y="117"/>
                  <a:pt x="222" y="119"/>
                  <a:pt x="222" y="119"/>
                </a:cubicBezTo>
                <a:cubicBezTo>
                  <a:pt x="236" y="115"/>
                  <a:pt x="236" y="115"/>
                  <a:pt x="236" y="115"/>
                </a:cubicBezTo>
                <a:cubicBezTo>
                  <a:pt x="246" y="125"/>
                  <a:pt x="259" y="137"/>
                  <a:pt x="273" y="150"/>
                </a:cubicBezTo>
                <a:cubicBezTo>
                  <a:pt x="294" y="171"/>
                  <a:pt x="315" y="191"/>
                  <a:pt x="324" y="199"/>
                </a:cubicBezTo>
                <a:cubicBezTo>
                  <a:pt x="327" y="201"/>
                  <a:pt x="328" y="203"/>
                  <a:pt x="329" y="205"/>
                </a:cubicBezTo>
                <a:cubicBezTo>
                  <a:pt x="330" y="207"/>
                  <a:pt x="330" y="209"/>
                  <a:pt x="329" y="212"/>
                </a:cubicBezTo>
                <a:cubicBezTo>
                  <a:pt x="328" y="214"/>
                  <a:pt x="327" y="217"/>
                  <a:pt x="325" y="220"/>
                </a:cubicBezTo>
                <a:cubicBezTo>
                  <a:pt x="324" y="221"/>
                  <a:pt x="323" y="222"/>
                  <a:pt x="323" y="222"/>
                </a:cubicBezTo>
                <a:cubicBezTo>
                  <a:pt x="277" y="183"/>
                  <a:pt x="277" y="183"/>
                  <a:pt x="277" y="183"/>
                </a:cubicBezTo>
                <a:cubicBezTo>
                  <a:pt x="275" y="182"/>
                  <a:pt x="272" y="182"/>
                  <a:pt x="271" y="184"/>
                </a:cubicBezTo>
                <a:cubicBezTo>
                  <a:pt x="269" y="186"/>
                  <a:pt x="269" y="188"/>
                  <a:pt x="271" y="190"/>
                </a:cubicBezTo>
                <a:cubicBezTo>
                  <a:pt x="316" y="228"/>
                  <a:pt x="316" y="228"/>
                  <a:pt x="316" y="228"/>
                </a:cubicBezTo>
                <a:cubicBezTo>
                  <a:pt x="310" y="233"/>
                  <a:pt x="304" y="238"/>
                  <a:pt x="298" y="241"/>
                </a:cubicBezTo>
                <a:cubicBezTo>
                  <a:pt x="248" y="198"/>
                  <a:pt x="248" y="198"/>
                  <a:pt x="248" y="198"/>
                </a:cubicBezTo>
                <a:cubicBezTo>
                  <a:pt x="246" y="197"/>
                  <a:pt x="243" y="197"/>
                  <a:pt x="241" y="199"/>
                </a:cubicBezTo>
                <a:cubicBezTo>
                  <a:pt x="240" y="201"/>
                  <a:pt x="240" y="204"/>
                  <a:pt x="242" y="205"/>
                </a:cubicBezTo>
                <a:cubicBezTo>
                  <a:pt x="289" y="246"/>
                  <a:pt x="289" y="246"/>
                  <a:pt x="289" y="246"/>
                </a:cubicBezTo>
                <a:cubicBezTo>
                  <a:pt x="282" y="249"/>
                  <a:pt x="273" y="250"/>
                  <a:pt x="265" y="252"/>
                </a:cubicBezTo>
                <a:cubicBezTo>
                  <a:pt x="228" y="219"/>
                  <a:pt x="228" y="219"/>
                  <a:pt x="228" y="219"/>
                </a:cubicBezTo>
                <a:cubicBezTo>
                  <a:pt x="226" y="217"/>
                  <a:pt x="223" y="217"/>
                  <a:pt x="222" y="219"/>
                </a:cubicBezTo>
                <a:cubicBezTo>
                  <a:pt x="220" y="221"/>
                  <a:pt x="220" y="224"/>
                  <a:pt x="222" y="226"/>
                </a:cubicBezTo>
                <a:cubicBezTo>
                  <a:pt x="254" y="254"/>
                  <a:pt x="254" y="254"/>
                  <a:pt x="254" y="254"/>
                </a:cubicBezTo>
                <a:cubicBezTo>
                  <a:pt x="248" y="255"/>
                  <a:pt x="240" y="257"/>
                  <a:pt x="233" y="257"/>
                </a:cubicBezTo>
                <a:cubicBezTo>
                  <a:pt x="234" y="260"/>
                  <a:pt x="235" y="263"/>
                  <a:pt x="235" y="266"/>
                </a:cubicBezTo>
                <a:cubicBezTo>
                  <a:pt x="235" y="267"/>
                  <a:pt x="236" y="267"/>
                  <a:pt x="235" y="268"/>
                </a:cubicBezTo>
                <a:cubicBezTo>
                  <a:pt x="243" y="267"/>
                  <a:pt x="257" y="265"/>
                  <a:pt x="270" y="262"/>
                </a:cubicBezTo>
                <a:cubicBezTo>
                  <a:pt x="280" y="260"/>
                  <a:pt x="288" y="258"/>
                  <a:pt x="293" y="256"/>
                </a:cubicBezTo>
                <a:cubicBezTo>
                  <a:pt x="303" y="251"/>
                  <a:pt x="322" y="240"/>
                  <a:pt x="333" y="227"/>
                </a:cubicBezTo>
                <a:cubicBezTo>
                  <a:pt x="340" y="218"/>
                  <a:pt x="343" y="207"/>
                  <a:pt x="336" y="196"/>
                </a:cubicBezTo>
                <a:cubicBezTo>
                  <a:pt x="360" y="183"/>
                  <a:pt x="360" y="183"/>
                  <a:pt x="360" y="183"/>
                </a:cubicBezTo>
                <a:cubicBezTo>
                  <a:pt x="356" y="138"/>
                  <a:pt x="323" y="90"/>
                  <a:pt x="308" y="85"/>
                </a:cubicBezTo>
                <a:close/>
                <a:moveTo>
                  <a:pt x="157" y="196"/>
                </a:moveTo>
                <a:cubicBezTo>
                  <a:pt x="167" y="198"/>
                  <a:pt x="180" y="202"/>
                  <a:pt x="191" y="210"/>
                </a:cubicBezTo>
                <a:cubicBezTo>
                  <a:pt x="213" y="226"/>
                  <a:pt x="222" y="242"/>
                  <a:pt x="226" y="252"/>
                </a:cubicBezTo>
                <a:cubicBezTo>
                  <a:pt x="228" y="256"/>
                  <a:pt x="230" y="261"/>
                  <a:pt x="230" y="265"/>
                </a:cubicBezTo>
                <a:cubicBezTo>
                  <a:pt x="230" y="268"/>
                  <a:pt x="231" y="268"/>
                  <a:pt x="229" y="269"/>
                </a:cubicBezTo>
                <a:cubicBezTo>
                  <a:pt x="205" y="279"/>
                  <a:pt x="154" y="247"/>
                  <a:pt x="137" y="220"/>
                </a:cubicBezTo>
                <a:cubicBezTo>
                  <a:pt x="134" y="215"/>
                  <a:pt x="128" y="202"/>
                  <a:pt x="133" y="197"/>
                </a:cubicBezTo>
                <a:cubicBezTo>
                  <a:pt x="139" y="193"/>
                  <a:pt x="155" y="196"/>
                  <a:pt x="157" y="196"/>
                </a:cubicBezTo>
                <a:close/>
                <a:moveTo>
                  <a:pt x="321" y="77"/>
                </a:moveTo>
                <a:cubicBezTo>
                  <a:pt x="341" y="91"/>
                  <a:pt x="399" y="185"/>
                  <a:pt x="362" y="204"/>
                </a:cubicBezTo>
                <a:cubicBezTo>
                  <a:pt x="356" y="219"/>
                  <a:pt x="434" y="187"/>
                  <a:pt x="438" y="186"/>
                </a:cubicBezTo>
                <a:cubicBezTo>
                  <a:pt x="438" y="0"/>
                  <a:pt x="438" y="0"/>
                  <a:pt x="438" y="0"/>
                </a:cubicBezTo>
                <a:cubicBezTo>
                  <a:pt x="321" y="77"/>
                  <a:pt x="321" y="77"/>
                  <a:pt x="321" y="77"/>
                </a:cubicBezTo>
                <a:close/>
                <a:moveTo>
                  <a:pt x="112" y="72"/>
                </a:moveTo>
                <a:cubicBezTo>
                  <a:pt x="91" y="97"/>
                  <a:pt x="59" y="188"/>
                  <a:pt x="97" y="208"/>
                </a:cubicBezTo>
                <a:cubicBezTo>
                  <a:pt x="106" y="226"/>
                  <a:pt x="2" y="183"/>
                  <a:pt x="0" y="182"/>
                </a:cubicBezTo>
                <a:cubicBezTo>
                  <a:pt x="0" y="3"/>
                  <a:pt x="0" y="3"/>
                  <a:pt x="0" y="3"/>
                </a:cubicBezTo>
                <a:cubicBezTo>
                  <a:pt x="112" y="72"/>
                  <a:pt x="112" y="72"/>
                  <a:pt x="112" y="72"/>
                </a:cubicBezTo>
                <a:close/>
                <a:moveTo>
                  <a:pt x="129" y="198"/>
                </a:moveTo>
                <a:cubicBezTo>
                  <a:pt x="89" y="173"/>
                  <a:pt x="89" y="173"/>
                  <a:pt x="89" y="173"/>
                </a:cubicBezTo>
                <a:cubicBezTo>
                  <a:pt x="90" y="136"/>
                  <a:pt x="100" y="108"/>
                  <a:pt x="119" y="76"/>
                </a:cubicBezTo>
                <a:cubicBezTo>
                  <a:pt x="198" y="77"/>
                  <a:pt x="198" y="77"/>
                  <a:pt x="198" y="77"/>
                </a:cubicBezTo>
                <a:cubicBezTo>
                  <a:pt x="199" y="77"/>
                  <a:pt x="200" y="77"/>
                  <a:pt x="201" y="77"/>
                </a:cubicBezTo>
                <a:cubicBezTo>
                  <a:pt x="194" y="81"/>
                  <a:pt x="189" y="84"/>
                  <a:pt x="187" y="85"/>
                </a:cubicBezTo>
                <a:cubicBezTo>
                  <a:pt x="187" y="86"/>
                  <a:pt x="186" y="87"/>
                  <a:pt x="186" y="88"/>
                </a:cubicBezTo>
                <a:cubicBezTo>
                  <a:pt x="165" y="88"/>
                  <a:pt x="145" y="88"/>
                  <a:pt x="125" y="88"/>
                </a:cubicBezTo>
                <a:cubicBezTo>
                  <a:pt x="110" y="112"/>
                  <a:pt x="101" y="139"/>
                  <a:pt x="100" y="167"/>
                </a:cubicBezTo>
                <a:cubicBezTo>
                  <a:pt x="136" y="190"/>
                  <a:pt x="136" y="190"/>
                  <a:pt x="136" y="190"/>
                </a:cubicBezTo>
                <a:cubicBezTo>
                  <a:pt x="137" y="191"/>
                  <a:pt x="138" y="191"/>
                  <a:pt x="139" y="192"/>
                </a:cubicBezTo>
                <a:cubicBezTo>
                  <a:pt x="135" y="192"/>
                  <a:pt x="130" y="193"/>
                  <a:pt x="129" y="19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101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AE5D41-8FCE-466F-ADB9-73433B1CB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37" y="2373314"/>
            <a:ext cx="709722" cy="709722"/>
          </a:xfrm>
          <a:prstGeom prst="rect">
            <a:avLst/>
          </a:prstGeom>
        </p:spPr>
      </p:pic>
      <p:pic>
        <p:nvPicPr>
          <p:cNvPr id="16" name="Graphic 15" descr="Store">
            <a:extLst>
              <a:ext uri="{FF2B5EF4-FFF2-40B4-BE49-F238E27FC236}">
                <a16:creationId xmlns:a16="http://schemas.microsoft.com/office/drawing/2014/main" id="{C4D8771F-6E45-4322-8144-3936B18478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1050" y="3267075"/>
            <a:ext cx="619125" cy="619125"/>
          </a:xfrm>
          <a:prstGeom prst="rect">
            <a:avLst/>
          </a:prstGeom>
        </p:spPr>
      </p:pic>
      <p:pic>
        <p:nvPicPr>
          <p:cNvPr id="17" name="Graphic 16" descr="Bank check">
            <a:extLst>
              <a:ext uri="{FF2B5EF4-FFF2-40B4-BE49-F238E27FC236}">
                <a16:creationId xmlns:a16="http://schemas.microsoft.com/office/drawing/2014/main" id="{8A2D67D6-64E8-43F4-ADBB-5FC7C0379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7700" y="4095750"/>
            <a:ext cx="733425" cy="7334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E952F5-A803-4625-8073-F31CCA064220}"/>
              </a:ext>
            </a:extLst>
          </p:cNvPr>
          <p:cNvSpPr/>
          <p:nvPr/>
        </p:nvSpPr>
        <p:spPr>
          <a:xfrm>
            <a:off x="1505628" y="5098939"/>
            <a:ext cx="6170844" cy="85965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Also provides for “any additional data elements that the Bureau determines would aid in fulfilling the purposes of [section 1071].” </a:t>
            </a:r>
          </a:p>
        </p:txBody>
      </p:sp>
    </p:spTree>
    <p:extLst>
      <p:ext uri="{BB962C8B-B14F-4D97-AF65-F5344CB8AC3E}">
        <p14:creationId xmlns:p14="http://schemas.microsoft.com/office/powerpoint/2010/main" val="300278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3640" y="1371061"/>
            <a:ext cx="8036720" cy="498568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8000" dirty="0"/>
              <a:t>Progress in understanding small business lending market:</a:t>
            </a:r>
          </a:p>
          <a:p>
            <a:pPr lvl="1"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6400" dirty="0"/>
              <a:t>White Paper: </a:t>
            </a:r>
            <a:r>
              <a:rPr lang="en-US" sz="6400" i="1" dirty="0"/>
              <a:t>Key Dimensions of the Small Business Lending Landscape</a:t>
            </a:r>
            <a:r>
              <a:rPr lang="en-US" sz="6400" dirty="0"/>
              <a:t>—       May 2017</a:t>
            </a:r>
          </a:p>
          <a:p>
            <a:pPr lvl="1"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6400" dirty="0"/>
              <a:t>Request for Information—May 2017</a:t>
            </a:r>
          </a:p>
          <a:p>
            <a:pPr lvl="1"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6400" dirty="0"/>
              <a:t>Symposium on section 1071—Nov. 2019</a:t>
            </a:r>
          </a:p>
          <a:p>
            <a:pPr lvl="1"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6400" dirty="0"/>
              <a:t>Data point: </a:t>
            </a:r>
            <a:r>
              <a:rPr lang="en-US" sz="6400" i="1" dirty="0"/>
              <a:t>Small Business Lending and the Great Recession</a:t>
            </a:r>
            <a:r>
              <a:rPr lang="en-US" sz="6400" dirty="0"/>
              <a:t>—Jan. 2020</a:t>
            </a:r>
          </a:p>
          <a:p>
            <a:pPr lvl="1"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6400" dirty="0"/>
              <a:t>One-time implementation cost survey—response period ended Oct. 16, 2020</a:t>
            </a:r>
          </a:p>
          <a:p>
            <a:pPr lvl="1"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6400" dirty="0"/>
              <a:t>SBREFA outline—released Sept. 15, 2020</a:t>
            </a:r>
          </a:p>
          <a:p>
            <a:pPr lvl="1"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6400" dirty="0"/>
              <a:t>SBREFA panel—convened Oct. 15, 2020 and meetings with small entity representatives complete</a:t>
            </a:r>
          </a:p>
          <a:p>
            <a:pPr lvl="1"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</a:pPr>
            <a:endParaRPr lang="en-US" sz="800" dirty="0"/>
          </a:p>
          <a:p>
            <a:pPr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8000" dirty="0">
                <a:solidFill>
                  <a:srgbClr val="101820"/>
                </a:solidFill>
              </a:rPr>
              <a:t>Next steps in the section 1071 rulemaking:</a:t>
            </a:r>
            <a:endParaRPr lang="en-US" sz="8000" dirty="0"/>
          </a:p>
          <a:p>
            <a:pPr lvl="1"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6400" dirty="0"/>
              <a:t>SBREFA panel report—to be completed in Dec. 2020</a:t>
            </a:r>
          </a:p>
          <a:p>
            <a:pPr lvl="1"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6400" dirty="0"/>
              <a:t>Notice of proposed rulemaking—TBD</a:t>
            </a:r>
          </a:p>
          <a:p>
            <a:pPr lvl="1"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6400" dirty="0"/>
              <a:t>Final rule—TBD</a:t>
            </a:r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8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467E-32CD-40E0-ADEC-6776C2C0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Existing research questions about small businesses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CF16-BF6B-4900-9615-AD473B8F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2013, an interagency meeting identified multiple outstanding research questions about small businesses</a:t>
            </a:r>
          </a:p>
          <a:p>
            <a:r>
              <a:rPr lang="en-US" dirty="0"/>
              <a:t>Example research questions:</a:t>
            </a:r>
          </a:p>
          <a:p>
            <a:pPr lvl="1"/>
            <a:r>
              <a:rPr lang="en-US" dirty="0"/>
              <a:t>What are the sources of credit for small businesses and startups?</a:t>
            </a:r>
          </a:p>
          <a:p>
            <a:pPr lvl="1"/>
            <a:r>
              <a:rPr lang="en-US" dirty="0"/>
              <a:t>What is the </a:t>
            </a:r>
            <a:r>
              <a:rPr lang="en-US" i="1" dirty="0"/>
              <a:t>quality</a:t>
            </a:r>
            <a:r>
              <a:rPr lang="en-US" dirty="0"/>
              <a:t> of credit for small businesses and startups?</a:t>
            </a:r>
          </a:p>
          <a:p>
            <a:pPr lvl="1"/>
            <a:r>
              <a:rPr lang="en-US" dirty="0"/>
              <a:t>How do government programs affect access to credit?</a:t>
            </a:r>
          </a:p>
          <a:p>
            <a:pPr lvl="1"/>
            <a:r>
              <a:rPr lang="en-US" dirty="0"/>
              <a:t>How do business owner characteristics affect access to capital (in particular women- and minority-owned businesses)?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55540-043C-438E-BA60-81BCA96DF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0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56F-AAE9-46B6-A279-72BABD17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CFPB possible research: Interaction between consumer and business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81B9-81D3-4404-9C9C-0DDB4133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of personal credit for business purposes is prevalent among small businesses</a:t>
            </a:r>
          </a:p>
          <a:p>
            <a:pPr lvl="1"/>
            <a:r>
              <a:rPr lang="en-US" dirty="0"/>
              <a:t>86% of employer firms use personal credit scores when applying for business credit (Small Business Credit Survey, NY Fed)</a:t>
            </a:r>
          </a:p>
          <a:p>
            <a:pPr lvl="1"/>
            <a:r>
              <a:rPr lang="en-US" dirty="0"/>
              <a:t>Many firms use consumer credit cards, HELOCs, or personal loans to finance business activities</a:t>
            </a:r>
          </a:p>
          <a:p>
            <a:r>
              <a:rPr lang="en-US" dirty="0"/>
              <a:t>Possibly necessary because of limited business credit history, but does intricately tie business performance to personal credit history</a:t>
            </a:r>
          </a:p>
          <a:p>
            <a:r>
              <a:rPr lang="en-US" dirty="0"/>
              <a:t>OR is considering research to explore the interrelationship of personal and business credit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39540-DF05-4C42-9B25-FEB643191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1A92-3C23-4A16-93C9-E6C4A45B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CFPB data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07E5-3F28-4D7E-BA2E-2CFAD73D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Several existing CFPB data assets could be used to address the question</a:t>
            </a:r>
          </a:p>
          <a:p>
            <a:r>
              <a:rPr lang="en-US" dirty="0"/>
              <a:t>Consumer Credit Panel</a:t>
            </a:r>
          </a:p>
          <a:p>
            <a:pPr lvl="1"/>
            <a:r>
              <a:rPr lang="en-US" dirty="0"/>
              <a:t>Observe personal credit inquiries related to business loan applications</a:t>
            </a:r>
          </a:p>
          <a:p>
            <a:pPr lvl="1"/>
            <a:r>
              <a:rPr lang="en-US" dirty="0"/>
              <a:t>How many consumers apply for business products using their personal credit information?</a:t>
            </a:r>
          </a:p>
          <a:p>
            <a:pPr lvl="1"/>
            <a:r>
              <a:rPr lang="en-US" dirty="0"/>
              <a:t>How do the credit profiles of non-business owners differ from business owners?</a:t>
            </a:r>
          </a:p>
          <a:p>
            <a:r>
              <a:rPr lang="en-US" dirty="0"/>
              <a:t>Credit Card Database: could investigate the spending behavior of business credit card accounts versus consumer credit cards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FB68E-5C43-4C80-90FE-DE98A031B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0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4953-24CF-4766-8EE6-A49DF03C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discussion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6E57-D721-4C3E-908F-8BB5A902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benefits of section 1071 data on women-owned, minority-owned, and small businesses for research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Bureau data assets to understand the effect of the COVID-19 pandemic </a:t>
            </a:r>
            <a:r>
              <a:rPr lang="en-US" dirty="0">
                <a:solidFill>
                  <a:srgbClr val="101820"/>
                </a:solidFill>
              </a:rPr>
              <a:t>on small business lending and small business credit availability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06752-16E3-4D05-9183-0A45F9179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32309"/>
      </p:ext>
    </p:extLst>
  </p:cSld>
  <p:clrMapOvr>
    <a:masterClrMapping/>
  </p:clrMapOvr>
</p:sld>
</file>

<file path=ppt/theme/theme1.xml><?xml version="1.0" encoding="utf-8"?>
<a:theme xmlns:a="http://schemas.openxmlformats.org/drawingml/2006/main" name="BCFP 2018">
  <a:themeElements>
    <a:clrScheme name="bcfp palette 2018">
      <a:dk1>
        <a:srgbClr val="101820"/>
      </a:dk1>
      <a:lt1>
        <a:srgbClr val="FFFFFF"/>
      </a:lt1>
      <a:dk2>
        <a:srgbClr val="20AA3F"/>
      </a:dk2>
      <a:lt2>
        <a:srgbClr val="ADDC91"/>
      </a:lt2>
      <a:accent1>
        <a:srgbClr val="E2EFD8"/>
      </a:accent1>
      <a:accent2>
        <a:srgbClr val="5A5D61"/>
      </a:accent2>
      <a:accent3>
        <a:srgbClr val="E7E7E9"/>
      </a:accent3>
      <a:accent4>
        <a:srgbClr val="244B86"/>
      </a:accent4>
      <a:accent5>
        <a:srgbClr val="0072CE"/>
      </a:accent5>
      <a:accent6>
        <a:srgbClr val="247675"/>
      </a:accent6>
      <a:hlink>
        <a:srgbClr val="0071CE"/>
      </a:hlink>
      <a:folHlink>
        <a:srgbClr val="247675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CFP 2018" id="{CA619A81-AEAB-864F-9A68-E1340F621261}" vid="{3D33BD04-9605-1A4B-9401-169080298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05b36f-5583-441c-93f4-3e7490ae0172"/>
    <TaxKeywordTaxHTField xmlns="cb05b36f-5583-441c-93f4-3e7490ae0172">
      <Terms xmlns="http://schemas.microsoft.com/office/infopath/2007/PartnerControls"/>
    </TaxKeywordTaxHTField>
    <_dlc_DocId xmlns="8ad2afa7-ad9a-4224-8e10-f94b3ba3fda2">CEEAABC-1950146864-110203</_dlc_DocId>
    <_dlc_DocIdUrl xmlns="8ad2afa7-ad9a-4224-8e10-f94b3ba3fda2">
      <Url>https://bcfp365.sharepoint.com/sites/abc/_layouts/15/DocIdRedir.aspx?ID=CEEAABC-1950146864-110203</Url>
      <Description>CEEAABC-1950146864-110203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FPB Document" ma:contentTypeID="0x010100AF5D719A330BE9498B2C5974DBEAC0380091EE512F6764294EA92003B5F474E595" ma:contentTypeVersion="6" ma:contentTypeDescription="" ma:contentTypeScope="" ma:versionID="8b2bb0e70786679867a57082f7d7d55d">
  <xsd:schema xmlns:xsd="http://www.w3.org/2001/XMLSchema" xmlns:xs="http://www.w3.org/2001/XMLSchema" xmlns:p="http://schemas.microsoft.com/office/2006/metadata/properties" xmlns:ns2="8ad2afa7-ad9a-4224-8e10-f94b3ba3fda2" xmlns:ns3="cb05b36f-5583-441c-93f4-3e7490ae0172" xmlns:ns4="d9211511-cf5b-4b3c-9da5-93e4d02153f6" xmlns:ns5="ce8fe3c3-ec9c-4b98-bcb3-62958ec02882" targetNamespace="http://schemas.microsoft.com/office/2006/metadata/properties" ma:root="true" ma:fieldsID="3822936e1eb40374732a399acade7562" ns2:_="" ns3:_="" ns4:_="" ns5:_="">
    <xsd:import namespace="8ad2afa7-ad9a-4224-8e10-f94b3ba3fda2"/>
    <xsd:import namespace="cb05b36f-5583-441c-93f4-3e7490ae0172"/>
    <xsd:import namespace="d9211511-cf5b-4b3c-9da5-93e4d02153f6"/>
    <xsd:import namespace="ce8fe3c3-ec9c-4b98-bcb3-62958ec0288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TaxKeywordTaxHTField" minOccurs="0"/>
                <xsd:element ref="ns3:TaxCatchAll" minOccurs="0"/>
                <xsd:element ref="ns4:MediaServiceMetadata" minOccurs="0"/>
                <xsd:element ref="ns4:MediaServiceFastMetadata" minOccurs="0"/>
                <xsd:element ref="ns5:SharedWithUsers" minOccurs="0"/>
                <xsd:element ref="ns5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2afa7-ad9a-4224-8e10-f94b3ba3fda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5b36f-5583-441c-93f4-3e7490ae0172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2" nillable="true" ma:taxonomy="true" ma:internalName="TaxKeywordTaxHTField" ma:taxonomyFieldName="TaxKeyword" ma:displayName="Enterprise Keywords" ma:fieldId="{23f27201-bee3-471e-b2e7-b64fd8b7ca38}" ma:taxonomyMulti="true" ma:sspId="05f0ae79-fa7d-42cd-a738-9aebccb3fb8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AA77DE81-BEE7-48F3-993D-00D503733B6F}" ma:internalName="TaxCatchAll" ma:showField="CatchAllData" ma:web="{ce8fe3c3-ec9c-4b98-bcb3-62958ec02882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11511-cf5b-4b3c-9da5-93e4d0215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fe3c3-ec9c-4b98-bcb3-62958ec028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05f0ae79-fa7d-42cd-a738-9aebccb3fb89" ContentTypeId="0x010100AF5D719A330BE9498B2C5974DBEAC038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8DEC0D7-6205-4C0E-A760-F88BD655C79A}">
  <ds:schemaRefs>
    <ds:schemaRef ds:uri="http://purl.org/dc/elements/1.1/"/>
    <ds:schemaRef ds:uri="http://schemas.microsoft.com/office/2006/metadata/properties"/>
    <ds:schemaRef ds:uri="e80f9f4d-562c-40f5-9ba3-7e77dd844002"/>
    <ds:schemaRef ds:uri="5e235464-3eab-4882-a6fa-f70788ea537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ED1247-4AFA-4133-AFC6-19962A6912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86E080-6984-4992-9FB1-236BD2B5F8C3}"/>
</file>

<file path=customXml/itemProps4.xml><?xml version="1.0" encoding="utf-8"?>
<ds:datastoreItem xmlns:ds="http://schemas.openxmlformats.org/officeDocument/2006/customXml" ds:itemID="{3E30F905-BACE-4943-9B23-7E50C877E31C}"/>
</file>

<file path=customXml/itemProps5.xml><?xml version="1.0" encoding="utf-8"?>
<ds:datastoreItem xmlns:ds="http://schemas.openxmlformats.org/officeDocument/2006/customXml" ds:itemID="{D7C7D2E1-F484-4F37-BAD3-9FE2D85CBB3B}"/>
</file>

<file path=docProps/app.xml><?xml version="1.0" encoding="utf-8"?>
<Properties xmlns="http://schemas.openxmlformats.org/officeDocument/2006/extended-properties" xmlns:vt="http://schemas.openxmlformats.org/officeDocument/2006/docPropsVTypes">
  <Template>bcfp_ms_palette</Template>
  <TotalTime>615</TotalTime>
  <Words>698</Words>
  <Application>Microsoft Office PowerPoint</Application>
  <PresentationFormat>On-screen Show (4:3)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Wingdings</vt:lpstr>
      <vt:lpstr>BCFP 2018</vt:lpstr>
      <vt:lpstr>Small Business Research and  Section 1071 Rulemaking Overview</vt:lpstr>
      <vt:lpstr>Small business overview</vt:lpstr>
      <vt:lpstr>Section 1071—general background</vt:lpstr>
      <vt:lpstr>Statutory data points</vt:lpstr>
      <vt:lpstr>Current status</vt:lpstr>
      <vt:lpstr>Existing research questions about small businesses</vt:lpstr>
      <vt:lpstr>CFPB possible research: Interaction between consumer and business credit</vt:lpstr>
      <vt:lpstr>Using CFPB data assets</vt:lpstr>
      <vt:lpstr>Additional discussion topics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Consumer Financial Protection Bureau</dc:creator>
  <cp:keywords/>
  <dc:description/>
  <cp:lastModifiedBy>Witzen, Heath (CFPB)</cp:lastModifiedBy>
  <cp:revision>49</cp:revision>
  <cp:lastPrinted>2020-02-19T23:27:44Z</cp:lastPrinted>
  <dcterms:created xsi:type="dcterms:W3CDTF">2012-11-19T20:41:22Z</dcterms:created>
  <dcterms:modified xsi:type="dcterms:W3CDTF">2020-11-06T18:12:12Z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0x010100AF5D719A330BE9498B2C5974DBEAC0380091EE512F6764294EA92003B5F474E595</vt:lpwstr>
  </property>
  <property fmtid="{D5CDD505-2E9C-101B-9397-08002B2CF9AE}" pid="3" name="Order">
    <vt:r8>9528000</vt:r8>
  </property>
  <property fmtid="{D5CDD505-2E9C-101B-9397-08002B2CF9AE}" pid="4" name="TaxKeyword">
    <vt:lpwstr/>
  </property>
  <property fmtid="{D5CDD505-2E9C-101B-9397-08002B2CF9AE}" pid="5" name="_dlc_DocIdItemGuid">
    <vt:lpwstr>fb9acf5e-e839-47df-a1e1-e4d66c460c5b</vt:lpwstr>
  </property>
</Properties>
</file>