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C31"/>
    <a:srgbClr val="0F4475"/>
    <a:srgbClr val="06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43"/>
    <p:restoredTop sz="84187"/>
  </p:normalViewPr>
  <p:slideViewPr>
    <p:cSldViewPr snapToGrid="0" snapToObjects="1">
      <p:cViewPr>
        <p:scale>
          <a:sx n="80" d="100"/>
          <a:sy n="80" d="100"/>
        </p:scale>
        <p:origin x="1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D44DD-0D81-814B-A2EE-00CF10340C28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2B7-1A4D-7742-A58A-44A1A9BF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ethr/multi-stage-build-exampl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https://github.com/garethr</a:t>
            </a:r>
            <a:r>
              <a:rPr lang="en-US">
                <a:hlinkClick r:id="rId3"/>
              </a:rPr>
              <a:t>/multi-stage-build-example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42B7-1A4D-7742-A58A-44A1A9BFE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3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8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3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1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ckh/Veniqa/blob/develop/management-server/Dockerfile-loc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A8ACC-E861-A341-9522-AB3F22E2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US" sz="5100">
                <a:solidFill>
                  <a:schemeClr val="bg1"/>
                </a:solidFill>
              </a:rPr>
              <a:t>Docker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6F30-B37A-CD4C-AA41-F087C0C65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245149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TGIF Series</a:t>
            </a:r>
          </a:p>
          <a:p>
            <a:pPr algn="r"/>
            <a:r>
              <a:rPr lang="en-US" sz="1800" dirty="0" err="1">
                <a:solidFill>
                  <a:schemeClr val="bg1"/>
                </a:solidFill>
              </a:rPr>
              <a:t>Sujil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Maharjan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5BFB3D-2E0D-E54E-9C2F-D1945D99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3" y="3187215"/>
            <a:ext cx="3438949" cy="2471380"/>
          </a:xfrm>
          <a:prstGeom prst="rect">
            <a:avLst/>
          </a:prstGeom>
        </p:spPr>
      </p:pic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6454-A862-FC45-8B19-90BE12E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D4A2-7BC2-404A-83E9-07E566F4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4691"/>
          </a:xfrm>
        </p:spPr>
        <p:txBody>
          <a:bodyPr>
            <a:normAutofit/>
          </a:bodyPr>
          <a:lstStyle/>
          <a:p>
            <a:r>
              <a:rPr lang="en-US" b="1" dirty="0"/>
              <a:t>Filesystem</a:t>
            </a:r>
            <a:r>
              <a:rPr lang="en-US" dirty="0"/>
              <a:t> for container process</a:t>
            </a:r>
          </a:p>
          <a:p>
            <a:r>
              <a:rPr lang="en-US" dirty="0"/>
              <a:t>Made up of stack of </a:t>
            </a:r>
            <a:r>
              <a:rPr lang="en-US" b="1" dirty="0"/>
              <a:t>immutable</a:t>
            </a:r>
            <a:r>
              <a:rPr lang="en-US" dirty="0"/>
              <a:t> layers</a:t>
            </a:r>
          </a:p>
          <a:p>
            <a:r>
              <a:rPr lang="en-US" dirty="0"/>
              <a:t>Starts with a base image and adds layers with each addition/action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36F8D4-64D2-3B4B-B73A-E5E235913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8830"/>
              </p:ext>
            </p:extLst>
          </p:nvPr>
        </p:nvGraphicFramePr>
        <p:xfrm>
          <a:off x="3839410" y="4842487"/>
          <a:ext cx="451317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3179">
                  <a:extLst>
                    <a:ext uri="{9D8B030D-6E8A-4147-A177-3AD203B41FA5}">
                      <a16:colId xmlns:a16="http://schemas.microsoft.com/office/drawing/2014/main" val="3373393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Add files related to your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Add IIS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6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Environment / </a:t>
                      </a:r>
                      <a:r>
                        <a:rPr lang="en-US" dirty="0" err="1"/>
                        <a:t>nano</a:t>
                      </a:r>
                      <a:r>
                        <a:rPr lang="en-US" dirty="0"/>
                        <a:t>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1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1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942D-BB54-BB46-8987-27B595DB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Layers and Writable layer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FE2632-9053-BB4B-89F7-AAFCCE9BC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83774"/>
              </p:ext>
            </p:extLst>
          </p:nvPr>
        </p:nvGraphicFramePr>
        <p:xfrm>
          <a:off x="2176379" y="3429000"/>
          <a:ext cx="8128000" cy="2458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413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228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R/W container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R/W container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Add .jar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5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Add build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Add dependencies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9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NPM install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Add Java Runtime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27238"/>
                  </a:ext>
                </a:extLst>
              </a:tr>
              <a:tr h="493829">
                <a:tc gridSpan="2">
                  <a:txBody>
                    <a:bodyPr/>
                    <a:lstStyle/>
                    <a:p>
                      <a:r>
                        <a:rPr lang="en-US" dirty="0"/>
                        <a:t>1. Base Image Layer (windows/</a:t>
                      </a:r>
                      <a:r>
                        <a:rPr lang="en-US" dirty="0" err="1"/>
                        <a:t>linux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90742"/>
                  </a:ext>
                </a:extLst>
              </a:tr>
              <a:tr h="481264">
                <a:tc gridSpan="2">
                  <a:txBody>
                    <a:bodyPr/>
                    <a:lstStyle/>
                    <a:p>
                      <a:r>
                        <a:rPr lang="en-US" dirty="0"/>
                        <a:t>Host Kernel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26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61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41B8-D6AB-D540-A7B2-171BC2B4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A89-17FE-3944-B656-B448F58F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Commit</a:t>
            </a:r>
          </a:p>
          <a:p>
            <a:pPr lvl="1"/>
            <a:r>
              <a:rPr lang="en-US" dirty="0"/>
              <a:t>docker container commit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r>
              <a:rPr lang="en-US" dirty="0"/>
              <a:t>Define a </a:t>
            </a:r>
            <a:r>
              <a:rPr lang="en-US" dirty="0" err="1"/>
              <a:t>Dockerfile</a:t>
            </a:r>
            <a:r>
              <a:rPr lang="en-US" dirty="0"/>
              <a:t> (Recommended)</a:t>
            </a:r>
          </a:p>
          <a:p>
            <a:r>
              <a:rPr lang="en-US" dirty="0"/>
              <a:t>Import a </a:t>
            </a:r>
            <a:r>
              <a:rPr lang="en-US" dirty="0" err="1"/>
              <a:t>tarball</a:t>
            </a:r>
            <a:r>
              <a:rPr lang="en-US" dirty="0"/>
              <a:t> into Docker</a:t>
            </a:r>
          </a:p>
        </p:txBody>
      </p:sp>
    </p:spTree>
    <p:extLst>
      <p:ext uri="{BB962C8B-B14F-4D97-AF65-F5344CB8AC3E}">
        <p14:creationId xmlns:p14="http://schemas.microsoft.com/office/powerpoint/2010/main" val="86893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AD63-572D-3448-91AB-872E1A4B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0626-178A-5E43-BF53-73B803DD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Image Layer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command defines a base image</a:t>
            </a:r>
          </a:p>
          <a:p>
            <a:pPr marL="0" indent="0">
              <a:buNone/>
            </a:pPr>
            <a:r>
              <a:rPr lang="en-US" dirty="0"/>
              <a:t>Each additional command adds a layer</a:t>
            </a:r>
          </a:p>
          <a:p>
            <a:pPr marL="0" indent="0">
              <a:buNone/>
            </a:pPr>
            <a:r>
              <a:rPr lang="en-US" b="1" dirty="0"/>
              <a:t>docker image build</a:t>
            </a:r>
            <a:r>
              <a:rPr lang="en-US" dirty="0"/>
              <a:t>… builds the image</a:t>
            </a:r>
          </a:p>
        </p:txBody>
      </p:sp>
    </p:spTree>
    <p:extLst>
      <p:ext uri="{BB962C8B-B14F-4D97-AF65-F5344CB8AC3E}">
        <p14:creationId xmlns:p14="http://schemas.microsoft.com/office/powerpoint/2010/main" val="22210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2E888-A7CB-0142-9B15-084C63FE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Creation Demo</a:t>
            </a:r>
          </a:p>
        </p:txBody>
      </p:sp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2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2231-EA2B-DD48-9D10-D910478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>
                <a:hlinkClick r:id="rId2"/>
              </a:rPr>
              <a:t>Dockerfile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97A1-57DD-1F4B-8C8A-ADB02AD5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and ENTRYPOINT defines what to run in the default process PID 1</a:t>
            </a:r>
          </a:p>
          <a:p>
            <a:r>
              <a:rPr lang="en-US" dirty="0"/>
              <a:t>CMD alone: default command and list of parameters</a:t>
            </a:r>
          </a:p>
          <a:p>
            <a:r>
              <a:rPr lang="en-US" dirty="0"/>
              <a:t>CMD + ENTRYPOINT: </a:t>
            </a:r>
            <a:r>
              <a:rPr lang="en-US" dirty="0" err="1"/>
              <a:t>Entrypoint</a:t>
            </a:r>
            <a:r>
              <a:rPr lang="en-US" dirty="0"/>
              <a:t> provides command, CMD provides parameters</a:t>
            </a:r>
          </a:p>
          <a:p>
            <a:r>
              <a:rPr lang="en-US" dirty="0"/>
              <a:t>COPY: Copies the files from build context to image</a:t>
            </a:r>
          </a:p>
          <a:p>
            <a:r>
              <a:rPr lang="en-US" dirty="0"/>
              <a:t>RUN: Runs commands</a:t>
            </a:r>
          </a:p>
          <a:p>
            <a:r>
              <a:rPr lang="en-US" dirty="0"/>
              <a:t>ADD: Fetches tar files or </a:t>
            </a:r>
            <a:r>
              <a:rPr lang="en-US" dirty="0" err="1"/>
              <a:t>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3635-250B-B246-B440-8DFA3A64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41407-C542-764B-8FC6-CB03E87D7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8095" y="1759017"/>
            <a:ext cx="3238500" cy="2705100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E7F6B-C599-5740-9A52-D42524D9C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97" y="5098983"/>
            <a:ext cx="6504405" cy="10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8EE0-AD98-BA46-965C-5250B33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1494014"/>
            <a:ext cx="10515600" cy="1091142"/>
          </a:xfrm>
        </p:spPr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3E48-77A0-D944-B5D8-61052C5D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133"/>
            <a:ext cx="10515600" cy="3162830"/>
          </a:xfrm>
        </p:spPr>
        <p:txBody>
          <a:bodyPr>
            <a:normAutofit/>
          </a:bodyPr>
          <a:lstStyle/>
          <a:p>
            <a:r>
              <a:rPr lang="en-US" sz="2400" dirty="0"/>
              <a:t>Platform as a Service that uses containerizes your applications for deployment</a:t>
            </a:r>
          </a:p>
          <a:p>
            <a:r>
              <a:rPr lang="en-US" sz="2400" dirty="0"/>
              <a:t>Flexible, modular, </a:t>
            </a:r>
            <a:r>
              <a:rPr lang="en-US" sz="2400" b="1" dirty="0"/>
              <a:t>easy to migrate</a:t>
            </a:r>
            <a:r>
              <a:rPr lang="en-US" sz="2400" dirty="0"/>
              <a:t>, secure, easy to scale</a:t>
            </a:r>
          </a:p>
        </p:txBody>
      </p:sp>
    </p:spTree>
    <p:extLst>
      <p:ext uri="{BB962C8B-B14F-4D97-AF65-F5344CB8AC3E}">
        <p14:creationId xmlns:p14="http://schemas.microsoft.com/office/powerpoint/2010/main" val="228808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FC3A5-6B3C-8948-9D06-E2AA1ECC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Without Containerization</a:t>
            </a:r>
          </a:p>
        </p:txBody>
      </p:sp>
      <p:sp>
        <p:nvSpPr>
          <p:cNvPr id="1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9D4B9B-32DA-3E4F-9AD9-A4F48400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045" y="2212546"/>
            <a:ext cx="5987551" cy="3323088"/>
          </a:xfrm>
          <a:prstGeom prst="rect">
            <a:avLst/>
          </a:prstGeom>
        </p:spPr>
      </p:pic>
      <p:sp>
        <p:nvSpPr>
          <p:cNvPr id="1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375EE-BBDF-E64C-B01C-13C6372A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 Containerization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9F3A331-64B1-1544-878A-2B038658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6" y="2409549"/>
            <a:ext cx="5569864" cy="3160897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083-2897-FC44-840A-3D12D3BE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/>
          </a:bodyPr>
          <a:lstStyle/>
          <a:p>
            <a:r>
              <a:rPr lang="en-US" sz="3600" dirty="0"/>
              <a:t>Rapid Development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1A0E75-6467-D147-A5EA-6064DFF5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638300"/>
            <a:ext cx="546100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B5451-864A-E84D-964A-CDC3CDA829E5}"/>
              </a:ext>
            </a:extLst>
          </p:cNvPr>
          <p:cNvSpPr txBox="1"/>
          <p:nvPr/>
        </p:nvSpPr>
        <p:spPr>
          <a:xfrm>
            <a:off x="838200" y="433136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Containers can be replaced easily with minimal impact on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18480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083-2897-FC44-840A-3D12D3BE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/>
          </a:bodyPr>
          <a:lstStyle/>
          <a:p>
            <a:r>
              <a:rPr lang="en-US" sz="3600"/>
              <a:t>Smooth Migration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B5451-864A-E84D-964A-CDC3CDA829E5}"/>
              </a:ext>
            </a:extLst>
          </p:cNvPr>
          <p:cNvSpPr txBox="1"/>
          <p:nvPr/>
        </p:nvSpPr>
        <p:spPr>
          <a:xfrm>
            <a:off x="838200" y="433136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Migrating the application across various environments is very simple and keeps minimal impact on the hosts that run them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F7976-DA79-EE4E-A1D4-9071BBEF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868211"/>
            <a:ext cx="8369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083-2897-FC44-840A-3D12D3BE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/>
          </a:bodyPr>
          <a:lstStyle/>
          <a:p>
            <a:r>
              <a:rPr lang="en-US" sz="3600" dirty="0"/>
              <a:t>Simple Scale &amp; </a:t>
            </a:r>
            <a:r>
              <a:rPr lang="en-US" sz="3600" dirty="0" err="1"/>
              <a:t>Maintainance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B5451-864A-E84D-964A-CDC3CDA829E5}"/>
              </a:ext>
            </a:extLst>
          </p:cNvPr>
          <p:cNvSpPr txBox="1"/>
          <p:nvPr/>
        </p:nvSpPr>
        <p:spPr>
          <a:xfrm>
            <a:off x="838200" y="433136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weak coupling between containers. So, scaling is simplified</a:t>
            </a:r>
          </a:p>
        </p:txBody>
      </p:sp>
      <p:pic>
        <p:nvPicPr>
          <p:cNvPr id="4" name="Picture 3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F7905366-5B44-7241-AD17-CA35C52E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11061"/>
            <a:ext cx="819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8083-2897-FC44-840A-3D12D3BE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/>
          </a:bodyPr>
          <a:lstStyle/>
          <a:p>
            <a:r>
              <a:rPr lang="en-US" sz="3600" dirty="0"/>
              <a:t>Secure by Default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7861743-C5A6-AF40-9DA1-10295005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74850"/>
            <a:ext cx="8382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4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8A38-BD86-7440-BA08-B6A6C78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92640A-B428-8B4F-8928-4C7AD111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333" y="2421735"/>
            <a:ext cx="6062181" cy="3137179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68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306</Words>
  <Application>Microsoft Macintosh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GradientVTI</vt:lpstr>
      <vt:lpstr>Docker Fundamentals</vt:lpstr>
      <vt:lpstr>What is Docker?</vt:lpstr>
      <vt:lpstr>Without Containerization</vt:lpstr>
      <vt:lpstr>With Containerization</vt:lpstr>
      <vt:lpstr>Rapid Development</vt:lpstr>
      <vt:lpstr>Smooth Migration</vt:lpstr>
      <vt:lpstr>Simple Scale &amp; Maintainance</vt:lpstr>
      <vt:lpstr>Secure by Default</vt:lpstr>
      <vt:lpstr>Architecture</vt:lpstr>
      <vt:lpstr>Docker Images</vt:lpstr>
      <vt:lpstr>Sharing Layers and Writable layer</vt:lpstr>
      <vt:lpstr>Creating Images</vt:lpstr>
      <vt:lpstr>Dockerfiles</vt:lpstr>
      <vt:lpstr>Image Creation Demo</vt:lpstr>
      <vt:lpstr>More Dockerfile commands</vt:lpstr>
      <vt:lpstr>Multi-Stage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Maharjan, Sujil</dc:creator>
  <cp:lastModifiedBy>Maharjan, Sujil</cp:lastModifiedBy>
  <cp:revision>4</cp:revision>
  <dcterms:created xsi:type="dcterms:W3CDTF">2020-05-21T02:09:32Z</dcterms:created>
  <dcterms:modified xsi:type="dcterms:W3CDTF">2020-05-21T02:41:48Z</dcterms:modified>
</cp:coreProperties>
</file>