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8" r:id="rId2"/>
    <p:sldId id="3309" r:id="rId3"/>
    <p:sldId id="3310" r:id="rId4"/>
    <p:sldId id="3311" r:id="rId5"/>
    <p:sldId id="3312" r:id="rId6"/>
    <p:sldId id="3313" r:id="rId7"/>
    <p:sldId id="3314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orient="horz" pos="480" userDrawn="1">
          <p15:clr>
            <a:srgbClr val="A4A3A4"/>
          </p15:clr>
        </p15:guide>
        <p15:guide id="55" pos="14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52" y="224"/>
      </p:cViewPr>
      <p:guideLst>
        <p:guide pos="958"/>
        <p:guide orient="horz" pos="8160"/>
        <p:guide orient="horz" pos="480"/>
        <p:guide pos="1439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oboto Light" panose="020000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oboto Light" panose="020000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62983" y="638536"/>
            <a:ext cx="734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1" i="0" spc="30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pPr algn="r"/>
              <a:t>‹#›</a:t>
            </a:fld>
            <a:endParaRPr lang="en-US" sz="2800" b="1" i="0" spc="3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468F6-DC71-BE42-A29B-DE0A2C34ABA6}"/>
              </a:ext>
            </a:extLst>
          </p:cNvPr>
          <p:cNvSpPr txBox="1"/>
          <p:nvPr/>
        </p:nvSpPr>
        <p:spPr>
          <a:xfrm>
            <a:off x="7780407" y="543633"/>
            <a:ext cx="88168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1 YEAR GANTT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CC9ED-6096-B047-985D-453017083CBF}"/>
              </a:ext>
            </a:extLst>
          </p:cNvPr>
          <p:cNvSpPr txBox="1"/>
          <p:nvPr/>
        </p:nvSpPr>
        <p:spPr>
          <a:xfrm>
            <a:off x="10470246" y="1569741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D27586-ADDC-214A-868D-887C4A663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249030"/>
              </p:ext>
            </p:extLst>
          </p:nvPr>
        </p:nvGraphicFramePr>
        <p:xfrm>
          <a:off x="1218883" y="2603966"/>
          <a:ext cx="21941110" cy="974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812436">
                <a:tc>
                  <a:txBody>
                    <a:bodyPr/>
                    <a:lstStyle/>
                    <a:p>
                      <a:pPr algn="ctr"/>
                      <a:r>
                        <a:rPr lang="ru-RU" sz="32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201</a:t>
                      </a: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84026" marR="18402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JAN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FEB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MAR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APR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MAY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JUN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JUL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AUG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SEP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OCT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NOV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4473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DEC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5EC204-6603-934B-BFC5-48E6DB800607}"/>
              </a:ext>
            </a:extLst>
          </p:cNvPr>
          <p:cNvSpPr/>
          <p:nvPr/>
        </p:nvSpPr>
        <p:spPr>
          <a:xfrm>
            <a:off x="5596604" y="3558922"/>
            <a:ext cx="4607312" cy="4673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813B23-605F-6B42-817A-9F0BCDAD9A6A}"/>
              </a:ext>
            </a:extLst>
          </p:cNvPr>
          <p:cNvSpPr/>
          <p:nvPr/>
        </p:nvSpPr>
        <p:spPr>
          <a:xfrm>
            <a:off x="4226702" y="4287884"/>
            <a:ext cx="2571978" cy="4673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FBC0A02-C6D9-F546-865B-EF2E46A14251}"/>
              </a:ext>
            </a:extLst>
          </p:cNvPr>
          <p:cNvSpPr/>
          <p:nvPr/>
        </p:nvSpPr>
        <p:spPr>
          <a:xfrm>
            <a:off x="14950455" y="4275813"/>
            <a:ext cx="6131733" cy="4673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492142-F3AE-1E45-9209-677E7920FE7B}"/>
              </a:ext>
            </a:extLst>
          </p:cNvPr>
          <p:cNvSpPr/>
          <p:nvPr/>
        </p:nvSpPr>
        <p:spPr>
          <a:xfrm>
            <a:off x="11413095" y="5048951"/>
            <a:ext cx="2494310" cy="46731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2A4DFAE-E187-A84F-9BF7-A3A3C3CDC032}"/>
              </a:ext>
            </a:extLst>
          </p:cNvPr>
          <p:cNvSpPr/>
          <p:nvPr/>
        </p:nvSpPr>
        <p:spPr>
          <a:xfrm>
            <a:off x="9420454" y="7275098"/>
            <a:ext cx="5734460" cy="4673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43830D2-F27A-E44A-8B55-0F4EBA4ADAB9}"/>
              </a:ext>
            </a:extLst>
          </p:cNvPr>
          <p:cNvSpPr/>
          <p:nvPr/>
        </p:nvSpPr>
        <p:spPr>
          <a:xfrm>
            <a:off x="5854582" y="5788842"/>
            <a:ext cx="4091356" cy="4673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9441E6-6FAA-984C-A82E-F1FB73720635}"/>
              </a:ext>
            </a:extLst>
          </p:cNvPr>
          <p:cNvSpPr/>
          <p:nvPr/>
        </p:nvSpPr>
        <p:spPr>
          <a:xfrm>
            <a:off x="17248681" y="6566111"/>
            <a:ext cx="2526106" cy="4673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47C3986-0CE2-9A4E-B02C-CE0221AFA7F7}"/>
              </a:ext>
            </a:extLst>
          </p:cNvPr>
          <p:cNvSpPr/>
          <p:nvPr/>
        </p:nvSpPr>
        <p:spPr>
          <a:xfrm>
            <a:off x="6049544" y="8026427"/>
            <a:ext cx="3701432" cy="4673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096E0F9-08B8-EB4E-BBE9-73E79112A79E}"/>
              </a:ext>
            </a:extLst>
          </p:cNvPr>
          <p:cNvSpPr/>
          <p:nvPr/>
        </p:nvSpPr>
        <p:spPr>
          <a:xfrm>
            <a:off x="12828452" y="8765078"/>
            <a:ext cx="2573754" cy="4673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5CB6F7B-EE44-3843-A050-80080305F7F2}"/>
              </a:ext>
            </a:extLst>
          </p:cNvPr>
          <p:cNvSpPr/>
          <p:nvPr/>
        </p:nvSpPr>
        <p:spPr>
          <a:xfrm>
            <a:off x="2957977" y="9516328"/>
            <a:ext cx="5109427" cy="4673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A41CAD3-CEAE-8F43-A00A-37A05A33DCE5}"/>
              </a:ext>
            </a:extLst>
          </p:cNvPr>
          <p:cNvSpPr/>
          <p:nvPr/>
        </p:nvSpPr>
        <p:spPr>
          <a:xfrm>
            <a:off x="17924071" y="10275145"/>
            <a:ext cx="3158117" cy="46731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754BC96-A861-3E4B-AB0A-C673CC2FF362}"/>
              </a:ext>
            </a:extLst>
          </p:cNvPr>
          <p:cNvSpPr/>
          <p:nvPr/>
        </p:nvSpPr>
        <p:spPr>
          <a:xfrm>
            <a:off x="4211429" y="11000812"/>
            <a:ext cx="3568978" cy="4673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0E4E0A2-F40C-744F-BB23-42E13BF00231}"/>
              </a:ext>
            </a:extLst>
          </p:cNvPr>
          <p:cNvSpPr/>
          <p:nvPr/>
        </p:nvSpPr>
        <p:spPr>
          <a:xfrm>
            <a:off x="10734708" y="11761654"/>
            <a:ext cx="3105951" cy="4673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3199" dirty="0">
              <a:latin typeface="Roboto Light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8DD1F-ACCE-BD46-8337-89C6923BE4CD}"/>
              </a:ext>
            </a:extLst>
          </p:cNvPr>
          <p:cNvSpPr txBox="1"/>
          <p:nvPr/>
        </p:nvSpPr>
        <p:spPr>
          <a:xfrm>
            <a:off x="7382701" y="3561746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7AD72B-7E1F-F144-8F8C-270819CE5051}"/>
              </a:ext>
            </a:extLst>
          </p:cNvPr>
          <p:cNvSpPr txBox="1"/>
          <p:nvPr/>
        </p:nvSpPr>
        <p:spPr>
          <a:xfrm>
            <a:off x="7502554" y="5788842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9C579B-3ECB-0149-BAD0-2B90CAF3ABB7}"/>
              </a:ext>
            </a:extLst>
          </p:cNvPr>
          <p:cNvSpPr txBox="1"/>
          <p:nvPr/>
        </p:nvSpPr>
        <p:spPr>
          <a:xfrm>
            <a:off x="5114984" y="4293132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E11680-D7ED-7A41-9F41-5A6F06DA68D7}"/>
              </a:ext>
            </a:extLst>
          </p:cNvPr>
          <p:cNvSpPr txBox="1"/>
          <p:nvPr/>
        </p:nvSpPr>
        <p:spPr>
          <a:xfrm>
            <a:off x="12262544" y="5054602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F34CEB-0793-1040-8838-C5B72A617D15}"/>
              </a:ext>
            </a:extLst>
          </p:cNvPr>
          <p:cNvSpPr txBox="1"/>
          <p:nvPr/>
        </p:nvSpPr>
        <p:spPr>
          <a:xfrm>
            <a:off x="11889977" y="7269616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155526-25DB-004A-835C-5C5C92A7B8ED}"/>
              </a:ext>
            </a:extLst>
          </p:cNvPr>
          <p:cNvSpPr txBox="1"/>
          <p:nvPr/>
        </p:nvSpPr>
        <p:spPr>
          <a:xfrm>
            <a:off x="13717623" y="8770590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BE2DED-E43E-6548-871A-BDC6FE75A125}"/>
              </a:ext>
            </a:extLst>
          </p:cNvPr>
          <p:cNvSpPr txBox="1"/>
          <p:nvPr/>
        </p:nvSpPr>
        <p:spPr>
          <a:xfrm>
            <a:off x="7502554" y="8032078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E82C5-C260-9C42-9882-C66DB246C0D2}"/>
              </a:ext>
            </a:extLst>
          </p:cNvPr>
          <p:cNvSpPr txBox="1"/>
          <p:nvPr/>
        </p:nvSpPr>
        <p:spPr>
          <a:xfrm>
            <a:off x="5114984" y="9519153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A32249-FBF8-3B48-88B2-4BC10086F88F}"/>
              </a:ext>
            </a:extLst>
          </p:cNvPr>
          <p:cNvSpPr txBox="1"/>
          <p:nvPr/>
        </p:nvSpPr>
        <p:spPr>
          <a:xfrm>
            <a:off x="5651838" y="11000812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7435A8-B297-894B-9506-131EE5B9C35C}"/>
              </a:ext>
            </a:extLst>
          </p:cNvPr>
          <p:cNvSpPr txBox="1"/>
          <p:nvPr/>
        </p:nvSpPr>
        <p:spPr>
          <a:xfrm>
            <a:off x="11889977" y="11759199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E0C8DF-DBAB-3D4E-AB2A-C5C6526FE844}"/>
              </a:ext>
            </a:extLst>
          </p:cNvPr>
          <p:cNvSpPr txBox="1"/>
          <p:nvPr/>
        </p:nvSpPr>
        <p:spPr>
          <a:xfrm>
            <a:off x="19105423" y="10281243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1108BC-0E65-5940-A390-61F2ADA15838}"/>
              </a:ext>
            </a:extLst>
          </p:cNvPr>
          <p:cNvSpPr txBox="1"/>
          <p:nvPr/>
        </p:nvSpPr>
        <p:spPr>
          <a:xfrm>
            <a:off x="18114028" y="6571762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5EEEBA-D12A-9D44-90D5-38428C31B5A4}"/>
              </a:ext>
            </a:extLst>
          </p:cNvPr>
          <p:cNvSpPr txBox="1"/>
          <p:nvPr/>
        </p:nvSpPr>
        <p:spPr>
          <a:xfrm>
            <a:off x="17526365" y="4281464"/>
            <a:ext cx="7954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7D6A55-384F-A349-B9DA-A7B3E662730B}"/>
              </a:ext>
            </a:extLst>
          </p:cNvPr>
          <p:cNvSpPr/>
          <p:nvPr/>
        </p:nvSpPr>
        <p:spPr>
          <a:xfrm>
            <a:off x="22620386" y="11748907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34" name="Freeform 42">
            <a:extLst>
              <a:ext uri="{FF2B5EF4-FFF2-40B4-BE49-F238E27FC236}">
                <a16:creationId xmlns:a16="http://schemas.microsoft.com/office/drawing/2014/main" id="{E10281BF-7073-0B40-9536-5E4FE42D20B6}"/>
              </a:ext>
            </a:extLst>
          </p:cNvPr>
          <p:cNvSpPr>
            <a:spLocks/>
          </p:cNvSpPr>
          <p:nvPr/>
        </p:nvSpPr>
        <p:spPr bwMode="auto">
          <a:xfrm>
            <a:off x="22696966" y="11870084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B40BFE-0658-4E46-A9F8-455B13BA13D6}"/>
              </a:ext>
            </a:extLst>
          </p:cNvPr>
          <p:cNvSpPr/>
          <p:nvPr/>
        </p:nvSpPr>
        <p:spPr>
          <a:xfrm>
            <a:off x="21943658" y="11004245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37" name="Freeform 42">
            <a:extLst>
              <a:ext uri="{FF2B5EF4-FFF2-40B4-BE49-F238E27FC236}">
                <a16:creationId xmlns:a16="http://schemas.microsoft.com/office/drawing/2014/main" id="{0E9477FC-BE00-CC4C-8731-B957A9C3CB53}"/>
              </a:ext>
            </a:extLst>
          </p:cNvPr>
          <p:cNvSpPr>
            <a:spLocks/>
          </p:cNvSpPr>
          <p:nvPr/>
        </p:nvSpPr>
        <p:spPr bwMode="auto">
          <a:xfrm>
            <a:off x="22020238" y="11125422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A4450A-F017-EC46-BB7B-4D424EF85302}"/>
              </a:ext>
            </a:extLst>
          </p:cNvPr>
          <p:cNvSpPr/>
          <p:nvPr/>
        </p:nvSpPr>
        <p:spPr>
          <a:xfrm>
            <a:off x="22620386" y="10263525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0" name="Freeform 42">
            <a:extLst>
              <a:ext uri="{FF2B5EF4-FFF2-40B4-BE49-F238E27FC236}">
                <a16:creationId xmlns:a16="http://schemas.microsoft.com/office/drawing/2014/main" id="{FBFFA0C3-2344-B641-8500-3CF0359CBC92}"/>
              </a:ext>
            </a:extLst>
          </p:cNvPr>
          <p:cNvSpPr>
            <a:spLocks/>
          </p:cNvSpPr>
          <p:nvPr/>
        </p:nvSpPr>
        <p:spPr bwMode="auto">
          <a:xfrm>
            <a:off x="22696966" y="10384702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BB3A3B-8473-AA4C-8FB3-8F99A73EC721}"/>
              </a:ext>
            </a:extLst>
          </p:cNvPr>
          <p:cNvSpPr/>
          <p:nvPr/>
        </p:nvSpPr>
        <p:spPr>
          <a:xfrm>
            <a:off x="22620386" y="8738230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B2F54DB-0DC2-8640-995C-A355D30DE915}"/>
              </a:ext>
            </a:extLst>
          </p:cNvPr>
          <p:cNvSpPr>
            <a:spLocks/>
          </p:cNvSpPr>
          <p:nvPr/>
        </p:nvSpPr>
        <p:spPr bwMode="auto">
          <a:xfrm>
            <a:off x="22696966" y="8859407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09F62A-0F85-0C4F-90A2-7219C2FBDC10}"/>
              </a:ext>
            </a:extLst>
          </p:cNvPr>
          <p:cNvSpPr/>
          <p:nvPr/>
        </p:nvSpPr>
        <p:spPr>
          <a:xfrm>
            <a:off x="21957055" y="9534810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6" name="Freeform 42">
            <a:extLst>
              <a:ext uri="{FF2B5EF4-FFF2-40B4-BE49-F238E27FC236}">
                <a16:creationId xmlns:a16="http://schemas.microsoft.com/office/drawing/2014/main" id="{3F08B839-8986-424A-A9BC-7DDC9FA4BB05}"/>
              </a:ext>
            </a:extLst>
          </p:cNvPr>
          <p:cNvSpPr>
            <a:spLocks/>
          </p:cNvSpPr>
          <p:nvPr/>
        </p:nvSpPr>
        <p:spPr bwMode="auto">
          <a:xfrm>
            <a:off x="22033635" y="9655987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A0CFAB0-37BE-914F-87BB-E5468167183C}"/>
              </a:ext>
            </a:extLst>
          </p:cNvPr>
          <p:cNvSpPr/>
          <p:nvPr/>
        </p:nvSpPr>
        <p:spPr>
          <a:xfrm>
            <a:off x="22628886" y="8040346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9" name="Freeform 42">
            <a:extLst>
              <a:ext uri="{FF2B5EF4-FFF2-40B4-BE49-F238E27FC236}">
                <a16:creationId xmlns:a16="http://schemas.microsoft.com/office/drawing/2014/main" id="{9590F64A-1ABA-5942-BF1C-DA05CD5C4ABE}"/>
              </a:ext>
            </a:extLst>
          </p:cNvPr>
          <p:cNvSpPr>
            <a:spLocks/>
          </p:cNvSpPr>
          <p:nvPr/>
        </p:nvSpPr>
        <p:spPr bwMode="auto">
          <a:xfrm>
            <a:off x="22705466" y="8161523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482ABB5-8CDC-844E-96E9-984F15DAA381}"/>
              </a:ext>
            </a:extLst>
          </p:cNvPr>
          <p:cNvSpPr/>
          <p:nvPr/>
        </p:nvSpPr>
        <p:spPr>
          <a:xfrm>
            <a:off x="21957055" y="7288659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52" name="Freeform 42">
            <a:extLst>
              <a:ext uri="{FF2B5EF4-FFF2-40B4-BE49-F238E27FC236}">
                <a16:creationId xmlns:a16="http://schemas.microsoft.com/office/drawing/2014/main" id="{E5DC9CD8-93CD-FD43-97A2-F719523DE9BA}"/>
              </a:ext>
            </a:extLst>
          </p:cNvPr>
          <p:cNvSpPr>
            <a:spLocks/>
          </p:cNvSpPr>
          <p:nvPr/>
        </p:nvSpPr>
        <p:spPr bwMode="auto">
          <a:xfrm>
            <a:off x="22033635" y="7409836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C78CE72-427F-F046-9CE0-4FBEE8A26486}"/>
              </a:ext>
            </a:extLst>
          </p:cNvPr>
          <p:cNvSpPr/>
          <p:nvPr/>
        </p:nvSpPr>
        <p:spPr>
          <a:xfrm>
            <a:off x="22620386" y="6548066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id="{A2831465-E30E-3B44-9351-02874E569D72}"/>
              </a:ext>
            </a:extLst>
          </p:cNvPr>
          <p:cNvSpPr>
            <a:spLocks/>
          </p:cNvSpPr>
          <p:nvPr/>
        </p:nvSpPr>
        <p:spPr bwMode="auto">
          <a:xfrm>
            <a:off x="22696966" y="6669243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8DF7C66-95E2-B042-90F8-B9D518A6EAFB}"/>
              </a:ext>
            </a:extLst>
          </p:cNvPr>
          <p:cNvSpPr/>
          <p:nvPr/>
        </p:nvSpPr>
        <p:spPr>
          <a:xfrm>
            <a:off x="21957055" y="5794543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58" name="Freeform 42">
            <a:extLst>
              <a:ext uri="{FF2B5EF4-FFF2-40B4-BE49-F238E27FC236}">
                <a16:creationId xmlns:a16="http://schemas.microsoft.com/office/drawing/2014/main" id="{7FC9BB65-0A53-B944-B7E1-9CF10E2A3C1B}"/>
              </a:ext>
            </a:extLst>
          </p:cNvPr>
          <p:cNvSpPr>
            <a:spLocks/>
          </p:cNvSpPr>
          <p:nvPr/>
        </p:nvSpPr>
        <p:spPr bwMode="auto">
          <a:xfrm>
            <a:off x="22033635" y="5915720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27C60B-EB5A-3F40-B29A-89ABE0F91348}"/>
              </a:ext>
            </a:extLst>
          </p:cNvPr>
          <p:cNvSpPr/>
          <p:nvPr/>
        </p:nvSpPr>
        <p:spPr>
          <a:xfrm>
            <a:off x="22620386" y="5048058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61" name="Freeform 42">
            <a:extLst>
              <a:ext uri="{FF2B5EF4-FFF2-40B4-BE49-F238E27FC236}">
                <a16:creationId xmlns:a16="http://schemas.microsoft.com/office/drawing/2014/main" id="{DBE120CB-AA51-2F40-9789-8D37B8BEB85C}"/>
              </a:ext>
            </a:extLst>
          </p:cNvPr>
          <p:cNvSpPr>
            <a:spLocks/>
          </p:cNvSpPr>
          <p:nvPr/>
        </p:nvSpPr>
        <p:spPr bwMode="auto">
          <a:xfrm>
            <a:off x="22696966" y="5169235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C12B9E8-4B26-2042-B4B2-8A71EB326BE6}"/>
              </a:ext>
            </a:extLst>
          </p:cNvPr>
          <p:cNvSpPr/>
          <p:nvPr/>
        </p:nvSpPr>
        <p:spPr>
          <a:xfrm>
            <a:off x="20628455" y="4308237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64" name="Freeform 42">
            <a:extLst>
              <a:ext uri="{FF2B5EF4-FFF2-40B4-BE49-F238E27FC236}">
                <a16:creationId xmlns:a16="http://schemas.microsoft.com/office/drawing/2014/main" id="{D6862EBC-225F-FE45-A396-B83DC5A6833B}"/>
              </a:ext>
            </a:extLst>
          </p:cNvPr>
          <p:cNvSpPr>
            <a:spLocks/>
          </p:cNvSpPr>
          <p:nvPr/>
        </p:nvSpPr>
        <p:spPr bwMode="auto">
          <a:xfrm>
            <a:off x="20705035" y="4429414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A1691CA-DC47-CD4F-B635-D2CA12037F7B}"/>
              </a:ext>
            </a:extLst>
          </p:cNvPr>
          <p:cNvSpPr/>
          <p:nvPr/>
        </p:nvSpPr>
        <p:spPr>
          <a:xfrm>
            <a:off x="22624344" y="3556165"/>
            <a:ext cx="451686" cy="4702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67" name="Freeform 42">
            <a:extLst>
              <a:ext uri="{FF2B5EF4-FFF2-40B4-BE49-F238E27FC236}">
                <a16:creationId xmlns:a16="http://schemas.microsoft.com/office/drawing/2014/main" id="{D528ED46-0D69-1D42-8F76-8CB481992C86}"/>
              </a:ext>
            </a:extLst>
          </p:cNvPr>
          <p:cNvSpPr>
            <a:spLocks/>
          </p:cNvSpPr>
          <p:nvPr/>
        </p:nvSpPr>
        <p:spPr bwMode="auto">
          <a:xfrm>
            <a:off x="22700924" y="3677342"/>
            <a:ext cx="298526" cy="227909"/>
          </a:xfrm>
          <a:custGeom>
            <a:avLst/>
            <a:gdLst>
              <a:gd name="T0" fmla="*/ 273 w 273"/>
              <a:gd name="T1" fmla="*/ 40 h 209"/>
              <a:gd name="T2" fmla="*/ 268 w 273"/>
              <a:gd name="T3" fmla="*/ 52 h 209"/>
              <a:gd name="T4" fmla="*/ 141 w 273"/>
              <a:gd name="T5" fmla="*/ 180 h 209"/>
              <a:gd name="T6" fmla="*/ 117 w 273"/>
              <a:gd name="T7" fmla="*/ 204 h 209"/>
              <a:gd name="T8" fmla="*/ 105 w 273"/>
              <a:gd name="T9" fmla="*/ 209 h 209"/>
              <a:gd name="T10" fmla="*/ 93 w 273"/>
              <a:gd name="T11" fmla="*/ 204 h 209"/>
              <a:gd name="T12" fmla="*/ 69 w 273"/>
              <a:gd name="T13" fmla="*/ 180 h 209"/>
              <a:gd name="T14" fmla="*/ 5 w 273"/>
              <a:gd name="T15" fmla="*/ 116 h 209"/>
              <a:gd name="T16" fmla="*/ 0 w 273"/>
              <a:gd name="T17" fmla="*/ 104 h 209"/>
              <a:gd name="T18" fmla="*/ 5 w 273"/>
              <a:gd name="T19" fmla="*/ 92 h 209"/>
              <a:gd name="T20" fmla="*/ 29 w 273"/>
              <a:gd name="T21" fmla="*/ 68 h 209"/>
              <a:gd name="T22" fmla="*/ 41 w 273"/>
              <a:gd name="T23" fmla="*/ 63 h 209"/>
              <a:gd name="T24" fmla="*/ 53 w 273"/>
              <a:gd name="T25" fmla="*/ 68 h 209"/>
              <a:gd name="T26" fmla="*/ 105 w 273"/>
              <a:gd name="T27" fmla="*/ 120 h 209"/>
              <a:gd name="T28" fmla="*/ 220 w 273"/>
              <a:gd name="T29" fmla="*/ 5 h 209"/>
              <a:gd name="T30" fmla="*/ 232 w 273"/>
              <a:gd name="T31" fmla="*/ 0 h 209"/>
              <a:gd name="T32" fmla="*/ 244 w 273"/>
              <a:gd name="T33" fmla="*/ 5 h 209"/>
              <a:gd name="T34" fmla="*/ 268 w 273"/>
              <a:gd name="T35" fmla="*/ 28 h 209"/>
              <a:gd name="T36" fmla="*/ 273 w 273"/>
              <a:gd name="T37" fmla="*/ 4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09">
                <a:moveTo>
                  <a:pt x="273" y="40"/>
                </a:moveTo>
                <a:cubicBezTo>
                  <a:pt x="273" y="45"/>
                  <a:pt x="272" y="49"/>
                  <a:pt x="268" y="52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14" y="207"/>
                  <a:pt x="110" y="209"/>
                  <a:pt x="105" y="209"/>
                </a:cubicBezTo>
                <a:cubicBezTo>
                  <a:pt x="100" y="209"/>
                  <a:pt x="96" y="207"/>
                  <a:pt x="93" y="20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3"/>
                  <a:pt x="0" y="109"/>
                  <a:pt x="0" y="104"/>
                </a:cubicBezTo>
                <a:cubicBezTo>
                  <a:pt x="0" y="99"/>
                  <a:pt x="2" y="95"/>
                  <a:pt x="5" y="92"/>
                </a:cubicBezTo>
                <a:cubicBezTo>
                  <a:pt x="29" y="68"/>
                  <a:pt x="29" y="68"/>
                  <a:pt x="29" y="68"/>
                </a:cubicBezTo>
                <a:cubicBezTo>
                  <a:pt x="33" y="65"/>
                  <a:pt x="37" y="63"/>
                  <a:pt x="41" y="63"/>
                </a:cubicBezTo>
                <a:cubicBezTo>
                  <a:pt x="46" y="63"/>
                  <a:pt x="50" y="65"/>
                  <a:pt x="53" y="68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220" y="5"/>
                  <a:pt x="220" y="5"/>
                  <a:pt x="220" y="5"/>
                </a:cubicBezTo>
                <a:cubicBezTo>
                  <a:pt x="224" y="1"/>
                  <a:pt x="228" y="0"/>
                  <a:pt x="232" y="0"/>
                </a:cubicBezTo>
                <a:cubicBezTo>
                  <a:pt x="237" y="0"/>
                  <a:pt x="241" y="1"/>
                  <a:pt x="244" y="5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72" y="32"/>
                  <a:pt x="273" y="36"/>
                  <a:pt x="273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uk-UA" sz="7198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2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8" name="Content Placeholder 3">
            <a:extLst>
              <a:ext uri="{FF2B5EF4-FFF2-40B4-BE49-F238E27FC236}">
                <a16:creationId xmlns:a16="http://schemas.microsoft.com/office/drawing/2014/main" id="{335438F3-B2BB-3347-AE04-7490D5865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223466"/>
              </p:ext>
            </p:extLst>
          </p:nvPr>
        </p:nvGraphicFramePr>
        <p:xfrm>
          <a:off x="1218883" y="2339928"/>
          <a:ext cx="21941110" cy="9190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765909">
                <a:tc>
                  <a:txBody>
                    <a:bodyPr/>
                    <a:lstStyle/>
                    <a:p>
                      <a:pPr algn="ctr"/>
                      <a:r>
                        <a:rPr lang="ru-RU" sz="32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201</a:t>
                      </a: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84026" marR="18402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JAN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FEB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MAR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APR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MAY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JUN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JUL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AUG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SEP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OCT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NOV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02082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DEC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29" name="TextBox 428">
            <a:extLst>
              <a:ext uri="{FF2B5EF4-FFF2-40B4-BE49-F238E27FC236}">
                <a16:creationId xmlns:a16="http://schemas.microsoft.com/office/drawing/2014/main" id="{A7800B6B-F304-EE46-ADE7-5110256F7554}"/>
              </a:ext>
            </a:extLst>
          </p:cNvPr>
          <p:cNvSpPr txBox="1"/>
          <p:nvPr/>
        </p:nvSpPr>
        <p:spPr>
          <a:xfrm>
            <a:off x="7780407" y="543633"/>
            <a:ext cx="88168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1 YEAR GANTT CHART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CD14F622-0095-2F40-ACD4-8AED36B4D2C1}"/>
              </a:ext>
            </a:extLst>
          </p:cNvPr>
          <p:cNvSpPr txBox="1"/>
          <p:nvPr/>
        </p:nvSpPr>
        <p:spPr>
          <a:xfrm>
            <a:off x="10470246" y="1569741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sp>
        <p:nvSpPr>
          <p:cNvPr id="431" name="Rounded Rectangle 430">
            <a:extLst>
              <a:ext uri="{FF2B5EF4-FFF2-40B4-BE49-F238E27FC236}">
                <a16:creationId xmlns:a16="http://schemas.microsoft.com/office/drawing/2014/main" id="{BE067509-5DDD-A24E-B8C6-C9CCC31EE43C}"/>
              </a:ext>
            </a:extLst>
          </p:cNvPr>
          <p:cNvSpPr/>
          <p:nvPr/>
        </p:nvSpPr>
        <p:spPr>
          <a:xfrm>
            <a:off x="8206607" y="3226432"/>
            <a:ext cx="5014296" cy="4318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2" name="Rounded Rectangle 431">
            <a:extLst>
              <a:ext uri="{FF2B5EF4-FFF2-40B4-BE49-F238E27FC236}">
                <a16:creationId xmlns:a16="http://schemas.microsoft.com/office/drawing/2014/main" id="{45E262A1-08A5-FF4A-8FAE-2D89315926FF}"/>
              </a:ext>
            </a:extLst>
          </p:cNvPr>
          <p:cNvSpPr/>
          <p:nvPr/>
        </p:nvSpPr>
        <p:spPr>
          <a:xfrm>
            <a:off x="12255731" y="8144350"/>
            <a:ext cx="2799173" cy="4318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3" name="Rounded Rectangle 432">
            <a:extLst>
              <a:ext uri="{FF2B5EF4-FFF2-40B4-BE49-F238E27FC236}">
                <a16:creationId xmlns:a16="http://schemas.microsoft.com/office/drawing/2014/main" id="{E87B49B5-C45D-914E-9CBA-39E3A61DFC06}"/>
              </a:ext>
            </a:extLst>
          </p:cNvPr>
          <p:cNvSpPr/>
          <p:nvPr/>
        </p:nvSpPr>
        <p:spPr>
          <a:xfrm>
            <a:off x="14315194" y="3938017"/>
            <a:ext cx="6787900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4" name="Rounded Rectangle 433">
            <a:extLst>
              <a:ext uri="{FF2B5EF4-FFF2-40B4-BE49-F238E27FC236}">
                <a16:creationId xmlns:a16="http://schemas.microsoft.com/office/drawing/2014/main" id="{E8F27012-D0AC-9C4E-AE05-BABE5523F6E7}"/>
              </a:ext>
            </a:extLst>
          </p:cNvPr>
          <p:cNvSpPr/>
          <p:nvPr/>
        </p:nvSpPr>
        <p:spPr>
          <a:xfrm>
            <a:off x="6376040" y="5342110"/>
            <a:ext cx="2292757" cy="43188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5" name="Rounded Rectangle 434">
            <a:extLst>
              <a:ext uri="{FF2B5EF4-FFF2-40B4-BE49-F238E27FC236}">
                <a16:creationId xmlns:a16="http://schemas.microsoft.com/office/drawing/2014/main" id="{C6F47AAB-8565-D64D-90E4-5A5373CB9109}"/>
              </a:ext>
            </a:extLst>
          </p:cNvPr>
          <p:cNvSpPr/>
          <p:nvPr/>
        </p:nvSpPr>
        <p:spPr>
          <a:xfrm>
            <a:off x="17638107" y="6056360"/>
            <a:ext cx="2848112" cy="4318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6" name="Rounded Rectangle 435">
            <a:extLst>
              <a:ext uri="{FF2B5EF4-FFF2-40B4-BE49-F238E27FC236}">
                <a16:creationId xmlns:a16="http://schemas.microsoft.com/office/drawing/2014/main" id="{85251C85-2697-634D-8582-3D07146D90DA}"/>
              </a:ext>
            </a:extLst>
          </p:cNvPr>
          <p:cNvSpPr/>
          <p:nvPr/>
        </p:nvSpPr>
        <p:spPr>
          <a:xfrm>
            <a:off x="6120953" y="6746202"/>
            <a:ext cx="5095687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7" name="Rounded Rectangle 436">
            <a:extLst>
              <a:ext uri="{FF2B5EF4-FFF2-40B4-BE49-F238E27FC236}">
                <a16:creationId xmlns:a16="http://schemas.microsoft.com/office/drawing/2014/main" id="{9DD872EB-1965-0B4C-98EC-4519B3CF6150}"/>
              </a:ext>
            </a:extLst>
          </p:cNvPr>
          <p:cNvSpPr/>
          <p:nvPr/>
        </p:nvSpPr>
        <p:spPr>
          <a:xfrm>
            <a:off x="18303473" y="8835112"/>
            <a:ext cx="3423852" cy="43188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C0184E2F-4438-6B49-9E84-4B4964B954FD}"/>
              </a:ext>
            </a:extLst>
          </p:cNvPr>
          <p:cNvSpPr/>
          <p:nvPr/>
        </p:nvSpPr>
        <p:spPr>
          <a:xfrm>
            <a:off x="10023644" y="10265972"/>
            <a:ext cx="5691136" cy="4318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44D7D955-6B0A-BB4E-8013-77BE52E5B0E9}"/>
              </a:ext>
            </a:extLst>
          </p:cNvPr>
          <p:cNvSpPr/>
          <p:nvPr/>
        </p:nvSpPr>
        <p:spPr>
          <a:xfrm>
            <a:off x="4352114" y="9546111"/>
            <a:ext cx="3423850" cy="4318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67D574EE-3CEF-F947-9342-E1218B7C5BE1}"/>
              </a:ext>
            </a:extLst>
          </p:cNvPr>
          <p:cNvSpPr txBox="1"/>
          <p:nvPr/>
        </p:nvSpPr>
        <p:spPr>
          <a:xfrm>
            <a:off x="7151162" y="5348004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9D28C6DE-8219-1340-846A-54AD0B03BE84}"/>
              </a:ext>
            </a:extLst>
          </p:cNvPr>
          <p:cNvSpPr txBox="1"/>
          <p:nvPr/>
        </p:nvSpPr>
        <p:spPr>
          <a:xfrm>
            <a:off x="8297540" y="6761591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93FF9E63-1225-354A-8DD7-2D0FF0A0FD6C}"/>
              </a:ext>
            </a:extLst>
          </p:cNvPr>
          <p:cNvSpPr txBox="1"/>
          <p:nvPr/>
        </p:nvSpPr>
        <p:spPr>
          <a:xfrm>
            <a:off x="10098990" y="3227433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D12B8023-63FE-C643-9A26-5A5BA2D9D170}"/>
              </a:ext>
            </a:extLst>
          </p:cNvPr>
          <p:cNvSpPr txBox="1"/>
          <p:nvPr/>
        </p:nvSpPr>
        <p:spPr>
          <a:xfrm>
            <a:off x="13284061" y="8145351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DB7A32D0-AA4A-7040-ABBD-F3382B4F8F9C}"/>
              </a:ext>
            </a:extLst>
          </p:cNvPr>
          <p:cNvSpPr txBox="1"/>
          <p:nvPr/>
        </p:nvSpPr>
        <p:spPr>
          <a:xfrm>
            <a:off x="12497956" y="10259794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924B7603-9C04-9748-9206-885833A1906B}"/>
              </a:ext>
            </a:extLst>
          </p:cNvPr>
          <p:cNvSpPr txBox="1"/>
          <p:nvPr/>
        </p:nvSpPr>
        <p:spPr>
          <a:xfrm>
            <a:off x="5691896" y="9545491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D7845F82-DAC1-4741-B6D3-E54E0DCB756B}"/>
              </a:ext>
            </a:extLst>
          </p:cNvPr>
          <p:cNvSpPr txBox="1"/>
          <p:nvPr/>
        </p:nvSpPr>
        <p:spPr>
          <a:xfrm>
            <a:off x="19644143" y="8836113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B4202C52-491B-CF49-8B84-75612A0D427B}"/>
              </a:ext>
            </a:extLst>
          </p:cNvPr>
          <p:cNvSpPr txBox="1"/>
          <p:nvPr/>
        </p:nvSpPr>
        <p:spPr>
          <a:xfrm>
            <a:off x="18690907" y="6051898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B28C6617-BF61-FC4C-A31F-D89A9A712DA0}"/>
              </a:ext>
            </a:extLst>
          </p:cNvPr>
          <p:cNvSpPr txBox="1"/>
          <p:nvPr/>
        </p:nvSpPr>
        <p:spPr>
          <a:xfrm>
            <a:off x="17266851" y="3938017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449" name="Subtitle 2">
            <a:extLst>
              <a:ext uri="{FF2B5EF4-FFF2-40B4-BE49-F238E27FC236}">
                <a16:creationId xmlns:a16="http://schemas.microsoft.com/office/drawing/2014/main" id="{5FF8ED0A-6271-7D41-A38C-7F224187D494}"/>
              </a:ext>
            </a:extLst>
          </p:cNvPr>
          <p:cNvSpPr txBox="1">
            <a:spLocks/>
          </p:cNvSpPr>
          <p:nvPr/>
        </p:nvSpPr>
        <p:spPr>
          <a:xfrm>
            <a:off x="1326524" y="11848440"/>
            <a:ext cx="21739538" cy="108094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 Business plans are important to allow a company lay out its goals and attract investment.</a:t>
            </a:r>
          </a:p>
        </p:txBody>
      </p:sp>
    </p:spTree>
    <p:extLst>
      <p:ext uri="{BB962C8B-B14F-4D97-AF65-F5344CB8AC3E}">
        <p14:creationId xmlns:p14="http://schemas.microsoft.com/office/powerpoint/2010/main" val="226486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7F80550F-6470-C54F-A5BE-9E0683DAE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253139"/>
              </p:ext>
            </p:extLst>
          </p:nvPr>
        </p:nvGraphicFramePr>
        <p:xfrm>
          <a:off x="1218883" y="2559385"/>
          <a:ext cx="21941110" cy="884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65731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737187">
                <a:tc>
                  <a:txBody>
                    <a:bodyPr/>
                    <a:lstStyle/>
                    <a:p>
                      <a:pPr algn="ctr"/>
                      <a:r>
                        <a:rPr lang="ru-RU" sz="32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201</a:t>
                      </a:r>
                      <a:r>
                        <a:rPr lang="en-US" sz="32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lang="uk-UA" sz="32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84026" marR="184026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23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24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26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27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28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29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2014" marR="92014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January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February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March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April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May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June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July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August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September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October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November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57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December</a:t>
                      </a:r>
                      <a:endParaRPr lang="uk-UA" sz="24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5720" marR="45720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uk-UA" sz="24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3713" marR="233713" marT="91416" marB="914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0653A6-D10B-E64D-ACC3-E38DFD0FB43D}"/>
              </a:ext>
            </a:extLst>
          </p:cNvPr>
          <p:cNvSpPr txBox="1"/>
          <p:nvPr/>
        </p:nvSpPr>
        <p:spPr>
          <a:xfrm>
            <a:off x="7780407" y="543633"/>
            <a:ext cx="88168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1 YEAR GANTT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2B897-FCCD-2B4C-89D0-106940CC3B41}"/>
              </a:ext>
            </a:extLst>
          </p:cNvPr>
          <p:cNvSpPr txBox="1"/>
          <p:nvPr/>
        </p:nvSpPr>
        <p:spPr>
          <a:xfrm>
            <a:off x="10470246" y="1569741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8EB7F5-0210-D146-8B98-0F66C183B5AC}"/>
              </a:ext>
            </a:extLst>
          </p:cNvPr>
          <p:cNvSpPr/>
          <p:nvPr/>
        </p:nvSpPr>
        <p:spPr>
          <a:xfrm>
            <a:off x="6046424" y="4786193"/>
            <a:ext cx="5964343" cy="431888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693F58-5D5E-2745-B9BA-55AD61A0D082}"/>
              </a:ext>
            </a:extLst>
          </p:cNvPr>
          <p:cNvSpPr/>
          <p:nvPr/>
        </p:nvSpPr>
        <p:spPr>
          <a:xfrm>
            <a:off x="6046425" y="4786193"/>
            <a:ext cx="4031398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E49A57-ECDF-1745-8EC3-B2A576C76898}"/>
              </a:ext>
            </a:extLst>
          </p:cNvPr>
          <p:cNvSpPr/>
          <p:nvPr/>
        </p:nvSpPr>
        <p:spPr>
          <a:xfrm>
            <a:off x="14607700" y="6796023"/>
            <a:ext cx="4607312" cy="431888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402366-B1CD-394C-869E-B10808416B9C}"/>
              </a:ext>
            </a:extLst>
          </p:cNvPr>
          <p:cNvSpPr/>
          <p:nvPr/>
        </p:nvSpPr>
        <p:spPr>
          <a:xfrm>
            <a:off x="14607700" y="6796023"/>
            <a:ext cx="4287900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3507EED-6BB3-9440-B28C-9C6F92E8C9C4}"/>
              </a:ext>
            </a:extLst>
          </p:cNvPr>
          <p:cNvSpPr/>
          <p:nvPr/>
        </p:nvSpPr>
        <p:spPr>
          <a:xfrm>
            <a:off x="7602074" y="8827645"/>
            <a:ext cx="7584379" cy="431888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6A7FD0A-4BBE-824A-AF29-031CFBE14E09}"/>
              </a:ext>
            </a:extLst>
          </p:cNvPr>
          <p:cNvSpPr/>
          <p:nvPr/>
        </p:nvSpPr>
        <p:spPr>
          <a:xfrm>
            <a:off x="7602074" y="8827645"/>
            <a:ext cx="2953265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46C522F-396E-5B4B-AEC7-6B600FE5DB8B}"/>
              </a:ext>
            </a:extLst>
          </p:cNvPr>
          <p:cNvSpPr txBox="1">
            <a:spLocks/>
          </p:cNvSpPr>
          <p:nvPr/>
        </p:nvSpPr>
        <p:spPr>
          <a:xfrm>
            <a:off x="1326524" y="11848440"/>
            <a:ext cx="21739538" cy="108094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 Business plans are important to allow a company lay out its goals and attract investment.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66284E9-CE65-7D4F-ACBA-443B523A2793}"/>
              </a:ext>
            </a:extLst>
          </p:cNvPr>
          <p:cNvSpPr/>
          <p:nvPr/>
        </p:nvSpPr>
        <p:spPr>
          <a:xfrm>
            <a:off x="2970960" y="10854153"/>
            <a:ext cx="6914445" cy="431888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Roboto Light" panose="02000000000000000000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04E6078-9089-934A-AB9E-BF0711DE42CE}"/>
              </a:ext>
            </a:extLst>
          </p:cNvPr>
          <p:cNvSpPr/>
          <p:nvPr/>
        </p:nvSpPr>
        <p:spPr>
          <a:xfrm>
            <a:off x="2970960" y="10854153"/>
            <a:ext cx="1749321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F1187-1F46-684D-9C86-20F20B89E6D7}"/>
              </a:ext>
            </a:extLst>
          </p:cNvPr>
          <p:cNvSpPr txBox="1"/>
          <p:nvPr/>
        </p:nvSpPr>
        <p:spPr>
          <a:xfrm>
            <a:off x="7690868" y="4786193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709AA2-467C-DE47-9572-3F9698D790C1}"/>
              </a:ext>
            </a:extLst>
          </p:cNvPr>
          <p:cNvSpPr txBox="1"/>
          <p:nvPr/>
        </p:nvSpPr>
        <p:spPr>
          <a:xfrm>
            <a:off x="8707450" y="8818818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FCC886-5BFA-8740-AE5B-03A1D900AABF}"/>
              </a:ext>
            </a:extLst>
          </p:cNvPr>
          <p:cNvSpPr txBox="1"/>
          <p:nvPr/>
        </p:nvSpPr>
        <p:spPr>
          <a:xfrm>
            <a:off x="3474364" y="10854153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62EF2F-9A66-F947-BC97-E30658B624C2}"/>
              </a:ext>
            </a:extLst>
          </p:cNvPr>
          <p:cNvSpPr txBox="1"/>
          <p:nvPr/>
        </p:nvSpPr>
        <p:spPr>
          <a:xfrm>
            <a:off x="16380394" y="6796023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7590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0">
            <a:extLst>
              <a:ext uri="{FF2B5EF4-FFF2-40B4-BE49-F238E27FC236}">
                <a16:creationId xmlns:a16="http://schemas.microsoft.com/office/drawing/2014/main" id="{3577BC56-9024-6C42-9E2B-0CDEA532C7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091858"/>
              </p:ext>
            </p:extLst>
          </p:nvPr>
        </p:nvGraphicFramePr>
        <p:xfrm>
          <a:off x="1520824" y="2721568"/>
          <a:ext cx="21336002" cy="9840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466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298931">
                <a:tc>
                  <a:txBody>
                    <a:bodyPr/>
                    <a:lstStyle/>
                    <a:p>
                      <a:pPr marL="0" algn="ctr" defTabSz="1828343" rtl="0" eaLnBrk="1" latinLnBrk="0" hangingPunct="1"/>
                      <a:r>
                        <a:rPr lang="es-ES" sz="4000" b="1" i="0" kern="12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2019</a:t>
                      </a:r>
                      <a:endParaRPr lang="uk-UA" sz="2800" b="1" i="0" kern="12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230322" marR="230322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JAN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FEB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MAR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APR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MAY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JUN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JUL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AUG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SEP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OCT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NOV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DEC</a:t>
                      </a:r>
                      <a:endParaRPr lang="uk-UA" sz="28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0" marB="71981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148">
                <a:tc>
                  <a:txBody>
                    <a:bodyPr/>
                    <a:lstStyle/>
                    <a:p>
                      <a:pPr marL="0" algn="ctr" defTabSz="1828343" rtl="0" eaLnBrk="1" latinLnBrk="0" hangingPunct="1"/>
                      <a:r>
                        <a:rPr lang="en-US" sz="2800" b="1" i="0" kern="12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Open Sans Light" panose="020B0306030504020204" pitchFamily="34" charset="0"/>
                        </a:rPr>
                        <a:t>TASK 1</a:t>
                      </a:r>
                      <a:endParaRPr lang="uk-UA" sz="2800" b="1" i="0" kern="12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Open Sans Light" panose="020B0306030504020204" pitchFamily="34" charset="0"/>
                      </a:endParaRPr>
                    </a:p>
                  </a:txBody>
                  <a:tcPr marL="230322" marR="230322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114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Open Sans Light" panose="020B0306030504020204" pitchFamily="34" charset="0"/>
                        </a:rPr>
                        <a:t>TASK 2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114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Open Sans Light" panose="020B0306030504020204" pitchFamily="34" charset="0"/>
                        </a:rPr>
                        <a:t>TASK 3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114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Open Sans Light" panose="020B0306030504020204" pitchFamily="34" charset="0"/>
                        </a:rPr>
                        <a:t>TASK 4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114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Open Sans Light" panose="020B0306030504020204" pitchFamily="34" charset="0"/>
                        </a:rPr>
                        <a:t>TASK 5</a:t>
                      </a:r>
                      <a:endParaRPr lang="uk-UA" sz="28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2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6777">
                <a:tc gridSpan="13">
                  <a:txBody>
                    <a:bodyPr/>
                    <a:lstStyle/>
                    <a:p>
                      <a:pPr algn="ctr"/>
                      <a:endParaRPr lang="uk-UA" sz="115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30322" marR="230322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>
                        <a:solidFill>
                          <a:srgbClr val="FFFFFF"/>
                        </a:solidFill>
                      </a:endParaRPr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>
                        <a:solidFill>
                          <a:srgbClr val="FFFFFF"/>
                        </a:solidFill>
                      </a:endParaRPr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4059" marR="104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03107E-E07C-6B49-8716-2A48AA5EE1AA}"/>
              </a:ext>
            </a:extLst>
          </p:cNvPr>
          <p:cNvSpPr txBox="1"/>
          <p:nvPr/>
        </p:nvSpPr>
        <p:spPr>
          <a:xfrm>
            <a:off x="7780407" y="543633"/>
            <a:ext cx="88168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1 YEAR GANTT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9B8DD-A678-B346-B321-23AF1547206B}"/>
              </a:ext>
            </a:extLst>
          </p:cNvPr>
          <p:cNvSpPr txBox="1"/>
          <p:nvPr/>
        </p:nvSpPr>
        <p:spPr>
          <a:xfrm>
            <a:off x="10470246" y="1569741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2A4409-1F2D-084D-A7F9-D05952AE6623}"/>
              </a:ext>
            </a:extLst>
          </p:cNvPr>
          <p:cNvSpPr/>
          <p:nvPr/>
        </p:nvSpPr>
        <p:spPr>
          <a:xfrm>
            <a:off x="7624049" y="445540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2C6AF5-98AB-2D4E-868F-9702B6B1C122}"/>
              </a:ext>
            </a:extLst>
          </p:cNvPr>
          <p:cNvSpPr/>
          <p:nvPr/>
        </p:nvSpPr>
        <p:spPr>
          <a:xfrm>
            <a:off x="6086598" y="5775926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7CD6B68-FA30-CF49-AC50-D555AED2C03E}"/>
              </a:ext>
            </a:extLst>
          </p:cNvPr>
          <p:cNvSpPr/>
          <p:nvPr/>
        </p:nvSpPr>
        <p:spPr>
          <a:xfrm>
            <a:off x="7624049" y="8466104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B2F1F3-1831-A844-9AC5-A59F9C1D7CC7}"/>
              </a:ext>
            </a:extLst>
          </p:cNvPr>
          <p:cNvSpPr/>
          <p:nvPr/>
        </p:nvSpPr>
        <p:spPr>
          <a:xfrm>
            <a:off x="13817239" y="8466104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78A5D9-E6FB-A345-8932-48258057714A}"/>
              </a:ext>
            </a:extLst>
          </p:cNvPr>
          <p:cNvSpPr/>
          <p:nvPr/>
        </p:nvSpPr>
        <p:spPr>
          <a:xfrm>
            <a:off x="21557406" y="8425104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B0AB61E-7A4E-494D-9059-218E43047EC4}"/>
              </a:ext>
            </a:extLst>
          </p:cNvPr>
          <p:cNvSpPr/>
          <p:nvPr/>
        </p:nvSpPr>
        <p:spPr>
          <a:xfrm>
            <a:off x="20010429" y="7158861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8296C5-4ADE-C243-9B9C-8B9D8D170685}"/>
              </a:ext>
            </a:extLst>
          </p:cNvPr>
          <p:cNvSpPr/>
          <p:nvPr/>
        </p:nvSpPr>
        <p:spPr>
          <a:xfrm>
            <a:off x="15396936" y="445540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D48A6BE-258A-8849-896B-CDDCF90FE2C1}"/>
              </a:ext>
            </a:extLst>
          </p:cNvPr>
          <p:cNvSpPr/>
          <p:nvPr/>
        </p:nvSpPr>
        <p:spPr>
          <a:xfrm>
            <a:off x="16931133" y="9770032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F77A863-BA9E-9E4C-9647-0150D4AA56FD}"/>
              </a:ext>
            </a:extLst>
          </p:cNvPr>
          <p:cNvSpPr/>
          <p:nvPr/>
        </p:nvSpPr>
        <p:spPr>
          <a:xfrm>
            <a:off x="9176766" y="9770032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7D0117C-A5CD-094C-96C4-8A17A629666B}"/>
              </a:ext>
            </a:extLst>
          </p:cNvPr>
          <p:cNvSpPr/>
          <p:nvPr/>
        </p:nvSpPr>
        <p:spPr>
          <a:xfrm>
            <a:off x="18451372" y="5775926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9BA0A3A-C41F-CD43-B635-D8C7E77B804F}"/>
              </a:ext>
            </a:extLst>
          </p:cNvPr>
          <p:cNvSpPr/>
          <p:nvPr/>
        </p:nvSpPr>
        <p:spPr>
          <a:xfrm>
            <a:off x="10765942" y="9770032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146C838-BB5F-5D4C-B4BF-B75046C54DE9}"/>
              </a:ext>
            </a:extLst>
          </p:cNvPr>
          <p:cNvSpPr/>
          <p:nvPr/>
        </p:nvSpPr>
        <p:spPr>
          <a:xfrm>
            <a:off x="12309442" y="7158861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03E22A-25B4-7046-ABE8-EFAE306D5F4D}"/>
              </a:ext>
            </a:extLst>
          </p:cNvPr>
          <p:cNvSpPr>
            <a:spLocks noChangeAspect="1"/>
          </p:cNvSpPr>
          <p:nvPr/>
        </p:nvSpPr>
        <p:spPr>
          <a:xfrm>
            <a:off x="3028079" y="1121244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F341F4-7AC9-8143-9263-C71062845FB6}"/>
              </a:ext>
            </a:extLst>
          </p:cNvPr>
          <p:cNvSpPr txBox="1"/>
          <p:nvPr/>
        </p:nvSpPr>
        <p:spPr>
          <a:xfrm>
            <a:off x="3595825" y="10974823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02597A7C-C537-154D-921D-C43E9347F224}"/>
              </a:ext>
            </a:extLst>
          </p:cNvPr>
          <p:cNvSpPr txBox="1">
            <a:spLocks/>
          </p:cNvSpPr>
          <p:nvPr/>
        </p:nvSpPr>
        <p:spPr>
          <a:xfrm>
            <a:off x="3607199" y="11414732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CE1A3D-2276-EF42-9F97-8BE29ED718F3}"/>
              </a:ext>
            </a:extLst>
          </p:cNvPr>
          <p:cNvSpPr>
            <a:spLocks noChangeAspect="1"/>
          </p:cNvSpPr>
          <p:nvPr/>
        </p:nvSpPr>
        <p:spPr>
          <a:xfrm>
            <a:off x="6793005" y="11212443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F1C4D-5185-054C-AB46-A642BE13D62D}"/>
              </a:ext>
            </a:extLst>
          </p:cNvPr>
          <p:cNvSpPr txBox="1"/>
          <p:nvPr/>
        </p:nvSpPr>
        <p:spPr>
          <a:xfrm>
            <a:off x="7360751" y="10974823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46B0E45-CC86-7A4B-AA64-44E16E4B80DF}"/>
              </a:ext>
            </a:extLst>
          </p:cNvPr>
          <p:cNvSpPr txBox="1">
            <a:spLocks/>
          </p:cNvSpPr>
          <p:nvPr/>
        </p:nvSpPr>
        <p:spPr>
          <a:xfrm>
            <a:off x="7372125" y="11414732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A61B47-25A4-2E41-B9DD-FC1F965F0F39}"/>
              </a:ext>
            </a:extLst>
          </p:cNvPr>
          <p:cNvSpPr>
            <a:spLocks noChangeAspect="1"/>
          </p:cNvSpPr>
          <p:nvPr/>
        </p:nvSpPr>
        <p:spPr>
          <a:xfrm>
            <a:off x="10555724" y="11212443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A4750-694A-C441-B66D-68D225C7DA6D}"/>
              </a:ext>
            </a:extLst>
          </p:cNvPr>
          <p:cNvSpPr txBox="1"/>
          <p:nvPr/>
        </p:nvSpPr>
        <p:spPr>
          <a:xfrm>
            <a:off x="11123470" y="10974823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43D8ACDD-F3DB-4945-B56B-46923DF2C6BF}"/>
              </a:ext>
            </a:extLst>
          </p:cNvPr>
          <p:cNvSpPr txBox="1">
            <a:spLocks/>
          </p:cNvSpPr>
          <p:nvPr/>
        </p:nvSpPr>
        <p:spPr>
          <a:xfrm>
            <a:off x="11134844" y="11414732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3DEA53-2A51-254B-B933-01893B38467B}"/>
              </a:ext>
            </a:extLst>
          </p:cNvPr>
          <p:cNvSpPr>
            <a:spLocks noChangeAspect="1"/>
          </p:cNvSpPr>
          <p:nvPr/>
        </p:nvSpPr>
        <p:spPr>
          <a:xfrm>
            <a:off x="14320293" y="11212443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E6CC7C-3B18-FC4A-8B94-92A45E7F29F5}"/>
              </a:ext>
            </a:extLst>
          </p:cNvPr>
          <p:cNvSpPr txBox="1"/>
          <p:nvPr/>
        </p:nvSpPr>
        <p:spPr>
          <a:xfrm>
            <a:off x="14888039" y="10974823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9309CD9C-635E-3944-BE1C-5AE8F87FF18A}"/>
              </a:ext>
            </a:extLst>
          </p:cNvPr>
          <p:cNvSpPr txBox="1">
            <a:spLocks/>
          </p:cNvSpPr>
          <p:nvPr/>
        </p:nvSpPr>
        <p:spPr>
          <a:xfrm>
            <a:off x="14899413" y="11414732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0F030D-634A-784C-8FE3-61BE23118C58}"/>
              </a:ext>
            </a:extLst>
          </p:cNvPr>
          <p:cNvSpPr>
            <a:spLocks noChangeAspect="1"/>
          </p:cNvSpPr>
          <p:nvPr/>
        </p:nvSpPr>
        <p:spPr>
          <a:xfrm>
            <a:off x="18084294" y="11212443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8BEED2-8B82-544B-8AD9-3342650EFD5A}"/>
              </a:ext>
            </a:extLst>
          </p:cNvPr>
          <p:cNvSpPr txBox="1"/>
          <p:nvPr/>
        </p:nvSpPr>
        <p:spPr>
          <a:xfrm>
            <a:off x="18652040" y="10974823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112B743D-65F7-C242-88CE-B2A7ED439413}"/>
              </a:ext>
            </a:extLst>
          </p:cNvPr>
          <p:cNvSpPr txBox="1">
            <a:spLocks/>
          </p:cNvSpPr>
          <p:nvPr/>
        </p:nvSpPr>
        <p:spPr>
          <a:xfrm>
            <a:off x="18663414" y="11414732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</p:spTree>
    <p:extLst>
      <p:ext uri="{BB962C8B-B14F-4D97-AF65-F5344CB8AC3E}">
        <p14:creationId xmlns:p14="http://schemas.microsoft.com/office/powerpoint/2010/main" val="246752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075DC-BC9D-B347-8AAD-8335986A77A7}"/>
              </a:ext>
            </a:extLst>
          </p:cNvPr>
          <p:cNvSpPr txBox="1"/>
          <p:nvPr/>
        </p:nvSpPr>
        <p:spPr>
          <a:xfrm>
            <a:off x="3904350" y="543633"/>
            <a:ext cx="16568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TWO HALVES OF THE YEAR GANTT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0228A-C811-4C43-9B19-95FF8AD048EB}"/>
              </a:ext>
            </a:extLst>
          </p:cNvPr>
          <p:cNvSpPr txBox="1"/>
          <p:nvPr/>
        </p:nvSpPr>
        <p:spPr>
          <a:xfrm>
            <a:off x="10470246" y="1569741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9C409569-557A-9A48-AE95-DCEA8AC6A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651112"/>
              </p:ext>
            </p:extLst>
          </p:nvPr>
        </p:nvGraphicFramePr>
        <p:xfrm>
          <a:off x="1218883" y="2252276"/>
          <a:ext cx="21941440" cy="878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968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62231">
                <a:tc rowSpan="2">
                  <a:txBody>
                    <a:bodyPr/>
                    <a:lstStyle/>
                    <a:p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PLANS FOR THIS YEAR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1</a:t>
                      </a:r>
                      <a:r>
                        <a:rPr lang="en-US" sz="3200" b="1" i="0" kern="120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ST</a:t>
                      </a:r>
                      <a:r>
                        <a:rPr lang="en-US" sz="3200" b="1" i="0" kern="12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 HALF</a:t>
                      </a:r>
                      <a:endParaRPr lang="uk-UA" sz="3200" b="1" i="0" kern="12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243671" marR="243671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  <a:r>
                        <a:rPr lang="en-US" sz="3200" b="1" i="0" kern="120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DN</a:t>
                      </a:r>
                      <a:r>
                        <a:rPr lang="en-US" sz="3200" b="1" i="0" kern="12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 HALF</a:t>
                      </a:r>
                      <a:endParaRPr lang="uk-UA" sz="3200" b="1" i="0" kern="12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243671" marR="243671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761">
                <a:tc v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JAN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FEB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MAR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APR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MAY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JUN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JUL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AUG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SEP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OCT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NOV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DEC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309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 business plan is a written document that describes in detail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3671" marR="24367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309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How a business—usually a new one—is going to achieve its goals.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3671" marR="24367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4309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Business plans are important to allow a company lay out its goals and attract investment.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3671" marR="24367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4309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They are also a way for companies to keep themselves on track going forward.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3671" marR="24367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4309">
                <a:tc>
                  <a:txBody>
                    <a:bodyPr/>
                    <a:lstStyle/>
                    <a:p>
                      <a:pPr marL="0" marR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Although they're especially useful for new companies, every company should business plan.</a:t>
                      </a:r>
                      <a:endParaRPr lang="uk-UA" sz="2400" b="0" i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3671" marR="24367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5171">
                <a:tc>
                  <a:txBody>
                    <a:bodyPr/>
                    <a:lstStyle/>
                    <a:p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Results, in million US$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3671" marR="24367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1.23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1.96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3.47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3.5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3.1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2.2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2.01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3.9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4.1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4.73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3.91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933" marR="95933" marT="91416" marB="91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8A6F6D6-0D29-7E4C-9D61-73D13744EB99}"/>
              </a:ext>
            </a:extLst>
          </p:cNvPr>
          <p:cNvSpPr>
            <a:spLocks noChangeAspect="1"/>
          </p:cNvSpPr>
          <p:nvPr/>
        </p:nvSpPr>
        <p:spPr>
          <a:xfrm>
            <a:off x="3028079" y="11757185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98DC8-BFA1-3141-B592-B566C6E9DB4F}"/>
              </a:ext>
            </a:extLst>
          </p:cNvPr>
          <p:cNvSpPr txBox="1"/>
          <p:nvPr/>
        </p:nvSpPr>
        <p:spPr>
          <a:xfrm>
            <a:off x="3595825" y="11519565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4FCBF1-E8F2-CC43-A0EE-F73DE5C9C68A}"/>
              </a:ext>
            </a:extLst>
          </p:cNvPr>
          <p:cNvSpPr txBox="1">
            <a:spLocks/>
          </p:cNvSpPr>
          <p:nvPr/>
        </p:nvSpPr>
        <p:spPr>
          <a:xfrm>
            <a:off x="3607199" y="11959474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F8CAD8-5012-7444-851B-394671049A3F}"/>
              </a:ext>
            </a:extLst>
          </p:cNvPr>
          <p:cNvSpPr>
            <a:spLocks noChangeAspect="1"/>
          </p:cNvSpPr>
          <p:nvPr/>
        </p:nvSpPr>
        <p:spPr>
          <a:xfrm>
            <a:off x="6793005" y="11757185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1B967-A3F9-9F46-8109-E634C204F92B}"/>
              </a:ext>
            </a:extLst>
          </p:cNvPr>
          <p:cNvSpPr txBox="1"/>
          <p:nvPr/>
        </p:nvSpPr>
        <p:spPr>
          <a:xfrm>
            <a:off x="7360751" y="11519565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11E2388-614B-A44B-A7F9-EFBD54E53130}"/>
              </a:ext>
            </a:extLst>
          </p:cNvPr>
          <p:cNvSpPr txBox="1">
            <a:spLocks/>
          </p:cNvSpPr>
          <p:nvPr/>
        </p:nvSpPr>
        <p:spPr>
          <a:xfrm>
            <a:off x="7372125" y="11959474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B5D3AB-70AD-154B-AA7D-AA012A4CAEF7}"/>
              </a:ext>
            </a:extLst>
          </p:cNvPr>
          <p:cNvSpPr>
            <a:spLocks noChangeAspect="1"/>
          </p:cNvSpPr>
          <p:nvPr/>
        </p:nvSpPr>
        <p:spPr>
          <a:xfrm>
            <a:off x="10555724" y="11757185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9A631-0AE6-4043-897B-D46ED4D2975C}"/>
              </a:ext>
            </a:extLst>
          </p:cNvPr>
          <p:cNvSpPr txBox="1"/>
          <p:nvPr/>
        </p:nvSpPr>
        <p:spPr>
          <a:xfrm>
            <a:off x="11123470" y="11519565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943CD9C-073A-BD43-8336-BB4C726C5D43}"/>
              </a:ext>
            </a:extLst>
          </p:cNvPr>
          <p:cNvSpPr txBox="1">
            <a:spLocks/>
          </p:cNvSpPr>
          <p:nvPr/>
        </p:nvSpPr>
        <p:spPr>
          <a:xfrm>
            <a:off x="11134844" y="11959474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85987-E559-8842-939D-EA303931E3FC}"/>
              </a:ext>
            </a:extLst>
          </p:cNvPr>
          <p:cNvSpPr>
            <a:spLocks noChangeAspect="1"/>
          </p:cNvSpPr>
          <p:nvPr/>
        </p:nvSpPr>
        <p:spPr>
          <a:xfrm>
            <a:off x="14320293" y="11757185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10C58-6C71-9C4A-9481-F7C8FD2F6DD7}"/>
              </a:ext>
            </a:extLst>
          </p:cNvPr>
          <p:cNvSpPr txBox="1"/>
          <p:nvPr/>
        </p:nvSpPr>
        <p:spPr>
          <a:xfrm>
            <a:off x="14888039" y="11519565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8227A43-AC09-1147-9CA2-B82E4C15EB00}"/>
              </a:ext>
            </a:extLst>
          </p:cNvPr>
          <p:cNvSpPr txBox="1">
            <a:spLocks/>
          </p:cNvSpPr>
          <p:nvPr/>
        </p:nvSpPr>
        <p:spPr>
          <a:xfrm>
            <a:off x="14899413" y="11959474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CAA3C7-7A33-2343-B19A-22707D842344}"/>
              </a:ext>
            </a:extLst>
          </p:cNvPr>
          <p:cNvSpPr>
            <a:spLocks noChangeAspect="1"/>
          </p:cNvSpPr>
          <p:nvPr/>
        </p:nvSpPr>
        <p:spPr>
          <a:xfrm>
            <a:off x="18084294" y="11757185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6CD749-F037-CB41-8E7E-A54C5A5F45BC}"/>
              </a:ext>
            </a:extLst>
          </p:cNvPr>
          <p:cNvSpPr txBox="1"/>
          <p:nvPr/>
        </p:nvSpPr>
        <p:spPr>
          <a:xfrm>
            <a:off x="18652040" y="11519565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2688343-0652-8E4F-BACA-84C33182EE00}"/>
              </a:ext>
            </a:extLst>
          </p:cNvPr>
          <p:cNvSpPr txBox="1">
            <a:spLocks/>
          </p:cNvSpPr>
          <p:nvPr/>
        </p:nvSpPr>
        <p:spPr>
          <a:xfrm>
            <a:off x="18663414" y="11959474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3829BB9-0CB6-9544-B61A-FF135DE5EA87}"/>
              </a:ext>
            </a:extLst>
          </p:cNvPr>
          <p:cNvSpPr/>
          <p:nvPr/>
        </p:nvSpPr>
        <p:spPr>
          <a:xfrm>
            <a:off x="12970417" y="5205465"/>
            <a:ext cx="4879499" cy="4673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AF3331F-4740-784C-B58F-5DA5328B9269}"/>
              </a:ext>
            </a:extLst>
          </p:cNvPr>
          <p:cNvSpPr/>
          <p:nvPr/>
        </p:nvSpPr>
        <p:spPr>
          <a:xfrm>
            <a:off x="9375749" y="6218830"/>
            <a:ext cx="6018048" cy="4673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263050-E498-C843-9631-74460235759A}"/>
              </a:ext>
            </a:extLst>
          </p:cNvPr>
          <p:cNvSpPr/>
          <p:nvPr/>
        </p:nvSpPr>
        <p:spPr>
          <a:xfrm>
            <a:off x="11603016" y="7277016"/>
            <a:ext cx="3984924" cy="4673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2A81F63-0901-6243-A8D3-304668C8C383}"/>
              </a:ext>
            </a:extLst>
          </p:cNvPr>
          <p:cNvSpPr/>
          <p:nvPr/>
        </p:nvSpPr>
        <p:spPr>
          <a:xfrm>
            <a:off x="19844066" y="7296441"/>
            <a:ext cx="3049834" cy="4673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0094493-013D-E64C-90B0-8CB362F3FF99}"/>
              </a:ext>
            </a:extLst>
          </p:cNvPr>
          <p:cNvSpPr/>
          <p:nvPr/>
        </p:nvSpPr>
        <p:spPr>
          <a:xfrm>
            <a:off x="16565605" y="8354537"/>
            <a:ext cx="6018048" cy="4673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92B3BBD-30DD-3E41-B383-A8EF65E9BE33}"/>
              </a:ext>
            </a:extLst>
          </p:cNvPr>
          <p:cNvSpPr/>
          <p:nvPr/>
        </p:nvSpPr>
        <p:spPr>
          <a:xfrm>
            <a:off x="9199040" y="9426207"/>
            <a:ext cx="4002239" cy="4673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799" dirty="0">
              <a:latin typeface="Roboto Light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7E678F-693F-7A44-B72D-8A50E9DA4FD9}"/>
              </a:ext>
            </a:extLst>
          </p:cNvPr>
          <p:cNvSpPr txBox="1"/>
          <p:nvPr/>
        </p:nvSpPr>
        <p:spPr>
          <a:xfrm>
            <a:off x="10828903" y="9426207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4E2AB7-690A-1342-95F4-EC90E52EEFC8}"/>
              </a:ext>
            </a:extLst>
          </p:cNvPr>
          <p:cNvSpPr txBox="1"/>
          <p:nvPr/>
        </p:nvSpPr>
        <p:spPr>
          <a:xfrm>
            <a:off x="12013517" y="6212243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E4BF47-4BAF-E54E-B112-FCE64ABC11B1}"/>
              </a:ext>
            </a:extLst>
          </p:cNvPr>
          <p:cNvSpPr txBox="1"/>
          <p:nvPr/>
        </p:nvSpPr>
        <p:spPr>
          <a:xfrm>
            <a:off x="13224222" y="7277016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956632-1DA2-5546-9847-68AD290B9CA1}"/>
              </a:ext>
            </a:extLst>
          </p:cNvPr>
          <p:cNvSpPr txBox="1"/>
          <p:nvPr/>
        </p:nvSpPr>
        <p:spPr>
          <a:xfrm>
            <a:off x="14940937" y="5223679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E31B20-73BC-D34F-ABF0-C86FC9FA6FDA}"/>
              </a:ext>
            </a:extLst>
          </p:cNvPr>
          <p:cNvSpPr txBox="1"/>
          <p:nvPr/>
        </p:nvSpPr>
        <p:spPr>
          <a:xfrm>
            <a:off x="19195593" y="8390966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10DF76-7665-EB4E-88FB-6E1F4A3B6609}"/>
              </a:ext>
            </a:extLst>
          </p:cNvPr>
          <p:cNvSpPr txBox="1"/>
          <p:nvPr/>
        </p:nvSpPr>
        <p:spPr>
          <a:xfrm>
            <a:off x="20997727" y="7295230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9849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9">
            <a:extLst>
              <a:ext uri="{FF2B5EF4-FFF2-40B4-BE49-F238E27FC236}">
                <a16:creationId xmlns:a16="http://schemas.microsoft.com/office/drawing/2014/main" id="{A53B42E0-9BCF-FA4A-BDA9-AE428DC91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401340"/>
              </p:ext>
            </p:extLst>
          </p:nvPr>
        </p:nvGraphicFramePr>
        <p:xfrm>
          <a:off x="1520825" y="2652326"/>
          <a:ext cx="21336003" cy="8286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465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097714">
                <a:tc rowSpan="2"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2019</a:t>
                      </a:r>
                      <a:endParaRPr lang="uk-UA" sz="4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First Half of Year</a:t>
                      </a:r>
                      <a:endParaRPr lang="uk-UA" sz="3200" b="1" kern="12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Second Half of Year</a:t>
                      </a:r>
                      <a:endParaRPr lang="uk-UA" sz="3200" b="1" kern="12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7735">
                <a:tc v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vert="vert27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JAN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FEB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APR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MAY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JUN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JUL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AUG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SEP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OCT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NOV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DEC</a:t>
                      </a:r>
                      <a:endParaRPr lang="uk-UA" sz="3200" b="1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124">
                <a:tc>
                  <a:txBody>
                    <a:bodyPr/>
                    <a:lstStyle/>
                    <a:p>
                      <a:pPr algn="l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Your Title</a:t>
                      </a:r>
                      <a:endParaRPr lang="uk-UA" sz="26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Text</a:t>
                      </a: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124">
                <a:tc>
                  <a:txBody>
                    <a:bodyPr/>
                    <a:lstStyle/>
                    <a:p>
                      <a:pPr algn="l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Your Title</a:t>
                      </a:r>
                      <a:endParaRPr lang="uk-UA" sz="26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Text</a:t>
                      </a: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124">
                <a:tc>
                  <a:txBody>
                    <a:bodyPr/>
                    <a:lstStyle/>
                    <a:p>
                      <a:pPr algn="l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Your Title</a:t>
                      </a:r>
                      <a:endParaRPr lang="uk-UA" sz="26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Text</a:t>
                      </a: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6124">
                <a:tc>
                  <a:txBody>
                    <a:bodyPr/>
                    <a:lstStyle/>
                    <a:p>
                      <a:pPr algn="l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Your Title</a:t>
                      </a:r>
                      <a:endParaRPr lang="uk-UA" sz="26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Text</a:t>
                      </a: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6124">
                <a:tc>
                  <a:txBody>
                    <a:bodyPr/>
                    <a:lstStyle/>
                    <a:p>
                      <a:pPr algn="l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Your Title</a:t>
                      </a:r>
                      <a:endParaRPr lang="uk-UA" sz="26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Text</a:t>
                      </a: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95387" marR="95387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33E4CB-5C25-9744-9EB5-186838C74B3A}"/>
              </a:ext>
            </a:extLst>
          </p:cNvPr>
          <p:cNvSpPr txBox="1"/>
          <p:nvPr/>
        </p:nvSpPr>
        <p:spPr>
          <a:xfrm>
            <a:off x="3904350" y="543633"/>
            <a:ext cx="16568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TWO HALVES OF THE YEAR GANTT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37506-A94E-404F-906B-D2EA4400F059}"/>
              </a:ext>
            </a:extLst>
          </p:cNvPr>
          <p:cNvSpPr txBox="1"/>
          <p:nvPr/>
        </p:nvSpPr>
        <p:spPr>
          <a:xfrm>
            <a:off x="10470246" y="1569741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9EE299-4DD4-CE4C-8519-EF859D48AAB6}"/>
              </a:ext>
            </a:extLst>
          </p:cNvPr>
          <p:cNvSpPr txBox="1">
            <a:spLocks/>
          </p:cNvSpPr>
          <p:nvPr/>
        </p:nvSpPr>
        <p:spPr>
          <a:xfrm>
            <a:off x="1326524" y="11500096"/>
            <a:ext cx="21739538" cy="108094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 Business plans are important to allow a company lay out its goals and attract investment.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3C7DBBE-F3DD-3148-9F8D-7C9A8986B3DB}"/>
              </a:ext>
            </a:extLst>
          </p:cNvPr>
          <p:cNvSpPr/>
          <p:nvPr/>
        </p:nvSpPr>
        <p:spPr>
          <a:xfrm>
            <a:off x="18350335" y="8663478"/>
            <a:ext cx="1295806" cy="10432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A9F596C-038F-A14E-9AB4-F6D41DC9342A}"/>
              </a:ext>
            </a:extLst>
          </p:cNvPr>
          <p:cNvSpPr/>
          <p:nvPr/>
        </p:nvSpPr>
        <p:spPr>
          <a:xfrm>
            <a:off x="5980566" y="7275008"/>
            <a:ext cx="1295806" cy="10432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7E4B31E-0CAC-A142-AD82-EAF2BAB67EC1}"/>
              </a:ext>
            </a:extLst>
          </p:cNvPr>
          <p:cNvSpPr/>
          <p:nvPr/>
        </p:nvSpPr>
        <p:spPr>
          <a:xfrm>
            <a:off x="9059506" y="9825104"/>
            <a:ext cx="1295806" cy="10432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0E837-5C19-F84F-B863-C167726C5986}"/>
              </a:ext>
            </a:extLst>
          </p:cNvPr>
          <p:cNvSpPr txBox="1"/>
          <p:nvPr/>
        </p:nvSpPr>
        <p:spPr>
          <a:xfrm>
            <a:off x="6257213" y="7581178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48E41-2DFE-7E43-BD94-3DAEDBC08552}"/>
              </a:ext>
            </a:extLst>
          </p:cNvPr>
          <p:cNvSpPr txBox="1"/>
          <p:nvPr/>
        </p:nvSpPr>
        <p:spPr>
          <a:xfrm>
            <a:off x="9336153" y="10131274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3241D-DF96-104B-A4B1-BF75C3BD4EB3}"/>
              </a:ext>
            </a:extLst>
          </p:cNvPr>
          <p:cNvSpPr txBox="1"/>
          <p:nvPr/>
        </p:nvSpPr>
        <p:spPr>
          <a:xfrm>
            <a:off x="18626982" y="8969648"/>
            <a:ext cx="74251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5909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9F0EF-6F2C-F64B-A74E-C600A72A3FB1}"/>
              </a:ext>
            </a:extLst>
          </p:cNvPr>
          <p:cNvSpPr txBox="1"/>
          <p:nvPr/>
        </p:nvSpPr>
        <p:spPr>
          <a:xfrm>
            <a:off x="6716818" y="543633"/>
            <a:ext cx="109440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THREE YEAR GANTT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48177-77E5-A347-AF68-99E33937D43E}"/>
              </a:ext>
            </a:extLst>
          </p:cNvPr>
          <p:cNvSpPr txBox="1"/>
          <p:nvPr/>
        </p:nvSpPr>
        <p:spPr>
          <a:xfrm>
            <a:off x="10470246" y="1569741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SUBTITLE HERE</a:t>
            </a:r>
          </a:p>
        </p:txBody>
      </p:sp>
      <p:graphicFrame>
        <p:nvGraphicFramePr>
          <p:cNvPr id="4" name="Content Placeholder 48">
            <a:extLst>
              <a:ext uri="{FF2B5EF4-FFF2-40B4-BE49-F238E27FC236}">
                <a16:creationId xmlns:a16="http://schemas.microsoft.com/office/drawing/2014/main" id="{A13F7BF5-B253-CF48-B55F-F1765EEAF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662056"/>
              </p:ext>
            </p:extLst>
          </p:nvPr>
        </p:nvGraphicFramePr>
        <p:xfrm>
          <a:off x="1218883" y="2252276"/>
          <a:ext cx="21939905" cy="810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950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92369">
                <a:tc rowSpan="2">
                  <a:txBody>
                    <a:bodyPr/>
                    <a:lstStyle/>
                    <a:p>
                      <a:endParaRPr lang="uk-UA" sz="2400" b="0" i="0" dirty="0">
                        <a:solidFill>
                          <a:srgbClr val="FFFFFF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2019</a:t>
                      </a:r>
                      <a:endParaRPr lang="uk-UA" sz="40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2020</a:t>
                      </a:r>
                      <a:endParaRPr lang="uk-UA" sz="40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2021</a:t>
                      </a:r>
                      <a:endParaRPr lang="uk-UA" sz="4000" b="1" i="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200" dirty="0">
                        <a:solidFill>
                          <a:srgbClr val="FFFFFF"/>
                        </a:solidFill>
                      </a:endParaRPr>
                    </a:p>
                  </a:txBody>
                  <a:tcPr marL="121172" marR="121172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3329">
                <a:tc vMerge="1">
                  <a:txBody>
                    <a:bodyPr/>
                    <a:lstStyle/>
                    <a:p>
                      <a:endParaRPr lang="uk-UA" sz="2400" b="0" i="0" dirty="0">
                        <a:solidFill>
                          <a:srgbClr val="FFFFFF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nd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rd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r>
                        <a:rPr lang="es-E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</a:t>
                      </a:r>
                      <a:r>
                        <a:rPr lang="es-E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nd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rd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r>
                        <a:rPr lang="es-E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</a:t>
                      </a:r>
                      <a:r>
                        <a:rPr lang="es-E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nd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r>
                        <a:rPr lang="en-U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rd</a:t>
                      </a:r>
                      <a:r>
                        <a:rPr lang="en-U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r>
                        <a:rPr lang="es-ES" sz="3200" b="1" i="0" baseline="3000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</a:t>
                      </a:r>
                      <a:r>
                        <a:rPr lang="es-ES" sz="32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Q.</a:t>
                      </a:r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vert="vert27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196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Milestone 1</a:t>
                      </a:r>
                      <a:endParaRPr lang="uk-UA" sz="28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196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Milestone 2</a:t>
                      </a:r>
                      <a:endParaRPr lang="uk-UA" sz="28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196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Milestone 3</a:t>
                      </a:r>
                      <a:endParaRPr lang="uk-UA" sz="28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5196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Milestone 4</a:t>
                      </a:r>
                      <a:endParaRPr lang="uk-UA" sz="28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5196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Milestone 5</a:t>
                      </a:r>
                      <a:endParaRPr lang="uk-UA" sz="2800" b="1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5196">
                <a:tc>
                  <a:txBody>
                    <a:bodyPr/>
                    <a:lstStyle/>
                    <a:p>
                      <a:r>
                        <a:rPr lang="en-US" sz="3600" b="1" i="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Results</a:t>
                      </a:r>
                      <a:endParaRPr lang="uk-UA" sz="36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i="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42281" marR="242281" marT="91416" marB="9141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A7EEFF6-6069-8844-9FAF-8545C591359E}"/>
              </a:ext>
            </a:extLst>
          </p:cNvPr>
          <p:cNvSpPr/>
          <p:nvPr/>
        </p:nvSpPr>
        <p:spPr>
          <a:xfrm>
            <a:off x="7502129" y="521748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DBB0318-1494-4A44-9D81-7C955826C0EE}"/>
              </a:ext>
            </a:extLst>
          </p:cNvPr>
          <p:cNvSpPr/>
          <p:nvPr/>
        </p:nvSpPr>
        <p:spPr>
          <a:xfrm>
            <a:off x="9062705" y="6089769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7A8AFB-A28B-924A-A034-2EF7A5A94924}"/>
              </a:ext>
            </a:extLst>
          </p:cNvPr>
          <p:cNvSpPr/>
          <p:nvPr/>
        </p:nvSpPr>
        <p:spPr>
          <a:xfrm>
            <a:off x="4271249" y="695913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7900AFA-5278-694D-9312-487A7C102A05}"/>
              </a:ext>
            </a:extLst>
          </p:cNvPr>
          <p:cNvSpPr/>
          <p:nvPr/>
        </p:nvSpPr>
        <p:spPr>
          <a:xfrm>
            <a:off x="7502129" y="782850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1CCFBC-FF33-0144-B06E-DC0239697111}"/>
              </a:ext>
            </a:extLst>
          </p:cNvPr>
          <p:cNvSpPr/>
          <p:nvPr/>
        </p:nvSpPr>
        <p:spPr>
          <a:xfrm>
            <a:off x="5868401" y="869787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BD86F3F-2C3B-314B-8AD9-29A62A7070A2}"/>
              </a:ext>
            </a:extLst>
          </p:cNvPr>
          <p:cNvSpPr/>
          <p:nvPr/>
        </p:nvSpPr>
        <p:spPr>
          <a:xfrm>
            <a:off x="12257009" y="521748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777A95C-563F-0046-95BD-01CB01E3185D}"/>
              </a:ext>
            </a:extLst>
          </p:cNvPr>
          <p:cNvSpPr/>
          <p:nvPr/>
        </p:nvSpPr>
        <p:spPr>
          <a:xfrm>
            <a:off x="10672049" y="6089769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AE1348D-0D8A-074C-AE16-A935ACD63EE6}"/>
              </a:ext>
            </a:extLst>
          </p:cNvPr>
          <p:cNvSpPr/>
          <p:nvPr/>
        </p:nvSpPr>
        <p:spPr>
          <a:xfrm>
            <a:off x="15475697" y="695913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C74B263-1BD3-D744-808E-5594E38EDFE5}"/>
              </a:ext>
            </a:extLst>
          </p:cNvPr>
          <p:cNvSpPr/>
          <p:nvPr/>
        </p:nvSpPr>
        <p:spPr>
          <a:xfrm>
            <a:off x="13907405" y="782850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5987CBE-49CD-EF4A-A0A6-3E3DFE7C6A30}"/>
              </a:ext>
            </a:extLst>
          </p:cNvPr>
          <p:cNvSpPr/>
          <p:nvPr/>
        </p:nvSpPr>
        <p:spPr>
          <a:xfrm>
            <a:off x="12249785" y="869787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3F69FBB-8E8D-4C44-88CD-272227498066}"/>
              </a:ext>
            </a:extLst>
          </p:cNvPr>
          <p:cNvSpPr/>
          <p:nvPr/>
        </p:nvSpPr>
        <p:spPr>
          <a:xfrm>
            <a:off x="17011889" y="521748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8259AAE-BC28-1940-AED4-2808C0A0B641}"/>
              </a:ext>
            </a:extLst>
          </p:cNvPr>
          <p:cNvSpPr/>
          <p:nvPr/>
        </p:nvSpPr>
        <p:spPr>
          <a:xfrm>
            <a:off x="21780981" y="6089769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18C285D-EB42-1548-B1BE-76E0570BEB30}"/>
              </a:ext>
            </a:extLst>
          </p:cNvPr>
          <p:cNvSpPr/>
          <p:nvPr/>
        </p:nvSpPr>
        <p:spPr>
          <a:xfrm>
            <a:off x="20230577" y="695913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AE47821-F226-4C45-B035-0214781CCD50}"/>
              </a:ext>
            </a:extLst>
          </p:cNvPr>
          <p:cNvSpPr/>
          <p:nvPr/>
        </p:nvSpPr>
        <p:spPr>
          <a:xfrm>
            <a:off x="18633425" y="782850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785D54A-5028-DE44-A650-56F910DC898A}"/>
              </a:ext>
            </a:extLst>
          </p:cNvPr>
          <p:cNvSpPr/>
          <p:nvPr/>
        </p:nvSpPr>
        <p:spPr>
          <a:xfrm>
            <a:off x="21780981" y="8697878"/>
            <a:ext cx="1075844" cy="43188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3F256F-9E94-DF40-B9D2-B7333FA4E6F3}"/>
              </a:ext>
            </a:extLst>
          </p:cNvPr>
          <p:cNvSpPr>
            <a:spLocks noChangeAspect="1"/>
          </p:cNvSpPr>
          <p:nvPr/>
        </p:nvSpPr>
        <p:spPr>
          <a:xfrm>
            <a:off x="3028079" y="1122965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7FA63B-B18C-6048-9035-50F1B7A27344}"/>
              </a:ext>
            </a:extLst>
          </p:cNvPr>
          <p:cNvSpPr txBox="1"/>
          <p:nvPr/>
        </p:nvSpPr>
        <p:spPr>
          <a:xfrm>
            <a:off x="3595825" y="10992030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B6D3715B-8BC6-474C-BD2F-FFFD4EF5D2A0}"/>
              </a:ext>
            </a:extLst>
          </p:cNvPr>
          <p:cNvSpPr txBox="1">
            <a:spLocks/>
          </p:cNvSpPr>
          <p:nvPr/>
        </p:nvSpPr>
        <p:spPr>
          <a:xfrm>
            <a:off x="3607199" y="11431939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3F2446-C8EE-AC44-9EF7-87D6EB2A297B}"/>
              </a:ext>
            </a:extLst>
          </p:cNvPr>
          <p:cNvSpPr>
            <a:spLocks noChangeAspect="1"/>
          </p:cNvSpPr>
          <p:nvPr/>
        </p:nvSpPr>
        <p:spPr>
          <a:xfrm>
            <a:off x="6793005" y="11229650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145A7A-399E-B44B-ADD5-F43B7D94E83F}"/>
              </a:ext>
            </a:extLst>
          </p:cNvPr>
          <p:cNvSpPr txBox="1"/>
          <p:nvPr/>
        </p:nvSpPr>
        <p:spPr>
          <a:xfrm>
            <a:off x="7360751" y="10992030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82CC44C-6E2B-624C-8339-C2C1DB9883B2}"/>
              </a:ext>
            </a:extLst>
          </p:cNvPr>
          <p:cNvSpPr txBox="1">
            <a:spLocks/>
          </p:cNvSpPr>
          <p:nvPr/>
        </p:nvSpPr>
        <p:spPr>
          <a:xfrm>
            <a:off x="7372125" y="11431939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30CA36-15D4-3347-BA38-58FAE517069B}"/>
              </a:ext>
            </a:extLst>
          </p:cNvPr>
          <p:cNvSpPr>
            <a:spLocks noChangeAspect="1"/>
          </p:cNvSpPr>
          <p:nvPr/>
        </p:nvSpPr>
        <p:spPr>
          <a:xfrm>
            <a:off x="10555724" y="11229650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66AA32-1A74-8744-905F-A64FA174BAD9}"/>
              </a:ext>
            </a:extLst>
          </p:cNvPr>
          <p:cNvSpPr txBox="1"/>
          <p:nvPr/>
        </p:nvSpPr>
        <p:spPr>
          <a:xfrm>
            <a:off x="11123470" y="10992030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D193638-81D5-834F-945C-4D9C8AF87520}"/>
              </a:ext>
            </a:extLst>
          </p:cNvPr>
          <p:cNvSpPr txBox="1">
            <a:spLocks/>
          </p:cNvSpPr>
          <p:nvPr/>
        </p:nvSpPr>
        <p:spPr>
          <a:xfrm>
            <a:off x="11134844" y="11431939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E8B3A0-309D-8842-8EED-6728921A075B}"/>
              </a:ext>
            </a:extLst>
          </p:cNvPr>
          <p:cNvSpPr>
            <a:spLocks noChangeAspect="1"/>
          </p:cNvSpPr>
          <p:nvPr/>
        </p:nvSpPr>
        <p:spPr>
          <a:xfrm>
            <a:off x="14320293" y="1122965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348B50-655A-8F42-B41F-130F767B2854}"/>
              </a:ext>
            </a:extLst>
          </p:cNvPr>
          <p:cNvSpPr txBox="1"/>
          <p:nvPr/>
        </p:nvSpPr>
        <p:spPr>
          <a:xfrm>
            <a:off x="14888039" y="10992030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1228380-F74E-254A-ADFE-7B642C681D5C}"/>
              </a:ext>
            </a:extLst>
          </p:cNvPr>
          <p:cNvSpPr txBox="1">
            <a:spLocks/>
          </p:cNvSpPr>
          <p:nvPr/>
        </p:nvSpPr>
        <p:spPr>
          <a:xfrm>
            <a:off x="14899413" y="11431939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E3FC2E-23B6-8C49-A39F-84096B6E028F}"/>
              </a:ext>
            </a:extLst>
          </p:cNvPr>
          <p:cNvSpPr>
            <a:spLocks noChangeAspect="1"/>
          </p:cNvSpPr>
          <p:nvPr/>
        </p:nvSpPr>
        <p:spPr>
          <a:xfrm>
            <a:off x="18084294" y="11229650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 dirty="0">
              <a:latin typeface="Roboto Light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22EAED-434F-7E48-A9FB-090CC2D055CC}"/>
              </a:ext>
            </a:extLst>
          </p:cNvPr>
          <p:cNvSpPr txBox="1"/>
          <p:nvPr/>
        </p:nvSpPr>
        <p:spPr>
          <a:xfrm>
            <a:off x="18652040" y="10992030"/>
            <a:ext cx="848309" cy="4924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0C2249E-ABE5-6D43-A6EF-868C30AC06D5}"/>
              </a:ext>
            </a:extLst>
          </p:cNvPr>
          <p:cNvSpPr txBox="1">
            <a:spLocks/>
          </p:cNvSpPr>
          <p:nvPr/>
        </p:nvSpPr>
        <p:spPr>
          <a:xfrm>
            <a:off x="18663414" y="11431939"/>
            <a:ext cx="2689240" cy="835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2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</a:t>
            </a:r>
          </a:p>
        </p:txBody>
      </p:sp>
    </p:spTree>
    <p:extLst>
      <p:ext uri="{BB962C8B-B14F-4D97-AF65-F5344CB8AC3E}">
        <p14:creationId xmlns:p14="http://schemas.microsoft.com/office/powerpoint/2010/main" val="59192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- Light">
      <a:dk1>
        <a:srgbClr val="6D7783"/>
      </a:dk1>
      <a:lt1>
        <a:srgbClr val="FFFFFF"/>
      </a:lt1>
      <a:dk2>
        <a:srgbClr val="2C2E35"/>
      </a:dk2>
      <a:lt2>
        <a:srgbClr val="FFFFFF"/>
      </a:lt2>
      <a:accent1>
        <a:srgbClr val="EAA156"/>
      </a:accent1>
      <a:accent2>
        <a:srgbClr val="E28757"/>
      </a:accent2>
      <a:accent3>
        <a:srgbClr val="DC6E5A"/>
      </a:accent3>
      <a:accent4>
        <a:srgbClr val="CF4D61"/>
      </a:accent4>
      <a:accent5>
        <a:srgbClr val="282D38"/>
      </a:accent5>
      <a:accent6>
        <a:srgbClr val="9A9EA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84603</TotalTime>
  <Words>668</Words>
  <Application>Microsoft Macintosh PowerPoint</Application>
  <PresentationFormat>Custom</PresentationFormat>
  <Paragraphs>311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League Spartan</vt:lpstr>
      <vt:lpstr>Open Sans Light</vt:lpstr>
      <vt:lpstr>Poppins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15167</cp:revision>
  <dcterms:created xsi:type="dcterms:W3CDTF">2014-11-12T21:47:38Z</dcterms:created>
  <dcterms:modified xsi:type="dcterms:W3CDTF">2019-04-08T18:08:22Z</dcterms:modified>
  <cp:category/>
</cp:coreProperties>
</file>