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5" r:id="rId19"/>
    <p:sldId id="3327"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14" autoAdjust="0"/>
    <p:restoredTop sz="95439" autoAdjust="0"/>
  </p:normalViewPr>
  <p:slideViewPr>
    <p:cSldViewPr snapToGrid="0" snapToObjects="1">
      <p:cViewPr varScale="1">
        <p:scale>
          <a:sx n="61" d="100"/>
          <a:sy n="61" d="100"/>
        </p:scale>
        <p:origin x="464" y="224"/>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12DF-2244-ACAC-CE6F347DF453}"/>
              </c:ext>
            </c:extLst>
          </c:dPt>
          <c:cat>
            <c:strRef>
              <c:f>Sheet1!$A$2:$A$3</c:f>
              <c:strCache>
                <c:ptCount val="2"/>
                <c:pt idx="0">
                  <c:v>1st Qtr</c:v>
                </c:pt>
                <c:pt idx="1">
                  <c:v>2nd Qtr</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FC14-7349-90BA-F5B7B7706A45}"/>
              </c:ext>
            </c:extLst>
          </c:dPt>
          <c:cat>
            <c:strRef>
              <c:f>Sheet1!$A$2:$A$3</c:f>
              <c:strCache>
                <c:ptCount val="2"/>
                <c:pt idx="0">
                  <c:v>1st Qtr</c:v>
                </c:pt>
                <c:pt idx="1">
                  <c:v>2nd Qtr</c:v>
                </c:pt>
              </c:strCache>
            </c:strRef>
          </c:cat>
          <c:val>
            <c:numRef>
              <c:f>Sheet1!$B$2:$B$3</c:f>
              <c:numCache>
                <c:formatCode>General</c:formatCode>
                <c:ptCount val="2"/>
                <c:pt idx="0">
                  <c:v>0</c:v>
                </c:pt>
                <c:pt idx="1">
                  <c:v>100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w="12700">
              <a:noFill/>
            </a:ln>
          </c:spPr>
          <c:dPt>
            <c:idx val="0"/>
            <c:bubble3D val="0"/>
            <c:spPr>
              <a:solidFill>
                <a:schemeClr val="tx1">
                  <a:lumMod val="50000"/>
                </a:schemeClr>
              </a:solidFill>
              <a:ln w="1270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38100">
                <a:noFill/>
              </a:ln>
              <a:effectLst/>
            </c:spPr>
            <c:extLst>
              <c:ext xmlns:c16="http://schemas.microsoft.com/office/drawing/2014/chart" uri="{C3380CC4-5D6E-409C-BE32-E72D297353CC}">
                <c16:uniqueId val="{00000003-FC14-7349-90BA-F5B7B7706A45}"/>
              </c:ext>
            </c:extLst>
          </c:dPt>
          <c:cat>
            <c:strRef>
              <c:f>Sheet1!$A$2:$A$3</c:f>
              <c:strCache>
                <c:ptCount val="2"/>
                <c:pt idx="0">
                  <c:v>1st Qtr</c:v>
                </c:pt>
                <c:pt idx="1">
                  <c:v>2nd Qtr</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w="12700">
              <a:solidFill>
                <a:schemeClr val="tx1">
                  <a:lumMod val="50000"/>
                </a:schemeClr>
              </a:solidFill>
            </a:ln>
          </c:spPr>
          <c:dPt>
            <c:idx val="0"/>
            <c:bubble3D val="0"/>
            <c:spPr>
              <a:solidFill>
                <a:schemeClr val="tx1">
                  <a:lumMod val="50000"/>
                </a:schemeClr>
              </a:solidFill>
              <a:ln w="38100">
                <a:solidFill>
                  <a:schemeClr val="tx1">
                    <a:lumMod val="50000"/>
                  </a:schemeClr>
                </a:solidFill>
              </a:ln>
              <a:effectLst/>
            </c:spPr>
            <c:extLst>
              <c:ext xmlns:c16="http://schemas.microsoft.com/office/drawing/2014/chart" uri="{C3380CC4-5D6E-409C-BE32-E72D297353CC}">
                <c16:uniqueId val="{00000001-6598-8D4F-B909-061889AC71AE}"/>
              </c:ext>
            </c:extLst>
          </c:dPt>
          <c:dPt>
            <c:idx val="1"/>
            <c:bubble3D val="0"/>
            <c:spPr>
              <a:solidFill>
                <a:schemeClr val="bg1"/>
              </a:solidFill>
              <a:ln w="38100">
                <a:solidFill>
                  <a:schemeClr val="tx1">
                    <a:lumMod val="50000"/>
                  </a:schemeClr>
                </a:solidFill>
              </a:ln>
              <a:effectLst/>
            </c:spPr>
            <c:extLst>
              <c:ext xmlns:c16="http://schemas.microsoft.com/office/drawing/2014/chart" uri="{C3380CC4-5D6E-409C-BE32-E72D297353CC}">
                <c16:uniqueId val="{00000003-FC14-7349-90BA-F5B7B7706A45}"/>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w="12700">
              <a:solidFill>
                <a:schemeClr val="tx1">
                  <a:lumMod val="50000"/>
                </a:schemeClr>
              </a:solidFill>
            </a:ln>
          </c:spPr>
          <c:dPt>
            <c:idx val="0"/>
            <c:bubble3D val="0"/>
            <c:spPr>
              <a:solidFill>
                <a:schemeClr val="tx1">
                  <a:lumMod val="50000"/>
                </a:schemeClr>
              </a:solidFill>
              <a:ln w="12700">
                <a:solidFill>
                  <a:schemeClr val="tx1">
                    <a:lumMod val="50000"/>
                  </a:schemeClr>
                </a:solidFill>
              </a:ln>
              <a:effectLst/>
            </c:spPr>
            <c:extLst>
              <c:ext xmlns:c16="http://schemas.microsoft.com/office/drawing/2014/chart" uri="{C3380CC4-5D6E-409C-BE32-E72D297353CC}">
                <c16:uniqueId val="{00000001-6598-8D4F-B909-061889AC71AE}"/>
              </c:ext>
            </c:extLst>
          </c:dPt>
          <c:dPt>
            <c:idx val="1"/>
            <c:bubble3D val="0"/>
            <c:spPr>
              <a:solidFill>
                <a:schemeClr val="bg1"/>
              </a:solidFill>
              <a:ln w="38100">
                <a:solidFill>
                  <a:schemeClr val="tx1">
                    <a:lumMod val="50000"/>
                  </a:schemeClr>
                </a:solidFill>
              </a:ln>
              <a:effectLst/>
            </c:spPr>
            <c:extLst>
              <c:ext xmlns:c16="http://schemas.microsoft.com/office/drawing/2014/chart" uri="{C3380CC4-5D6E-409C-BE32-E72D297353CC}">
                <c16:uniqueId val="{00000003-FC14-7349-90BA-F5B7B7706A45}"/>
              </c:ext>
            </c:extLst>
          </c:dPt>
          <c:cat>
            <c:strRef>
              <c:f>Sheet1!$A$2:$A$3</c:f>
              <c:strCache>
                <c:ptCount val="2"/>
                <c:pt idx="0">
                  <c:v>1st Qtr</c:v>
                </c:pt>
                <c:pt idx="1">
                  <c:v>2nd Qtr</c:v>
                </c:pt>
              </c:strCache>
            </c:strRef>
          </c:cat>
          <c:val>
            <c:numRef>
              <c:f>Sheet1!$B$2:$B$3</c:f>
              <c:numCache>
                <c:formatCode>General</c:formatCode>
                <c:ptCount val="2"/>
                <c:pt idx="0">
                  <c:v>0</c:v>
                </c:pt>
                <c:pt idx="1">
                  <c:v>100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0</c:v>
                </c:pt>
                <c:pt idx="1">
                  <c:v>100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FC14-7349-90BA-F5B7B7706A45}"/>
              </c:ext>
            </c:extLst>
          </c:dPt>
          <c:cat>
            <c:strRef>
              <c:f>Sheet1!$A$2:$A$3</c:f>
              <c:strCache>
                <c:ptCount val="2"/>
                <c:pt idx="0">
                  <c:v>1st Qtr</c:v>
                </c:pt>
                <c:pt idx="1">
                  <c:v>2nd Qtr</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FC14-7349-90BA-F5B7B7706A45}"/>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a:noFill/>
            </a:ln>
          </c:spPr>
          <c:dPt>
            <c:idx val="0"/>
            <c:bubble3D val="0"/>
            <c:spPr>
              <a:solidFill>
                <a:schemeClr val="tx1">
                  <a:lumMod val="50000"/>
                </a:schemeClr>
              </a:solidFill>
              <a:ln w="19050">
                <a:noFill/>
              </a:ln>
              <a:effectLst/>
            </c:spPr>
            <c:extLst>
              <c:ext xmlns:c16="http://schemas.microsoft.com/office/drawing/2014/chart" uri="{C3380CC4-5D6E-409C-BE32-E72D297353CC}">
                <c16:uniqueId val="{00000001-6598-8D4F-B909-061889AC71AE}"/>
              </c:ext>
            </c:extLst>
          </c:dPt>
          <c:dPt>
            <c:idx val="1"/>
            <c:bubble3D val="0"/>
            <c:spPr>
              <a:solidFill>
                <a:schemeClr val="bg1"/>
              </a:solidFill>
              <a:ln w="19050">
                <a:noFill/>
              </a:ln>
              <a:effectLst/>
            </c:spPr>
            <c:extLst>
              <c:ext xmlns:c16="http://schemas.microsoft.com/office/drawing/2014/chart" uri="{C3380CC4-5D6E-409C-BE32-E72D297353CC}">
                <c16:uniqueId val="{00000003-61B7-C544-9E64-02FEC92049E1}"/>
              </c:ext>
            </c:extLst>
          </c:dPt>
          <c:cat>
            <c:strRef>
              <c:f>Sheet1!$A$2:$A$3</c:f>
              <c:strCache>
                <c:ptCount val="2"/>
                <c:pt idx="0">
                  <c:v>1st Qtr</c:v>
                </c:pt>
                <c:pt idx="1">
                  <c:v>2nd Qtr</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0-6598-8D4F-B909-061889AC71A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8/21/19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Oval 4">
            <a:extLst>
              <a:ext uri="{FF2B5EF4-FFF2-40B4-BE49-F238E27FC236}">
                <a16:creationId xmlns:a16="http://schemas.microsoft.com/office/drawing/2014/main" id="{C4A76E1C-8906-C84B-9DA4-E8F700BE3C27}"/>
              </a:ext>
            </a:extLst>
          </p:cNvPr>
          <p:cNvSpPr/>
          <p:nvPr userDrawn="1"/>
        </p:nvSpPr>
        <p:spPr>
          <a:xfrm>
            <a:off x="22216582" y="773681"/>
            <a:ext cx="644540" cy="6445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Lato Light" panose="020F0502020204030203" pitchFamily="34" charset="0"/>
            </a:endParaRP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76600" y="911285"/>
            <a:ext cx="524503" cy="369332"/>
          </a:xfrm>
          <a:prstGeom prst="rect">
            <a:avLst/>
          </a:prstGeom>
          <a:noFill/>
        </p:spPr>
        <p:txBody>
          <a:bodyPr wrap="none" rtlCol="0" anchor="ctr">
            <a:spAutoFit/>
          </a:bodyPr>
          <a:lstStyle/>
          <a:p>
            <a:pPr algn="ctr"/>
            <a:fld id="{C2130A1F-96FE-9345-9E91-FD9BE4197128}" type="slidenum">
              <a:rPr lang="en-US" sz="1800" b="0" i="0" spc="0" smtClean="0">
                <a:solidFill>
                  <a:schemeClr val="bg1"/>
                </a:solidFill>
                <a:latin typeface="Poppins Medium" pitchFamily="2" charset="77"/>
                <a:cs typeface="Poppins Medium" pitchFamily="2" charset="77"/>
              </a:rPr>
              <a:pPr algn="ctr"/>
              <a:t>‹#›</a:t>
            </a:fld>
            <a:endParaRPr lang="en-US" sz="20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12.xml"/><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chart" Target="../charts/chart11.xml"/><Relationship Id="rId2" Type="http://schemas.openxmlformats.org/officeDocument/2006/relationships/chart" Target="../charts/chart1.xml"/><Relationship Id="rId16" Type="http://schemas.openxmlformats.org/officeDocument/2006/relationships/chart" Target="../charts/chart15.xml"/><Relationship Id="rId1" Type="http://schemas.openxmlformats.org/officeDocument/2006/relationships/slideLayout" Target="../slideLayouts/slideLayout1.xml"/><Relationship Id="rId6" Type="http://schemas.openxmlformats.org/officeDocument/2006/relationships/chart" Target="../charts/chart5.xml"/><Relationship Id="rId11" Type="http://schemas.openxmlformats.org/officeDocument/2006/relationships/chart" Target="../charts/chart10.xml"/><Relationship Id="rId5" Type="http://schemas.openxmlformats.org/officeDocument/2006/relationships/chart" Target="../charts/chart4.xml"/><Relationship Id="rId15" Type="http://schemas.openxmlformats.org/officeDocument/2006/relationships/chart" Target="../charts/chart1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 Id="rId14" Type="http://schemas.openxmlformats.org/officeDocument/2006/relationships/chart" Target="../charts/char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7511121" y="612372"/>
            <a:ext cx="935544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TEMPLATE</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5" name="Freeform 14">
            <a:extLst>
              <a:ext uri="{FF2B5EF4-FFF2-40B4-BE49-F238E27FC236}">
                <a16:creationId xmlns:a16="http://schemas.microsoft.com/office/drawing/2014/main" id="{B33DC180-3938-D34E-97B4-136E01A38F86}"/>
              </a:ext>
            </a:extLst>
          </p:cNvPr>
          <p:cNvSpPr/>
          <p:nvPr/>
        </p:nvSpPr>
        <p:spPr>
          <a:xfrm>
            <a:off x="3550272" y="2639448"/>
            <a:ext cx="14721329" cy="1138721"/>
          </a:xfrm>
          <a:custGeom>
            <a:avLst/>
            <a:gdLst>
              <a:gd name="connsiteX0" fmla="*/ 0 w 16313416"/>
              <a:gd name="connsiteY0" fmla="*/ 0 h 1261872"/>
              <a:gd name="connsiteX1" fmla="*/ 15725776 w 16313416"/>
              <a:gd name="connsiteY1" fmla="*/ 0 h 1261872"/>
              <a:gd name="connsiteX2" fmla="*/ 16313416 w 16313416"/>
              <a:gd name="connsiteY2" fmla="*/ 1261872 h 1261872"/>
              <a:gd name="connsiteX3" fmla="*/ 0 w 16313416"/>
              <a:gd name="connsiteY3" fmla="*/ 1261872 h 1261872"/>
            </a:gdLst>
            <a:ahLst/>
            <a:cxnLst>
              <a:cxn ang="0">
                <a:pos x="connsiteX0" y="connsiteY0"/>
              </a:cxn>
              <a:cxn ang="0">
                <a:pos x="connsiteX1" y="connsiteY1"/>
              </a:cxn>
              <a:cxn ang="0">
                <a:pos x="connsiteX2" y="connsiteY2"/>
              </a:cxn>
              <a:cxn ang="0">
                <a:pos x="connsiteX3" y="connsiteY3"/>
              </a:cxn>
            </a:cxnLst>
            <a:rect l="l" t="t" r="r" b="b"/>
            <a:pathLst>
              <a:path w="16313416" h="1261872">
                <a:moveTo>
                  <a:pt x="0" y="0"/>
                </a:moveTo>
                <a:lnTo>
                  <a:pt x="15725776" y="0"/>
                </a:lnTo>
                <a:lnTo>
                  <a:pt x="16313416" y="1261872"/>
                </a:lnTo>
                <a:lnTo>
                  <a:pt x="0" y="12618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Freeform 8">
            <a:extLst>
              <a:ext uri="{FF2B5EF4-FFF2-40B4-BE49-F238E27FC236}">
                <a16:creationId xmlns:a16="http://schemas.microsoft.com/office/drawing/2014/main" id="{707124EF-80AF-DF49-913B-C7E20855B4C4}"/>
              </a:ext>
            </a:extLst>
          </p:cNvPr>
          <p:cNvSpPr/>
          <p:nvPr/>
        </p:nvSpPr>
        <p:spPr>
          <a:xfrm>
            <a:off x="3550273" y="6163899"/>
            <a:ext cx="16368559" cy="1138721"/>
          </a:xfrm>
          <a:custGeom>
            <a:avLst/>
            <a:gdLst>
              <a:gd name="connsiteX0" fmla="*/ 0 w 18138791"/>
              <a:gd name="connsiteY0" fmla="*/ 0 h 1261872"/>
              <a:gd name="connsiteX1" fmla="*/ 17561841 w 18138791"/>
              <a:gd name="connsiteY1" fmla="*/ 0 h 1261872"/>
              <a:gd name="connsiteX2" fmla="*/ 18138791 w 18138791"/>
              <a:gd name="connsiteY2" fmla="*/ 1238915 h 1261872"/>
              <a:gd name="connsiteX3" fmla="*/ 18128101 w 18138791"/>
              <a:gd name="connsiteY3" fmla="*/ 1261872 h 1261872"/>
              <a:gd name="connsiteX4" fmla="*/ 0 w 18138791"/>
              <a:gd name="connsiteY4" fmla="*/ 1261872 h 126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8791" h="1261872">
                <a:moveTo>
                  <a:pt x="0" y="0"/>
                </a:moveTo>
                <a:lnTo>
                  <a:pt x="17561841" y="0"/>
                </a:lnTo>
                <a:lnTo>
                  <a:pt x="18138791" y="1238915"/>
                </a:lnTo>
                <a:lnTo>
                  <a:pt x="18128101" y="1261872"/>
                </a:lnTo>
                <a:lnTo>
                  <a:pt x="0" y="126187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6BDA6B52-B45B-5C47-94EF-714C6AA6DF53}"/>
              </a:ext>
            </a:extLst>
          </p:cNvPr>
          <p:cNvSpPr/>
          <p:nvPr/>
        </p:nvSpPr>
        <p:spPr>
          <a:xfrm>
            <a:off x="3550272" y="4996104"/>
            <a:ext cx="15829185" cy="1138721"/>
          </a:xfrm>
          <a:custGeom>
            <a:avLst/>
            <a:gdLst>
              <a:gd name="connsiteX0" fmla="*/ 0 w 17541084"/>
              <a:gd name="connsiteY0" fmla="*/ 0 h 1261872"/>
              <a:gd name="connsiteX1" fmla="*/ 16953444 w 17541084"/>
              <a:gd name="connsiteY1" fmla="*/ 0 h 1261872"/>
              <a:gd name="connsiteX2" fmla="*/ 17541084 w 17541084"/>
              <a:gd name="connsiteY2" fmla="*/ 1261872 h 1261872"/>
              <a:gd name="connsiteX3" fmla="*/ 0 w 17541084"/>
              <a:gd name="connsiteY3" fmla="*/ 1261872 h 1261872"/>
            </a:gdLst>
            <a:ahLst/>
            <a:cxnLst>
              <a:cxn ang="0">
                <a:pos x="connsiteX0" y="connsiteY0"/>
              </a:cxn>
              <a:cxn ang="0">
                <a:pos x="connsiteX1" y="connsiteY1"/>
              </a:cxn>
              <a:cxn ang="0">
                <a:pos x="connsiteX2" y="connsiteY2"/>
              </a:cxn>
              <a:cxn ang="0">
                <a:pos x="connsiteX3" y="connsiteY3"/>
              </a:cxn>
            </a:cxnLst>
            <a:rect l="l" t="t" r="r" b="b"/>
            <a:pathLst>
              <a:path w="17541084" h="1261872">
                <a:moveTo>
                  <a:pt x="0" y="0"/>
                </a:moveTo>
                <a:lnTo>
                  <a:pt x="16953444" y="0"/>
                </a:lnTo>
                <a:lnTo>
                  <a:pt x="17541084" y="1261872"/>
                </a:lnTo>
                <a:lnTo>
                  <a:pt x="0" y="12618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Freeform 12">
            <a:extLst>
              <a:ext uri="{FF2B5EF4-FFF2-40B4-BE49-F238E27FC236}">
                <a16:creationId xmlns:a16="http://schemas.microsoft.com/office/drawing/2014/main" id="{F1832F65-34B7-7641-A780-FA3FDBDD5727}"/>
              </a:ext>
            </a:extLst>
          </p:cNvPr>
          <p:cNvSpPr/>
          <p:nvPr/>
        </p:nvSpPr>
        <p:spPr>
          <a:xfrm>
            <a:off x="3550273" y="3817776"/>
            <a:ext cx="15275256" cy="1138721"/>
          </a:xfrm>
          <a:custGeom>
            <a:avLst/>
            <a:gdLst>
              <a:gd name="connsiteX0" fmla="*/ 0 w 16927249"/>
              <a:gd name="connsiteY0" fmla="*/ 0 h 1261872"/>
              <a:gd name="connsiteX1" fmla="*/ 16339609 w 16927249"/>
              <a:gd name="connsiteY1" fmla="*/ 0 h 1261872"/>
              <a:gd name="connsiteX2" fmla="*/ 16927249 w 16927249"/>
              <a:gd name="connsiteY2" fmla="*/ 1261872 h 1261872"/>
              <a:gd name="connsiteX3" fmla="*/ 0 w 16927249"/>
              <a:gd name="connsiteY3" fmla="*/ 1261872 h 1261872"/>
            </a:gdLst>
            <a:ahLst/>
            <a:cxnLst>
              <a:cxn ang="0">
                <a:pos x="connsiteX0" y="connsiteY0"/>
              </a:cxn>
              <a:cxn ang="0">
                <a:pos x="connsiteX1" y="connsiteY1"/>
              </a:cxn>
              <a:cxn ang="0">
                <a:pos x="connsiteX2" y="connsiteY2"/>
              </a:cxn>
              <a:cxn ang="0">
                <a:pos x="connsiteX3" y="connsiteY3"/>
              </a:cxn>
            </a:cxnLst>
            <a:rect l="l" t="t" r="r" b="b"/>
            <a:pathLst>
              <a:path w="16927249" h="1261872">
                <a:moveTo>
                  <a:pt x="0" y="0"/>
                </a:moveTo>
                <a:lnTo>
                  <a:pt x="16339609" y="0"/>
                </a:lnTo>
                <a:lnTo>
                  <a:pt x="16927249" y="1261872"/>
                </a:lnTo>
                <a:lnTo>
                  <a:pt x="0" y="126187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Chevron 15">
            <a:extLst>
              <a:ext uri="{FF2B5EF4-FFF2-40B4-BE49-F238E27FC236}">
                <a16:creationId xmlns:a16="http://schemas.microsoft.com/office/drawing/2014/main" id="{C9D4F958-2556-1246-B3E6-7B0D9F0C4217}"/>
              </a:ext>
            </a:extLst>
          </p:cNvPr>
          <p:cNvSpPr/>
          <p:nvPr/>
        </p:nvSpPr>
        <p:spPr>
          <a:xfrm>
            <a:off x="17807900" y="2639448"/>
            <a:ext cx="3850748" cy="9351817"/>
          </a:xfrm>
          <a:prstGeom prst="chevron">
            <a:avLst>
              <a:gd name="adj" fmla="val 56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7" name="Rectangle 16">
            <a:extLst>
              <a:ext uri="{FF2B5EF4-FFF2-40B4-BE49-F238E27FC236}">
                <a16:creationId xmlns:a16="http://schemas.microsoft.com/office/drawing/2014/main" id="{729AA45A-3AB0-B042-93D8-BED6B642345A}"/>
              </a:ext>
            </a:extLst>
          </p:cNvPr>
          <p:cNvSpPr/>
          <p:nvPr/>
        </p:nvSpPr>
        <p:spPr>
          <a:xfrm>
            <a:off x="3550273" y="7352759"/>
            <a:ext cx="3135609" cy="46385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0ABEE4B4-3E17-4F49-ABDB-174BB02B890E}"/>
              </a:ext>
            </a:extLst>
          </p:cNvPr>
          <p:cNvSpPr/>
          <p:nvPr/>
        </p:nvSpPr>
        <p:spPr>
          <a:xfrm>
            <a:off x="6745431" y="7352759"/>
            <a:ext cx="3135609" cy="4638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7C1CDC82-0916-7846-B05C-1522AC6E9496}"/>
              </a:ext>
            </a:extLst>
          </p:cNvPr>
          <p:cNvSpPr/>
          <p:nvPr/>
        </p:nvSpPr>
        <p:spPr>
          <a:xfrm>
            <a:off x="9940589" y="7352759"/>
            <a:ext cx="3135609" cy="463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CA12348B-4300-404E-8719-1DAEC41EA7F6}"/>
              </a:ext>
            </a:extLst>
          </p:cNvPr>
          <p:cNvSpPr/>
          <p:nvPr/>
        </p:nvSpPr>
        <p:spPr>
          <a:xfrm>
            <a:off x="13134460" y="7352759"/>
            <a:ext cx="3135609" cy="46385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Freeform 22">
            <a:extLst>
              <a:ext uri="{FF2B5EF4-FFF2-40B4-BE49-F238E27FC236}">
                <a16:creationId xmlns:a16="http://schemas.microsoft.com/office/drawing/2014/main" id="{DCF1EC7C-A364-394A-9B1D-99FF82921108}"/>
              </a:ext>
            </a:extLst>
          </p:cNvPr>
          <p:cNvSpPr/>
          <p:nvPr/>
        </p:nvSpPr>
        <p:spPr>
          <a:xfrm rot="10800000" flipH="1">
            <a:off x="16333512" y="7352758"/>
            <a:ext cx="3585320" cy="4638507"/>
          </a:xfrm>
          <a:custGeom>
            <a:avLst/>
            <a:gdLst>
              <a:gd name="connsiteX0" fmla="*/ 1576518 w 3973066"/>
              <a:gd name="connsiteY0" fmla="*/ 5140154 h 5140154"/>
              <a:gd name="connsiteX1" fmla="*/ 3973066 w 3973066"/>
              <a:gd name="connsiteY1" fmla="*/ 5140154 h 5140154"/>
              <a:gd name="connsiteX2" fmla="*/ 1576518 w 3973066"/>
              <a:gd name="connsiteY2" fmla="*/ 1 h 5140154"/>
              <a:gd name="connsiteX3" fmla="*/ 1576518 w 3973066"/>
              <a:gd name="connsiteY3" fmla="*/ 0 h 5140154"/>
              <a:gd name="connsiteX4" fmla="*/ 0 w 3973066"/>
              <a:gd name="connsiteY4" fmla="*/ 0 h 5140154"/>
              <a:gd name="connsiteX5" fmla="*/ 0 w 3973066"/>
              <a:gd name="connsiteY5" fmla="*/ 5140152 h 5140154"/>
              <a:gd name="connsiteX6" fmla="*/ 1576518 w 3973066"/>
              <a:gd name="connsiteY6" fmla="*/ 5140152 h 514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3066" h="5140154">
                <a:moveTo>
                  <a:pt x="1576518" y="5140154"/>
                </a:moveTo>
                <a:lnTo>
                  <a:pt x="3973066" y="5140154"/>
                </a:lnTo>
                <a:lnTo>
                  <a:pt x="1576518" y="1"/>
                </a:lnTo>
                <a:lnTo>
                  <a:pt x="1576518" y="0"/>
                </a:lnTo>
                <a:lnTo>
                  <a:pt x="0" y="0"/>
                </a:lnTo>
                <a:lnTo>
                  <a:pt x="0" y="5140152"/>
                </a:lnTo>
                <a:lnTo>
                  <a:pt x="1576518" y="514015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F1AC4A80-A1B6-7947-B152-1670ADF1BACB}"/>
              </a:ext>
            </a:extLst>
          </p:cNvPr>
          <p:cNvSpPr txBox="1"/>
          <p:nvPr/>
        </p:nvSpPr>
        <p:spPr>
          <a:xfrm>
            <a:off x="9073272" y="2916422"/>
            <a:ext cx="487024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FIRM INFRASTRUCTURE</a:t>
            </a:r>
          </a:p>
        </p:txBody>
      </p:sp>
      <p:sp>
        <p:nvSpPr>
          <p:cNvPr id="26" name="TextBox 25">
            <a:extLst>
              <a:ext uri="{FF2B5EF4-FFF2-40B4-BE49-F238E27FC236}">
                <a16:creationId xmlns:a16="http://schemas.microsoft.com/office/drawing/2014/main" id="{AF7D6129-356D-DF45-BFF9-45F262F3CA3A}"/>
              </a:ext>
            </a:extLst>
          </p:cNvPr>
          <p:cNvSpPr txBox="1"/>
          <p:nvPr/>
        </p:nvSpPr>
        <p:spPr>
          <a:xfrm>
            <a:off x="7976824" y="4090735"/>
            <a:ext cx="706315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HUMAN RESOURCE MANAGEMENT</a:t>
            </a:r>
          </a:p>
        </p:txBody>
      </p:sp>
      <p:sp>
        <p:nvSpPr>
          <p:cNvPr id="27" name="TextBox 26">
            <a:extLst>
              <a:ext uri="{FF2B5EF4-FFF2-40B4-BE49-F238E27FC236}">
                <a16:creationId xmlns:a16="http://schemas.microsoft.com/office/drawing/2014/main" id="{5E961262-C5CB-D04B-BAE1-38BFBA40851A}"/>
              </a:ext>
            </a:extLst>
          </p:cNvPr>
          <p:cNvSpPr txBox="1"/>
          <p:nvPr/>
        </p:nvSpPr>
        <p:spPr>
          <a:xfrm>
            <a:off x="8484172" y="5266558"/>
            <a:ext cx="604845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TECHNOLOGY DEVELOPMENT</a:t>
            </a:r>
          </a:p>
        </p:txBody>
      </p:sp>
      <p:sp>
        <p:nvSpPr>
          <p:cNvPr id="28" name="TextBox 27">
            <a:extLst>
              <a:ext uri="{FF2B5EF4-FFF2-40B4-BE49-F238E27FC236}">
                <a16:creationId xmlns:a16="http://schemas.microsoft.com/office/drawing/2014/main" id="{3BF7498F-7ADA-C445-8A3D-E2E86926985A}"/>
              </a:ext>
            </a:extLst>
          </p:cNvPr>
          <p:cNvSpPr txBox="1"/>
          <p:nvPr/>
        </p:nvSpPr>
        <p:spPr>
          <a:xfrm>
            <a:off x="9873172" y="6442622"/>
            <a:ext cx="327044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PROCUREMENT</a:t>
            </a:r>
          </a:p>
        </p:txBody>
      </p:sp>
      <p:sp>
        <p:nvSpPr>
          <p:cNvPr id="29" name="TextBox 28">
            <a:extLst>
              <a:ext uri="{FF2B5EF4-FFF2-40B4-BE49-F238E27FC236}">
                <a16:creationId xmlns:a16="http://schemas.microsoft.com/office/drawing/2014/main" id="{12269E1E-FC15-4449-AD3C-CFDF893B73DF}"/>
              </a:ext>
            </a:extLst>
          </p:cNvPr>
          <p:cNvSpPr txBox="1"/>
          <p:nvPr/>
        </p:nvSpPr>
        <p:spPr>
          <a:xfrm>
            <a:off x="3958445" y="8480948"/>
            <a:ext cx="2316660"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INBOUND</a:t>
            </a:r>
          </a:p>
          <a:p>
            <a:pPr algn="ctr"/>
            <a:r>
              <a:rPr lang="en-US" sz="3200" b="1" dirty="0">
                <a:solidFill>
                  <a:schemeClr val="bg1"/>
                </a:solidFill>
                <a:latin typeface="Poppins" pitchFamily="2" charset="77"/>
                <a:cs typeface="Poppins" pitchFamily="2" charset="77"/>
              </a:rPr>
              <a:t>LOGISTICS</a:t>
            </a:r>
          </a:p>
        </p:txBody>
      </p:sp>
      <p:sp>
        <p:nvSpPr>
          <p:cNvPr id="30" name="TextBox 29">
            <a:extLst>
              <a:ext uri="{FF2B5EF4-FFF2-40B4-BE49-F238E27FC236}">
                <a16:creationId xmlns:a16="http://schemas.microsoft.com/office/drawing/2014/main" id="{8FBD0B49-8791-4949-A37A-A7804A3D9E4C}"/>
              </a:ext>
            </a:extLst>
          </p:cNvPr>
          <p:cNvSpPr txBox="1"/>
          <p:nvPr/>
        </p:nvSpPr>
        <p:spPr>
          <a:xfrm>
            <a:off x="6909462" y="8480948"/>
            <a:ext cx="2802370"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OPERATIONS</a:t>
            </a:r>
          </a:p>
        </p:txBody>
      </p:sp>
      <p:sp>
        <p:nvSpPr>
          <p:cNvPr id="31" name="TextBox 30">
            <a:extLst>
              <a:ext uri="{FF2B5EF4-FFF2-40B4-BE49-F238E27FC236}">
                <a16:creationId xmlns:a16="http://schemas.microsoft.com/office/drawing/2014/main" id="{E8FEF14E-9BBF-3744-8378-6557D6199C5A}"/>
              </a:ext>
            </a:extLst>
          </p:cNvPr>
          <p:cNvSpPr txBox="1"/>
          <p:nvPr/>
        </p:nvSpPr>
        <p:spPr>
          <a:xfrm>
            <a:off x="10245066" y="8480948"/>
            <a:ext cx="2526654"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OUTBOUND</a:t>
            </a:r>
          </a:p>
          <a:p>
            <a:pPr algn="ctr"/>
            <a:r>
              <a:rPr lang="en-US" sz="3200" b="1" dirty="0">
                <a:solidFill>
                  <a:schemeClr val="bg1"/>
                </a:solidFill>
                <a:latin typeface="Poppins" pitchFamily="2" charset="77"/>
                <a:cs typeface="Poppins" pitchFamily="2" charset="77"/>
              </a:rPr>
              <a:t>LOGISTICS</a:t>
            </a:r>
          </a:p>
        </p:txBody>
      </p:sp>
      <p:sp>
        <p:nvSpPr>
          <p:cNvPr id="32" name="TextBox 31">
            <a:extLst>
              <a:ext uri="{FF2B5EF4-FFF2-40B4-BE49-F238E27FC236}">
                <a16:creationId xmlns:a16="http://schemas.microsoft.com/office/drawing/2014/main" id="{17638496-B4E1-8644-BE96-D1FE613584DE}"/>
              </a:ext>
            </a:extLst>
          </p:cNvPr>
          <p:cNvSpPr txBox="1"/>
          <p:nvPr/>
        </p:nvSpPr>
        <p:spPr>
          <a:xfrm>
            <a:off x="13383100" y="8480948"/>
            <a:ext cx="2624437"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MARKETING</a:t>
            </a:r>
          </a:p>
          <a:p>
            <a:pPr algn="ctr"/>
            <a:r>
              <a:rPr lang="en-US" sz="3200" b="1" dirty="0">
                <a:solidFill>
                  <a:schemeClr val="bg1"/>
                </a:solidFill>
                <a:latin typeface="Poppins" pitchFamily="2" charset="77"/>
                <a:cs typeface="Poppins" pitchFamily="2" charset="77"/>
              </a:rPr>
              <a:t>AND SALES</a:t>
            </a:r>
          </a:p>
        </p:txBody>
      </p:sp>
      <p:sp>
        <p:nvSpPr>
          <p:cNvPr id="33" name="TextBox 32">
            <a:extLst>
              <a:ext uri="{FF2B5EF4-FFF2-40B4-BE49-F238E27FC236}">
                <a16:creationId xmlns:a16="http://schemas.microsoft.com/office/drawing/2014/main" id="{CCB6EA4F-9AB3-EF49-9EC1-06986281E901}"/>
              </a:ext>
            </a:extLst>
          </p:cNvPr>
          <p:cNvSpPr txBox="1"/>
          <p:nvPr/>
        </p:nvSpPr>
        <p:spPr>
          <a:xfrm>
            <a:off x="16867580" y="8480948"/>
            <a:ext cx="1880643"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SERVICE</a:t>
            </a:r>
          </a:p>
        </p:txBody>
      </p:sp>
      <p:sp>
        <p:nvSpPr>
          <p:cNvPr id="35" name="TextBox 34">
            <a:extLst>
              <a:ext uri="{FF2B5EF4-FFF2-40B4-BE49-F238E27FC236}">
                <a16:creationId xmlns:a16="http://schemas.microsoft.com/office/drawing/2014/main" id="{30425D5B-ABED-294B-B176-F15707F88B23}"/>
              </a:ext>
            </a:extLst>
          </p:cNvPr>
          <p:cNvSpPr txBox="1"/>
          <p:nvPr/>
        </p:nvSpPr>
        <p:spPr>
          <a:xfrm rot="17687384">
            <a:off x="18828570" y="9265779"/>
            <a:ext cx="187583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MARGIN</a:t>
            </a:r>
          </a:p>
        </p:txBody>
      </p:sp>
      <p:sp>
        <p:nvSpPr>
          <p:cNvPr id="36" name="TextBox 35">
            <a:extLst>
              <a:ext uri="{FF2B5EF4-FFF2-40B4-BE49-F238E27FC236}">
                <a16:creationId xmlns:a16="http://schemas.microsoft.com/office/drawing/2014/main" id="{5C6A7F01-E4FE-6446-B957-E29AC00CB812}"/>
              </a:ext>
            </a:extLst>
          </p:cNvPr>
          <p:cNvSpPr txBox="1"/>
          <p:nvPr/>
        </p:nvSpPr>
        <p:spPr>
          <a:xfrm rot="3903162">
            <a:off x="18827932" y="4686992"/>
            <a:ext cx="187583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MARGIN</a:t>
            </a:r>
          </a:p>
        </p:txBody>
      </p:sp>
      <p:sp>
        <p:nvSpPr>
          <p:cNvPr id="37" name="TextBox 36">
            <a:extLst>
              <a:ext uri="{FF2B5EF4-FFF2-40B4-BE49-F238E27FC236}">
                <a16:creationId xmlns:a16="http://schemas.microsoft.com/office/drawing/2014/main" id="{3E343375-5A76-5C48-8E2E-F56DA3B0776F}"/>
              </a:ext>
            </a:extLst>
          </p:cNvPr>
          <p:cNvSpPr txBox="1"/>
          <p:nvPr/>
        </p:nvSpPr>
        <p:spPr>
          <a:xfrm>
            <a:off x="9334748" y="12226932"/>
            <a:ext cx="437812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PRIMARY ACTIVITIES</a:t>
            </a:r>
          </a:p>
        </p:txBody>
      </p:sp>
      <p:sp>
        <p:nvSpPr>
          <p:cNvPr id="38" name="TextBox 37">
            <a:extLst>
              <a:ext uri="{FF2B5EF4-FFF2-40B4-BE49-F238E27FC236}">
                <a16:creationId xmlns:a16="http://schemas.microsoft.com/office/drawing/2014/main" id="{C2428D83-6910-9C42-886C-DDAD305536B7}"/>
              </a:ext>
            </a:extLst>
          </p:cNvPr>
          <p:cNvSpPr txBox="1"/>
          <p:nvPr/>
        </p:nvSpPr>
        <p:spPr>
          <a:xfrm rot="16200000">
            <a:off x="837874" y="4703716"/>
            <a:ext cx="4394153"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SUPPORT ACTIVITIES</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31C42A-14E3-4848-B776-ACF00A458D9C}"/>
              </a:ext>
            </a:extLst>
          </p:cNvPr>
          <p:cNvSpPr txBox="1"/>
          <p:nvPr/>
        </p:nvSpPr>
        <p:spPr>
          <a:xfrm>
            <a:off x="7559215" y="612372"/>
            <a:ext cx="925926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ANALYSIS</a:t>
            </a:r>
          </a:p>
        </p:txBody>
      </p:sp>
      <p:sp>
        <p:nvSpPr>
          <p:cNvPr id="3" name="TextBox 2">
            <a:extLst>
              <a:ext uri="{FF2B5EF4-FFF2-40B4-BE49-F238E27FC236}">
                <a16:creationId xmlns:a16="http://schemas.microsoft.com/office/drawing/2014/main" id="{1ECF0BE0-B311-E04E-B379-5D3F0CB305C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3" name="Pentagon 12">
            <a:extLst>
              <a:ext uri="{FF2B5EF4-FFF2-40B4-BE49-F238E27FC236}">
                <a16:creationId xmlns:a16="http://schemas.microsoft.com/office/drawing/2014/main" id="{02E4CDCB-9ADF-3349-9AA6-95E9252C699E}"/>
              </a:ext>
            </a:extLst>
          </p:cNvPr>
          <p:cNvSpPr/>
          <p:nvPr/>
        </p:nvSpPr>
        <p:spPr>
          <a:xfrm>
            <a:off x="2766085" y="9082766"/>
            <a:ext cx="2845301" cy="2470150"/>
          </a:xfrm>
          <a:prstGeom prst="homePlate">
            <a:avLst>
              <a:gd name="adj" fmla="val 2676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Subtitle 2">
            <a:extLst>
              <a:ext uri="{FF2B5EF4-FFF2-40B4-BE49-F238E27FC236}">
                <a16:creationId xmlns:a16="http://schemas.microsoft.com/office/drawing/2014/main" id="{34524AD1-A2BB-C64D-9F44-7816630E8507}"/>
              </a:ext>
            </a:extLst>
          </p:cNvPr>
          <p:cNvSpPr txBox="1">
            <a:spLocks/>
          </p:cNvSpPr>
          <p:nvPr/>
        </p:nvSpPr>
        <p:spPr>
          <a:xfrm>
            <a:off x="2864224" y="9333405"/>
            <a:ext cx="2239581" cy="19688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Business proposal / development of new materials / leading-edge technologies</a:t>
            </a:r>
          </a:p>
        </p:txBody>
      </p:sp>
      <p:sp>
        <p:nvSpPr>
          <p:cNvPr id="18" name="Pentagon 17">
            <a:extLst>
              <a:ext uri="{FF2B5EF4-FFF2-40B4-BE49-F238E27FC236}">
                <a16:creationId xmlns:a16="http://schemas.microsoft.com/office/drawing/2014/main" id="{B4E5AEC4-307D-D345-A2BE-21EE35B035AB}"/>
              </a:ext>
            </a:extLst>
          </p:cNvPr>
          <p:cNvSpPr/>
          <p:nvPr/>
        </p:nvSpPr>
        <p:spPr>
          <a:xfrm>
            <a:off x="5637187" y="9082766"/>
            <a:ext cx="2845301" cy="2470150"/>
          </a:xfrm>
          <a:prstGeom prst="homePlate">
            <a:avLst>
              <a:gd name="adj" fmla="val 2676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Subtitle 2">
            <a:extLst>
              <a:ext uri="{FF2B5EF4-FFF2-40B4-BE49-F238E27FC236}">
                <a16:creationId xmlns:a16="http://schemas.microsoft.com/office/drawing/2014/main" id="{06FA43B0-414B-F042-AEF3-BD2282C26B13}"/>
              </a:ext>
            </a:extLst>
          </p:cNvPr>
          <p:cNvSpPr txBox="1">
            <a:spLocks/>
          </p:cNvSpPr>
          <p:nvPr/>
        </p:nvSpPr>
        <p:spPr>
          <a:xfrm>
            <a:off x="5735326" y="9910486"/>
            <a:ext cx="2239581" cy="81471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Optimal procurement</a:t>
            </a:r>
          </a:p>
        </p:txBody>
      </p:sp>
      <p:sp>
        <p:nvSpPr>
          <p:cNvPr id="21" name="Pentagon 20">
            <a:extLst>
              <a:ext uri="{FF2B5EF4-FFF2-40B4-BE49-F238E27FC236}">
                <a16:creationId xmlns:a16="http://schemas.microsoft.com/office/drawing/2014/main" id="{E9FAC062-8E23-5843-9F91-942469250618}"/>
              </a:ext>
            </a:extLst>
          </p:cNvPr>
          <p:cNvSpPr/>
          <p:nvPr/>
        </p:nvSpPr>
        <p:spPr>
          <a:xfrm>
            <a:off x="8508289" y="9082766"/>
            <a:ext cx="2845301" cy="2470150"/>
          </a:xfrm>
          <a:prstGeom prst="homePlate">
            <a:avLst>
              <a:gd name="adj" fmla="val 2676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Subtitle 2">
            <a:extLst>
              <a:ext uri="{FF2B5EF4-FFF2-40B4-BE49-F238E27FC236}">
                <a16:creationId xmlns:a16="http://schemas.microsoft.com/office/drawing/2014/main" id="{DD30C8BB-3BD5-D74C-8ABD-C4700A9967B2}"/>
              </a:ext>
            </a:extLst>
          </p:cNvPr>
          <p:cNvSpPr txBox="1">
            <a:spLocks/>
          </p:cNvSpPr>
          <p:nvPr/>
        </p:nvSpPr>
        <p:spPr>
          <a:xfrm>
            <a:off x="8606428" y="9138289"/>
            <a:ext cx="2239581" cy="235910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Component manufacturing / component logistics / Production system</a:t>
            </a:r>
          </a:p>
        </p:txBody>
      </p:sp>
      <p:sp>
        <p:nvSpPr>
          <p:cNvPr id="24" name="Pentagon 23">
            <a:extLst>
              <a:ext uri="{FF2B5EF4-FFF2-40B4-BE49-F238E27FC236}">
                <a16:creationId xmlns:a16="http://schemas.microsoft.com/office/drawing/2014/main" id="{4DB62F93-FD6D-2546-B0D2-D9FB02A389E1}"/>
              </a:ext>
            </a:extLst>
          </p:cNvPr>
          <p:cNvSpPr/>
          <p:nvPr/>
        </p:nvSpPr>
        <p:spPr>
          <a:xfrm>
            <a:off x="11379391" y="9082766"/>
            <a:ext cx="2845301" cy="2470150"/>
          </a:xfrm>
          <a:prstGeom prst="homePlate">
            <a:avLst>
              <a:gd name="adj" fmla="val 2676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Subtitle 2">
            <a:extLst>
              <a:ext uri="{FF2B5EF4-FFF2-40B4-BE49-F238E27FC236}">
                <a16:creationId xmlns:a16="http://schemas.microsoft.com/office/drawing/2014/main" id="{51F7D499-F1BB-9B4C-BE0A-9F652A15F20D}"/>
              </a:ext>
            </a:extLst>
          </p:cNvPr>
          <p:cNvSpPr txBox="1">
            <a:spLocks/>
          </p:cNvSpPr>
          <p:nvPr/>
        </p:nvSpPr>
        <p:spPr>
          <a:xfrm>
            <a:off x="11477530" y="9718126"/>
            <a:ext cx="2239581" cy="11994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Automobile assembly / manufacturing</a:t>
            </a:r>
          </a:p>
        </p:txBody>
      </p:sp>
      <p:sp>
        <p:nvSpPr>
          <p:cNvPr id="27" name="Pentagon 26">
            <a:extLst>
              <a:ext uri="{FF2B5EF4-FFF2-40B4-BE49-F238E27FC236}">
                <a16:creationId xmlns:a16="http://schemas.microsoft.com/office/drawing/2014/main" id="{7BD0837F-8325-2A4A-8B7B-2FC1FE57BBBE}"/>
              </a:ext>
            </a:extLst>
          </p:cNvPr>
          <p:cNvSpPr/>
          <p:nvPr/>
        </p:nvSpPr>
        <p:spPr>
          <a:xfrm>
            <a:off x="14250493" y="9082766"/>
            <a:ext cx="2845301" cy="2470150"/>
          </a:xfrm>
          <a:prstGeom prst="homePlate">
            <a:avLst>
              <a:gd name="adj" fmla="val 2676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Subtitle 2">
            <a:extLst>
              <a:ext uri="{FF2B5EF4-FFF2-40B4-BE49-F238E27FC236}">
                <a16:creationId xmlns:a16="http://schemas.microsoft.com/office/drawing/2014/main" id="{7AD80A1F-8A1C-A047-99C6-3F2AD44DE49A}"/>
              </a:ext>
            </a:extLst>
          </p:cNvPr>
          <p:cNvSpPr txBox="1">
            <a:spLocks/>
          </p:cNvSpPr>
          <p:nvPr/>
        </p:nvSpPr>
        <p:spPr>
          <a:xfrm>
            <a:off x="14348632" y="9718126"/>
            <a:ext cx="2239581" cy="11994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Wholesaling / retailing / sales financing</a:t>
            </a:r>
          </a:p>
        </p:txBody>
      </p:sp>
      <p:sp>
        <p:nvSpPr>
          <p:cNvPr id="30" name="Pentagon 29">
            <a:extLst>
              <a:ext uri="{FF2B5EF4-FFF2-40B4-BE49-F238E27FC236}">
                <a16:creationId xmlns:a16="http://schemas.microsoft.com/office/drawing/2014/main" id="{1364902A-5D69-8B45-9FDB-47B2A3B80F89}"/>
              </a:ext>
            </a:extLst>
          </p:cNvPr>
          <p:cNvSpPr/>
          <p:nvPr/>
        </p:nvSpPr>
        <p:spPr>
          <a:xfrm>
            <a:off x="17102140" y="9082766"/>
            <a:ext cx="2845301" cy="2470150"/>
          </a:xfrm>
          <a:prstGeom prst="homePlate">
            <a:avLst>
              <a:gd name="adj" fmla="val 2676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Subtitle 2">
            <a:extLst>
              <a:ext uri="{FF2B5EF4-FFF2-40B4-BE49-F238E27FC236}">
                <a16:creationId xmlns:a16="http://schemas.microsoft.com/office/drawing/2014/main" id="{B732F686-9F34-5D44-BBA9-5FFFAD8843F3}"/>
              </a:ext>
            </a:extLst>
          </p:cNvPr>
          <p:cNvSpPr txBox="1">
            <a:spLocks/>
          </p:cNvSpPr>
          <p:nvPr/>
        </p:nvSpPr>
        <p:spPr>
          <a:xfrm>
            <a:off x="17200279" y="9523009"/>
            <a:ext cx="2239581"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Used vehicles / after-scales services / filling stations</a:t>
            </a:r>
          </a:p>
        </p:txBody>
      </p:sp>
      <p:sp>
        <p:nvSpPr>
          <p:cNvPr id="33" name="Pentagon 32">
            <a:extLst>
              <a:ext uri="{FF2B5EF4-FFF2-40B4-BE49-F238E27FC236}">
                <a16:creationId xmlns:a16="http://schemas.microsoft.com/office/drawing/2014/main" id="{0C63CEB1-1E0C-8946-A645-373A0B2AB5C0}"/>
              </a:ext>
            </a:extLst>
          </p:cNvPr>
          <p:cNvSpPr/>
          <p:nvPr/>
        </p:nvSpPr>
        <p:spPr>
          <a:xfrm>
            <a:off x="19973242" y="9082766"/>
            <a:ext cx="2845301" cy="2470150"/>
          </a:xfrm>
          <a:prstGeom prst="homePlate">
            <a:avLst>
              <a:gd name="adj" fmla="val 2676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Subtitle 2">
            <a:extLst>
              <a:ext uri="{FF2B5EF4-FFF2-40B4-BE49-F238E27FC236}">
                <a16:creationId xmlns:a16="http://schemas.microsoft.com/office/drawing/2014/main" id="{0FBD757C-6F8A-4448-8288-DB9C97324A66}"/>
              </a:ext>
            </a:extLst>
          </p:cNvPr>
          <p:cNvSpPr txBox="1">
            <a:spLocks/>
          </p:cNvSpPr>
          <p:nvPr/>
        </p:nvSpPr>
        <p:spPr>
          <a:xfrm>
            <a:off x="20071381" y="9523009"/>
            <a:ext cx="2239581"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Recycling of scrap metal / waste / end-of-life vehicles</a:t>
            </a:r>
          </a:p>
        </p:txBody>
      </p:sp>
      <p:sp>
        <p:nvSpPr>
          <p:cNvPr id="35" name="Rectangle 34">
            <a:extLst>
              <a:ext uri="{FF2B5EF4-FFF2-40B4-BE49-F238E27FC236}">
                <a16:creationId xmlns:a16="http://schemas.microsoft.com/office/drawing/2014/main" id="{3F588DAD-FA00-6842-BD0D-0D3318646A6F}"/>
              </a:ext>
            </a:extLst>
          </p:cNvPr>
          <p:cNvSpPr/>
          <p:nvPr/>
        </p:nvSpPr>
        <p:spPr>
          <a:xfrm>
            <a:off x="2766085" y="11779896"/>
            <a:ext cx="2845301" cy="989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5C3291F2-D1E4-144F-B7F4-CFF91633F557}"/>
              </a:ext>
            </a:extLst>
          </p:cNvPr>
          <p:cNvSpPr/>
          <p:nvPr/>
        </p:nvSpPr>
        <p:spPr>
          <a:xfrm>
            <a:off x="5637187" y="11779896"/>
            <a:ext cx="5716403" cy="989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C039E8C8-37C0-C54F-AAB1-3933F8FB88D3}"/>
              </a:ext>
            </a:extLst>
          </p:cNvPr>
          <p:cNvSpPr/>
          <p:nvPr/>
        </p:nvSpPr>
        <p:spPr>
          <a:xfrm>
            <a:off x="11379391" y="11779896"/>
            <a:ext cx="2845301" cy="989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1BB462CF-DE35-9E42-A505-14B79516C0FC}"/>
              </a:ext>
            </a:extLst>
          </p:cNvPr>
          <p:cNvSpPr/>
          <p:nvPr/>
        </p:nvSpPr>
        <p:spPr>
          <a:xfrm>
            <a:off x="14250493" y="11779896"/>
            <a:ext cx="8568050" cy="989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B7B58712-27AD-634B-86D0-5D5ED3A0775E}"/>
              </a:ext>
            </a:extLst>
          </p:cNvPr>
          <p:cNvSpPr txBox="1"/>
          <p:nvPr/>
        </p:nvSpPr>
        <p:spPr>
          <a:xfrm>
            <a:off x="2983920" y="12043585"/>
            <a:ext cx="2409634"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DEVELOPMENT</a:t>
            </a:r>
          </a:p>
        </p:txBody>
      </p:sp>
      <p:sp>
        <p:nvSpPr>
          <p:cNvPr id="41" name="TextBox 40">
            <a:extLst>
              <a:ext uri="{FF2B5EF4-FFF2-40B4-BE49-F238E27FC236}">
                <a16:creationId xmlns:a16="http://schemas.microsoft.com/office/drawing/2014/main" id="{23C4D3EC-2A3D-E14B-9290-382055978BE8}"/>
              </a:ext>
            </a:extLst>
          </p:cNvPr>
          <p:cNvSpPr txBox="1"/>
          <p:nvPr/>
        </p:nvSpPr>
        <p:spPr>
          <a:xfrm>
            <a:off x="5903179" y="11858919"/>
            <a:ext cx="5184432"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RAW MATERIALS PROCUREMENT,</a:t>
            </a:r>
          </a:p>
          <a:p>
            <a:pPr algn="ctr"/>
            <a:r>
              <a:rPr lang="en-US" sz="2400" b="1" dirty="0">
                <a:solidFill>
                  <a:schemeClr val="bg1"/>
                </a:solidFill>
                <a:latin typeface="Poppins" pitchFamily="2" charset="77"/>
                <a:cs typeface="Poppins" pitchFamily="2" charset="77"/>
              </a:rPr>
              <a:t>TRADING, LOGISTICS</a:t>
            </a:r>
          </a:p>
        </p:txBody>
      </p:sp>
      <p:sp>
        <p:nvSpPr>
          <p:cNvPr id="42" name="TextBox 41">
            <a:extLst>
              <a:ext uri="{FF2B5EF4-FFF2-40B4-BE49-F238E27FC236}">
                <a16:creationId xmlns:a16="http://schemas.microsoft.com/office/drawing/2014/main" id="{F8D73ED2-4DAF-8B42-9A50-30DC8682C7BE}"/>
              </a:ext>
            </a:extLst>
          </p:cNvPr>
          <p:cNvSpPr txBox="1"/>
          <p:nvPr/>
        </p:nvSpPr>
        <p:spPr>
          <a:xfrm>
            <a:off x="11339142" y="11858919"/>
            <a:ext cx="2925801"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MANUFACTURING</a:t>
            </a:r>
          </a:p>
          <a:p>
            <a:pPr algn="ctr"/>
            <a:r>
              <a:rPr lang="en-US" sz="2400" b="1" dirty="0">
                <a:solidFill>
                  <a:schemeClr val="bg1"/>
                </a:solidFill>
                <a:latin typeface="Poppins" pitchFamily="2" charset="77"/>
                <a:cs typeface="Poppins" pitchFamily="2" charset="77"/>
              </a:rPr>
              <a:t>AND PROCESSING</a:t>
            </a:r>
          </a:p>
        </p:txBody>
      </p:sp>
      <p:sp>
        <p:nvSpPr>
          <p:cNvPr id="43" name="TextBox 42">
            <a:extLst>
              <a:ext uri="{FF2B5EF4-FFF2-40B4-BE49-F238E27FC236}">
                <a16:creationId xmlns:a16="http://schemas.microsoft.com/office/drawing/2014/main" id="{10F793A3-34EC-D340-83AD-A5CFFA0A5BE8}"/>
              </a:ext>
            </a:extLst>
          </p:cNvPr>
          <p:cNvSpPr txBox="1"/>
          <p:nvPr/>
        </p:nvSpPr>
        <p:spPr>
          <a:xfrm>
            <a:off x="15657772" y="12043585"/>
            <a:ext cx="575349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WHOLESALING	, RETAILING, SERVICES</a:t>
            </a:r>
          </a:p>
        </p:txBody>
      </p:sp>
      <p:sp>
        <p:nvSpPr>
          <p:cNvPr id="44" name="Rectangle 43">
            <a:extLst>
              <a:ext uri="{FF2B5EF4-FFF2-40B4-BE49-F238E27FC236}">
                <a16:creationId xmlns:a16="http://schemas.microsoft.com/office/drawing/2014/main" id="{680261F1-C243-7945-BCF0-24C1D55291A2}"/>
              </a:ext>
            </a:extLst>
          </p:cNvPr>
          <p:cNvSpPr/>
          <p:nvPr/>
        </p:nvSpPr>
        <p:spPr>
          <a:xfrm>
            <a:off x="2766085" y="7867157"/>
            <a:ext cx="5716403" cy="9875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AF7ACA47-115C-CC4D-9FBD-153CDA2F253A}"/>
              </a:ext>
            </a:extLst>
          </p:cNvPr>
          <p:cNvSpPr/>
          <p:nvPr/>
        </p:nvSpPr>
        <p:spPr>
          <a:xfrm>
            <a:off x="2766085" y="6658836"/>
            <a:ext cx="11458607" cy="9875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2332B434-BEC5-1B41-9415-20872A52F12C}"/>
              </a:ext>
            </a:extLst>
          </p:cNvPr>
          <p:cNvSpPr/>
          <p:nvPr/>
        </p:nvSpPr>
        <p:spPr>
          <a:xfrm>
            <a:off x="5637186" y="3918104"/>
            <a:ext cx="5716403" cy="1311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ectangle 46">
            <a:extLst>
              <a:ext uri="{FF2B5EF4-FFF2-40B4-BE49-F238E27FC236}">
                <a16:creationId xmlns:a16="http://schemas.microsoft.com/office/drawing/2014/main" id="{55E1B5D7-1CAB-3E4F-B9DF-8AF680D635C0}"/>
              </a:ext>
            </a:extLst>
          </p:cNvPr>
          <p:cNvSpPr/>
          <p:nvPr/>
        </p:nvSpPr>
        <p:spPr>
          <a:xfrm>
            <a:off x="11379391" y="5450515"/>
            <a:ext cx="8561704" cy="9875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87187316-EFBF-2142-923E-A98F4F7418DA}"/>
              </a:ext>
            </a:extLst>
          </p:cNvPr>
          <p:cNvSpPr/>
          <p:nvPr/>
        </p:nvSpPr>
        <p:spPr>
          <a:xfrm>
            <a:off x="17095794" y="6658836"/>
            <a:ext cx="2845301" cy="9875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FAB30C36-4C81-6747-93FF-D6D27402C5AD}"/>
              </a:ext>
            </a:extLst>
          </p:cNvPr>
          <p:cNvSpPr/>
          <p:nvPr/>
        </p:nvSpPr>
        <p:spPr>
          <a:xfrm>
            <a:off x="17095794" y="3918105"/>
            <a:ext cx="2845301" cy="1311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6BC6608E-1D72-324E-ACD1-4B733972504E}"/>
              </a:ext>
            </a:extLst>
          </p:cNvPr>
          <p:cNvSpPr/>
          <p:nvPr/>
        </p:nvSpPr>
        <p:spPr>
          <a:xfrm>
            <a:off x="2766085" y="2709785"/>
            <a:ext cx="5716403" cy="987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CE2131E0-AC83-3242-A0B6-EDAB906BC8F8}"/>
              </a:ext>
            </a:extLst>
          </p:cNvPr>
          <p:cNvSpPr/>
          <p:nvPr/>
        </p:nvSpPr>
        <p:spPr>
          <a:xfrm>
            <a:off x="17095794" y="2709784"/>
            <a:ext cx="2845301" cy="987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BF4D1B4F-F240-6C43-AE6E-D1D841D3DCBE}"/>
              </a:ext>
            </a:extLst>
          </p:cNvPr>
          <p:cNvSpPr/>
          <p:nvPr/>
        </p:nvSpPr>
        <p:spPr>
          <a:xfrm>
            <a:off x="19973241" y="7867156"/>
            <a:ext cx="2845301" cy="9875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Rectangle 52">
            <a:extLst>
              <a:ext uri="{FF2B5EF4-FFF2-40B4-BE49-F238E27FC236}">
                <a16:creationId xmlns:a16="http://schemas.microsoft.com/office/drawing/2014/main" id="{A665E909-C6FE-914D-BEA5-812C2FEA606B}"/>
              </a:ext>
            </a:extLst>
          </p:cNvPr>
          <p:cNvSpPr/>
          <p:nvPr/>
        </p:nvSpPr>
        <p:spPr>
          <a:xfrm rot="16200000">
            <a:off x="-2359757" y="6637575"/>
            <a:ext cx="8843134" cy="9875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50000"/>
                </a:schemeClr>
              </a:solidFill>
              <a:latin typeface="Lato Light" panose="020F0502020204030203" pitchFamily="34" charset="0"/>
            </a:endParaRPr>
          </a:p>
        </p:txBody>
      </p:sp>
      <p:sp>
        <p:nvSpPr>
          <p:cNvPr id="55" name="TextBox 54">
            <a:extLst>
              <a:ext uri="{FF2B5EF4-FFF2-40B4-BE49-F238E27FC236}">
                <a16:creationId xmlns:a16="http://schemas.microsoft.com/office/drawing/2014/main" id="{C43B6028-0A6D-5640-9E44-0BAEBD0E598F}"/>
              </a:ext>
            </a:extLst>
          </p:cNvPr>
          <p:cNvSpPr txBox="1"/>
          <p:nvPr/>
        </p:nvSpPr>
        <p:spPr>
          <a:xfrm>
            <a:off x="4212220" y="8130099"/>
            <a:ext cx="2829621"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METALS DIVISION</a:t>
            </a:r>
          </a:p>
        </p:txBody>
      </p:sp>
      <p:sp>
        <p:nvSpPr>
          <p:cNvPr id="56" name="TextBox 55">
            <a:extLst>
              <a:ext uri="{FF2B5EF4-FFF2-40B4-BE49-F238E27FC236}">
                <a16:creationId xmlns:a16="http://schemas.microsoft.com/office/drawing/2014/main" id="{B8DE1E8C-464E-664A-A5E1-1161473394E5}"/>
              </a:ext>
            </a:extLst>
          </p:cNvPr>
          <p:cNvSpPr txBox="1"/>
          <p:nvPr/>
        </p:nvSpPr>
        <p:spPr>
          <a:xfrm>
            <a:off x="5560137" y="6900517"/>
            <a:ext cx="587051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GLOBAL PARTS &amp; LOGISTICS DIVISION</a:t>
            </a:r>
          </a:p>
        </p:txBody>
      </p:sp>
      <p:sp>
        <p:nvSpPr>
          <p:cNvPr id="57" name="TextBox 56">
            <a:extLst>
              <a:ext uri="{FF2B5EF4-FFF2-40B4-BE49-F238E27FC236}">
                <a16:creationId xmlns:a16="http://schemas.microsoft.com/office/drawing/2014/main" id="{1C7A833A-EB14-B042-B6EE-F7C11E89D5BF}"/>
              </a:ext>
            </a:extLst>
          </p:cNvPr>
          <p:cNvSpPr txBox="1"/>
          <p:nvPr/>
        </p:nvSpPr>
        <p:spPr>
          <a:xfrm>
            <a:off x="3403170" y="2784416"/>
            <a:ext cx="4442242"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CHEMICALS &amp; ELECTRONICS</a:t>
            </a:r>
          </a:p>
          <a:p>
            <a:pPr algn="ctr"/>
            <a:r>
              <a:rPr lang="en-US" sz="2400" b="1" dirty="0">
                <a:solidFill>
                  <a:schemeClr val="bg1"/>
                </a:solidFill>
                <a:latin typeface="Poppins" pitchFamily="2" charset="77"/>
                <a:cs typeface="Poppins" pitchFamily="2" charset="77"/>
              </a:rPr>
              <a:t>DIVISION</a:t>
            </a:r>
          </a:p>
        </p:txBody>
      </p:sp>
      <p:sp>
        <p:nvSpPr>
          <p:cNvPr id="58" name="TextBox 57">
            <a:extLst>
              <a:ext uri="{FF2B5EF4-FFF2-40B4-BE49-F238E27FC236}">
                <a16:creationId xmlns:a16="http://schemas.microsoft.com/office/drawing/2014/main" id="{4DC464DC-48D2-B948-A3C6-1092C3887692}"/>
              </a:ext>
            </a:extLst>
          </p:cNvPr>
          <p:cNvSpPr txBox="1"/>
          <p:nvPr/>
        </p:nvSpPr>
        <p:spPr>
          <a:xfrm>
            <a:off x="6634950" y="4158425"/>
            <a:ext cx="3720890"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MACHINERY, ENERGY &amp;</a:t>
            </a:r>
          </a:p>
          <a:p>
            <a:pPr algn="ctr"/>
            <a:r>
              <a:rPr lang="en-US" sz="2400" b="1" dirty="0">
                <a:solidFill>
                  <a:schemeClr val="bg1"/>
                </a:solidFill>
                <a:latin typeface="Poppins" pitchFamily="2" charset="77"/>
                <a:cs typeface="Poppins" pitchFamily="2" charset="77"/>
              </a:rPr>
              <a:t>PROJECT DIVISION</a:t>
            </a:r>
          </a:p>
        </p:txBody>
      </p:sp>
      <p:sp>
        <p:nvSpPr>
          <p:cNvPr id="59" name="TextBox 58">
            <a:extLst>
              <a:ext uri="{FF2B5EF4-FFF2-40B4-BE49-F238E27FC236}">
                <a16:creationId xmlns:a16="http://schemas.microsoft.com/office/drawing/2014/main" id="{6B87DBB7-B192-DA42-A0E6-9C491A477B90}"/>
              </a:ext>
            </a:extLst>
          </p:cNvPr>
          <p:cNvSpPr txBox="1"/>
          <p:nvPr/>
        </p:nvSpPr>
        <p:spPr>
          <a:xfrm>
            <a:off x="13812561" y="5708694"/>
            <a:ext cx="3690434"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AUTOMOTIVE DIVISION</a:t>
            </a:r>
          </a:p>
        </p:txBody>
      </p:sp>
      <p:sp>
        <p:nvSpPr>
          <p:cNvPr id="60" name="TextBox 59">
            <a:extLst>
              <a:ext uri="{FF2B5EF4-FFF2-40B4-BE49-F238E27FC236}">
                <a16:creationId xmlns:a16="http://schemas.microsoft.com/office/drawing/2014/main" id="{752DF91D-4555-4445-83EB-3CD625C700BB}"/>
              </a:ext>
            </a:extLst>
          </p:cNvPr>
          <p:cNvSpPr txBox="1"/>
          <p:nvPr/>
        </p:nvSpPr>
        <p:spPr>
          <a:xfrm rot="16200000">
            <a:off x="-2122177" y="6900516"/>
            <a:ext cx="8367996"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BUSINESS AND FUNCTIONS ACROSS THE VALUE CHAIN</a:t>
            </a:r>
          </a:p>
        </p:txBody>
      </p:sp>
    </p:spTree>
    <p:extLst>
      <p:ext uri="{BB962C8B-B14F-4D97-AF65-F5344CB8AC3E}">
        <p14:creationId xmlns:p14="http://schemas.microsoft.com/office/powerpoint/2010/main" val="105497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AE9BAE-89F7-0F40-94B8-DFF7B51F3AE2}"/>
              </a:ext>
            </a:extLst>
          </p:cNvPr>
          <p:cNvSpPr txBox="1"/>
          <p:nvPr/>
        </p:nvSpPr>
        <p:spPr>
          <a:xfrm>
            <a:off x="5063344" y="612372"/>
            <a:ext cx="1425101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ENERGY MANAGEMENT VALUE CHAIN</a:t>
            </a:r>
          </a:p>
        </p:txBody>
      </p:sp>
      <p:sp>
        <p:nvSpPr>
          <p:cNvPr id="3" name="TextBox 2">
            <a:extLst>
              <a:ext uri="{FF2B5EF4-FFF2-40B4-BE49-F238E27FC236}">
                <a16:creationId xmlns:a16="http://schemas.microsoft.com/office/drawing/2014/main" id="{CF8D2123-9D5E-A842-A25D-E4C01F2043C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ounded Rectangle 3">
            <a:extLst>
              <a:ext uri="{FF2B5EF4-FFF2-40B4-BE49-F238E27FC236}">
                <a16:creationId xmlns:a16="http://schemas.microsoft.com/office/drawing/2014/main" id="{42B98864-210B-364E-819E-4A2D9C5B0DA0}"/>
              </a:ext>
            </a:extLst>
          </p:cNvPr>
          <p:cNvSpPr/>
          <p:nvPr/>
        </p:nvSpPr>
        <p:spPr>
          <a:xfrm>
            <a:off x="10735791" y="3344779"/>
            <a:ext cx="2906068" cy="9609221"/>
          </a:xfrm>
          <a:prstGeom prst="roundRect">
            <a:avLst>
              <a:gd name="adj" fmla="val 951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ed Rectangle 7">
            <a:extLst>
              <a:ext uri="{FF2B5EF4-FFF2-40B4-BE49-F238E27FC236}">
                <a16:creationId xmlns:a16="http://schemas.microsoft.com/office/drawing/2014/main" id="{66F699A7-56EF-C948-A6A6-E23BD34F292C}"/>
              </a:ext>
            </a:extLst>
          </p:cNvPr>
          <p:cNvSpPr/>
          <p:nvPr/>
        </p:nvSpPr>
        <p:spPr>
          <a:xfrm>
            <a:off x="19950757" y="3344779"/>
            <a:ext cx="2906068" cy="9609221"/>
          </a:xfrm>
          <a:prstGeom prst="roundRect">
            <a:avLst>
              <a:gd name="adj" fmla="val 951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ounded Rectangle 8">
            <a:extLst>
              <a:ext uri="{FF2B5EF4-FFF2-40B4-BE49-F238E27FC236}">
                <a16:creationId xmlns:a16="http://schemas.microsoft.com/office/drawing/2014/main" id="{5C095388-1525-8641-A193-DFFFC130CE8A}"/>
              </a:ext>
            </a:extLst>
          </p:cNvPr>
          <p:cNvSpPr/>
          <p:nvPr/>
        </p:nvSpPr>
        <p:spPr>
          <a:xfrm>
            <a:off x="13808019" y="3344779"/>
            <a:ext cx="2906068" cy="9609221"/>
          </a:xfrm>
          <a:prstGeom prst="roundRect">
            <a:avLst>
              <a:gd name="adj" fmla="val 95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ounded Rectangle 9">
            <a:extLst>
              <a:ext uri="{FF2B5EF4-FFF2-40B4-BE49-F238E27FC236}">
                <a16:creationId xmlns:a16="http://schemas.microsoft.com/office/drawing/2014/main" id="{D6FEF6F0-B364-3346-BF2C-9585344A57A1}"/>
              </a:ext>
            </a:extLst>
          </p:cNvPr>
          <p:cNvSpPr/>
          <p:nvPr/>
        </p:nvSpPr>
        <p:spPr>
          <a:xfrm>
            <a:off x="16891745" y="3344779"/>
            <a:ext cx="2906068" cy="9609221"/>
          </a:xfrm>
          <a:prstGeom prst="roundRect">
            <a:avLst>
              <a:gd name="adj" fmla="val 951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ed Rectangle 10">
            <a:extLst>
              <a:ext uri="{FF2B5EF4-FFF2-40B4-BE49-F238E27FC236}">
                <a16:creationId xmlns:a16="http://schemas.microsoft.com/office/drawing/2014/main" id="{65EB6784-82F4-9849-95F4-87ADA53C064B}"/>
              </a:ext>
            </a:extLst>
          </p:cNvPr>
          <p:cNvSpPr/>
          <p:nvPr/>
        </p:nvSpPr>
        <p:spPr>
          <a:xfrm>
            <a:off x="7669922" y="3344779"/>
            <a:ext cx="2906068" cy="9609221"/>
          </a:xfrm>
          <a:prstGeom prst="roundRect">
            <a:avLst>
              <a:gd name="adj" fmla="val 951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ounded Rectangle 11">
            <a:extLst>
              <a:ext uri="{FF2B5EF4-FFF2-40B4-BE49-F238E27FC236}">
                <a16:creationId xmlns:a16="http://schemas.microsoft.com/office/drawing/2014/main" id="{6461001D-0276-5F44-A857-31CCEF1888D1}"/>
              </a:ext>
            </a:extLst>
          </p:cNvPr>
          <p:cNvSpPr/>
          <p:nvPr/>
        </p:nvSpPr>
        <p:spPr>
          <a:xfrm>
            <a:off x="1520825" y="3344779"/>
            <a:ext cx="2906068" cy="9609221"/>
          </a:xfrm>
          <a:prstGeom prst="roundRect">
            <a:avLst>
              <a:gd name="adj" fmla="val 951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ounded Rectangle 12">
            <a:extLst>
              <a:ext uri="{FF2B5EF4-FFF2-40B4-BE49-F238E27FC236}">
                <a16:creationId xmlns:a16="http://schemas.microsoft.com/office/drawing/2014/main" id="{490D3E99-0333-F940-BC13-D35AB4B1391D}"/>
              </a:ext>
            </a:extLst>
          </p:cNvPr>
          <p:cNvSpPr/>
          <p:nvPr/>
        </p:nvSpPr>
        <p:spPr>
          <a:xfrm>
            <a:off x="4586694" y="3344779"/>
            <a:ext cx="2906068" cy="9609221"/>
          </a:xfrm>
          <a:prstGeom prst="roundRect">
            <a:avLst>
              <a:gd name="adj" fmla="val 9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B72FEC29-2982-A942-BD0F-61B209D0F81E}"/>
              </a:ext>
            </a:extLst>
          </p:cNvPr>
          <p:cNvSpPr/>
          <p:nvPr/>
        </p:nvSpPr>
        <p:spPr>
          <a:xfrm>
            <a:off x="1692426" y="3991232"/>
            <a:ext cx="2562866" cy="3064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2D5749A7-192E-F844-B4A8-142EB25D680A}"/>
              </a:ext>
            </a:extLst>
          </p:cNvPr>
          <p:cNvSpPr/>
          <p:nvPr/>
        </p:nvSpPr>
        <p:spPr>
          <a:xfrm>
            <a:off x="4758295" y="3991232"/>
            <a:ext cx="2562866" cy="3064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805AD5E6-9E28-9346-9CAA-421FB9A8D70D}"/>
              </a:ext>
            </a:extLst>
          </p:cNvPr>
          <p:cNvSpPr/>
          <p:nvPr/>
        </p:nvSpPr>
        <p:spPr>
          <a:xfrm>
            <a:off x="7841523" y="3991232"/>
            <a:ext cx="2562866" cy="3064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Oval 16">
            <a:extLst>
              <a:ext uri="{FF2B5EF4-FFF2-40B4-BE49-F238E27FC236}">
                <a16:creationId xmlns:a16="http://schemas.microsoft.com/office/drawing/2014/main" id="{D846C38F-DF12-D64D-BA25-BAD1589CCE77}"/>
              </a:ext>
            </a:extLst>
          </p:cNvPr>
          <p:cNvSpPr/>
          <p:nvPr/>
        </p:nvSpPr>
        <p:spPr>
          <a:xfrm>
            <a:off x="10907391" y="3991232"/>
            <a:ext cx="2562866" cy="3064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E82F3F46-7C81-354B-8ACB-66957211B700}"/>
              </a:ext>
            </a:extLst>
          </p:cNvPr>
          <p:cNvSpPr/>
          <p:nvPr/>
        </p:nvSpPr>
        <p:spPr>
          <a:xfrm>
            <a:off x="13979620" y="3991232"/>
            <a:ext cx="2562866" cy="3064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E20A40E1-2EE7-AC4A-8F95-39359FC60952}"/>
              </a:ext>
            </a:extLst>
          </p:cNvPr>
          <p:cNvSpPr/>
          <p:nvPr/>
        </p:nvSpPr>
        <p:spPr>
          <a:xfrm>
            <a:off x="17063346" y="3991232"/>
            <a:ext cx="2562866" cy="3064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Oval 19">
            <a:extLst>
              <a:ext uri="{FF2B5EF4-FFF2-40B4-BE49-F238E27FC236}">
                <a16:creationId xmlns:a16="http://schemas.microsoft.com/office/drawing/2014/main" id="{FEDDDB69-CB9D-4E4B-A00C-836C3738543E}"/>
              </a:ext>
            </a:extLst>
          </p:cNvPr>
          <p:cNvSpPr/>
          <p:nvPr/>
        </p:nvSpPr>
        <p:spPr>
          <a:xfrm>
            <a:off x="20122358" y="3991232"/>
            <a:ext cx="2562866" cy="3064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Freeform 664">
            <a:extLst>
              <a:ext uri="{FF2B5EF4-FFF2-40B4-BE49-F238E27FC236}">
                <a16:creationId xmlns:a16="http://schemas.microsoft.com/office/drawing/2014/main" id="{BB9AA0D3-B805-1B4A-90D9-37D5ACB5646A}"/>
              </a:ext>
            </a:extLst>
          </p:cNvPr>
          <p:cNvSpPr>
            <a:spLocks noChangeArrowheads="1"/>
          </p:cNvSpPr>
          <p:nvPr/>
        </p:nvSpPr>
        <p:spPr bwMode="auto">
          <a:xfrm>
            <a:off x="11329079" y="4663725"/>
            <a:ext cx="1719490" cy="1719490"/>
          </a:xfrm>
          <a:custGeom>
            <a:avLst/>
            <a:gdLst>
              <a:gd name="T0" fmla="*/ 2532864 w 297402"/>
              <a:gd name="T1" fmla="*/ 2363571 h 298090"/>
              <a:gd name="T2" fmla="*/ 2257909 w 297402"/>
              <a:gd name="T3" fmla="*/ 2540077 h 298090"/>
              <a:gd name="T4" fmla="*/ 2436052 w 297402"/>
              <a:gd name="T5" fmla="*/ 2363571 h 298090"/>
              <a:gd name="T6" fmla="*/ 2253982 w 297402"/>
              <a:gd name="T7" fmla="*/ 1727271 h 298090"/>
              <a:gd name="T8" fmla="*/ 2253982 w 297402"/>
              <a:gd name="T9" fmla="*/ 2695262 h 298090"/>
              <a:gd name="T10" fmla="*/ 2253982 w 297402"/>
              <a:gd name="T11" fmla="*/ 1727271 h 298090"/>
              <a:gd name="T12" fmla="*/ 2289275 w 297402"/>
              <a:gd name="T13" fmla="*/ 1621453 h 298090"/>
              <a:gd name="T14" fmla="*/ 2253982 w 297402"/>
              <a:gd name="T15" fmla="*/ 2793236 h 298090"/>
              <a:gd name="T16" fmla="*/ 2222616 w 297402"/>
              <a:gd name="T17" fmla="*/ 1621453 h 298090"/>
              <a:gd name="T18" fmla="*/ 1285584 w 297402"/>
              <a:gd name="T19" fmla="*/ 3144279 h 298090"/>
              <a:gd name="T20" fmla="*/ 3166153 w 297402"/>
              <a:gd name="T21" fmla="*/ 1229520 h 298090"/>
              <a:gd name="T22" fmla="*/ 272349 w 297402"/>
              <a:gd name="T23" fmla="*/ 1002404 h 298090"/>
              <a:gd name="T24" fmla="*/ 394577 w 297402"/>
              <a:gd name="T25" fmla="*/ 1421380 h 298090"/>
              <a:gd name="T26" fmla="*/ 272349 w 297402"/>
              <a:gd name="T27" fmla="*/ 1002404 h 298090"/>
              <a:gd name="T28" fmla="*/ 2034647 w 297402"/>
              <a:gd name="T29" fmla="*/ 1131621 h 298090"/>
              <a:gd name="T30" fmla="*/ 2227833 w 297402"/>
              <a:gd name="T31" fmla="*/ 982827 h 298090"/>
              <a:gd name="T32" fmla="*/ 1461077 w 297402"/>
              <a:gd name="T33" fmla="*/ 873448 h 298090"/>
              <a:gd name="T34" fmla="*/ 1389571 w 297402"/>
              <a:gd name="T35" fmla="*/ 902616 h 298090"/>
              <a:gd name="T36" fmla="*/ 1431636 w 297402"/>
              <a:gd name="T37" fmla="*/ 806757 h 298090"/>
              <a:gd name="T38" fmla="*/ 3112987 w 297402"/>
              <a:gd name="T39" fmla="*/ 831255 h 298090"/>
              <a:gd name="T40" fmla="*/ 3064182 w 297402"/>
              <a:gd name="T41" fmla="*/ 894153 h 298090"/>
              <a:gd name="T42" fmla="*/ 3043852 w 297402"/>
              <a:gd name="T43" fmla="*/ 805357 h 298090"/>
              <a:gd name="T44" fmla="*/ 2912306 w 297402"/>
              <a:gd name="T45" fmla="*/ 516077 h 298090"/>
              <a:gd name="T46" fmla="*/ 2874460 w 297402"/>
              <a:gd name="T47" fmla="*/ 600488 h 298090"/>
              <a:gd name="T48" fmla="*/ 2840800 w 297402"/>
              <a:gd name="T49" fmla="*/ 516077 h 298090"/>
              <a:gd name="T50" fmla="*/ 1640163 w 297402"/>
              <a:gd name="T51" fmla="*/ 516077 h 298090"/>
              <a:gd name="T52" fmla="*/ 1602302 w 297402"/>
              <a:gd name="T53" fmla="*/ 600488 h 298090"/>
              <a:gd name="T54" fmla="*/ 1564440 w 297402"/>
              <a:gd name="T55" fmla="*/ 516077 h 298090"/>
              <a:gd name="T56" fmla="*/ 2628679 w 297402"/>
              <a:gd name="T57" fmla="*/ 381087 h 298090"/>
              <a:gd name="T58" fmla="*/ 2557168 w 297402"/>
              <a:gd name="T59" fmla="*/ 406998 h 298090"/>
              <a:gd name="T60" fmla="*/ 2599231 w 297402"/>
              <a:gd name="T61" fmla="*/ 321899 h 298090"/>
              <a:gd name="T62" fmla="*/ 1949024 w 297402"/>
              <a:gd name="T63" fmla="*/ 347794 h 298090"/>
              <a:gd name="T64" fmla="*/ 1898551 w 297402"/>
              <a:gd name="T65" fmla="*/ 410692 h 298090"/>
              <a:gd name="T66" fmla="*/ 1881732 w 297402"/>
              <a:gd name="T67" fmla="*/ 321899 h 298090"/>
              <a:gd name="T68" fmla="*/ 2288743 w 297402"/>
              <a:gd name="T69" fmla="*/ 306817 h 298090"/>
              <a:gd name="T70" fmla="*/ 2188205 w 297402"/>
              <a:gd name="T71" fmla="*/ 306817 h 298090"/>
              <a:gd name="T72" fmla="*/ 1585210 w 297402"/>
              <a:gd name="T73" fmla="*/ 97885 h 298090"/>
              <a:gd name="T74" fmla="*/ 1285584 w 297402"/>
              <a:gd name="T75" fmla="*/ 1131621 h 298090"/>
              <a:gd name="T76" fmla="*/ 2227833 w 297402"/>
              <a:gd name="T77" fmla="*/ 884942 h 298090"/>
              <a:gd name="T78" fmla="*/ 2515639 w 297402"/>
              <a:gd name="T79" fmla="*/ 618677 h 298090"/>
              <a:gd name="T80" fmla="*/ 2602378 w 297402"/>
              <a:gd name="T81" fmla="*/ 669576 h 298090"/>
              <a:gd name="T82" fmla="*/ 2515639 w 297402"/>
              <a:gd name="T83" fmla="*/ 1131621 h 298090"/>
              <a:gd name="T84" fmla="*/ 3166153 w 297402"/>
              <a:gd name="T85" fmla="*/ 395479 h 298090"/>
              <a:gd name="T86" fmla="*/ 1585210 w 297402"/>
              <a:gd name="T87" fmla="*/ 97885 h 298090"/>
              <a:gd name="T88" fmla="*/ 2870474 w 297402"/>
              <a:gd name="T89" fmla="*/ 0 h 298090"/>
              <a:gd name="T90" fmla="*/ 3264718 w 297402"/>
              <a:gd name="T91" fmla="*/ 1178616 h 298090"/>
              <a:gd name="T92" fmla="*/ 3217408 w 297402"/>
              <a:gd name="T93" fmla="*/ 3242164 h 298090"/>
              <a:gd name="T94" fmla="*/ 47632 w 297402"/>
              <a:gd name="T95" fmla="*/ 3242164 h 298090"/>
              <a:gd name="T96" fmla="*/ 47632 w 297402"/>
              <a:gd name="T97" fmla="*/ 3144279 h 298090"/>
              <a:gd name="T98" fmla="*/ 1187015 w 297402"/>
              <a:gd name="T99" fmla="*/ 1726803 h 298090"/>
              <a:gd name="T100" fmla="*/ 985949 w 297402"/>
              <a:gd name="T101" fmla="*/ 2666563 h 298090"/>
              <a:gd name="T102" fmla="*/ 394577 w 297402"/>
              <a:gd name="T103" fmla="*/ 2666563 h 298090"/>
              <a:gd name="T104" fmla="*/ 98885 w 297402"/>
              <a:gd name="T105" fmla="*/ 1178616 h 298090"/>
              <a:gd name="T106" fmla="*/ 8204 w 297402"/>
              <a:gd name="T107" fmla="*/ 591264 h 298090"/>
              <a:gd name="T108" fmla="*/ 91004 w 297402"/>
              <a:gd name="T109" fmla="*/ 540363 h 298090"/>
              <a:gd name="T110" fmla="*/ 485250 w 297402"/>
              <a:gd name="T111" fmla="*/ 1155123 h 298090"/>
              <a:gd name="T112" fmla="*/ 493131 w 297402"/>
              <a:gd name="T113" fmla="*/ 1174701 h 298090"/>
              <a:gd name="T114" fmla="*/ 493131 w 297402"/>
              <a:gd name="T115" fmla="*/ 2666563 h 298090"/>
              <a:gd name="T116" fmla="*/ 887381 w 297402"/>
              <a:gd name="T117" fmla="*/ 2666563 h 298090"/>
              <a:gd name="T118" fmla="*/ 1187015 w 297402"/>
              <a:gd name="T119" fmla="*/ 1628917 h 298090"/>
              <a:gd name="T120" fmla="*/ 1187015 w 297402"/>
              <a:gd name="T121" fmla="*/ 395479 h 29809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97402" h="298090">
                <a:moveTo>
                  <a:pt x="226147" y="212725"/>
                </a:moveTo>
                <a:cubicBezTo>
                  <a:pt x="228969" y="212725"/>
                  <a:pt x="230733" y="214842"/>
                  <a:pt x="230733" y="217311"/>
                </a:cubicBezTo>
                <a:cubicBezTo>
                  <a:pt x="230733" y="228600"/>
                  <a:pt x="221208" y="237772"/>
                  <a:pt x="209919" y="237772"/>
                </a:cubicBezTo>
                <a:cubicBezTo>
                  <a:pt x="207803" y="237772"/>
                  <a:pt x="205686" y="236008"/>
                  <a:pt x="205686" y="233539"/>
                </a:cubicBezTo>
                <a:cubicBezTo>
                  <a:pt x="205686" y="231069"/>
                  <a:pt x="207803" y="228953"/>
                  <a:pt x="209919" y="228953"/>
                </a:cubicBezTo>
                <a:cubicBezTo>
                  <a:pt x="216622" y="228953"/>
                  <a:pt x="221914" y="223661"/>
                  <a:pt x="221914" y="217311"/>
                </a:cubicBezTo>
                <a:cubicBezTo>
                  <a:pt x="221914" y="214842"/>
                  <a:pt x="223678" y="212725"/>
                  <a:pt x="226147" y="212725"/>
                </a:cubicBezTo>
                <a:close/>
                <a:moveTo>
                  <a:pt x="205328" y="158808"/>
                </a:moveTo>
                <a:cubicBezTo>
                  <a:pt x="193898" y="170698"/>
                  <a:pt x="171753" y="196641"/>
                  <a:pt x="171753" y="213937"/>
                </a:cubicBezTo>
                <a:cubicBezTo>
                  <a:pt x="171753" y="232673"/>
                  <a:pt x="186754" y="247807"/>
                  <a:pt x="205328" y="247807"/>
                </a:cubicBezTo>
                <a:cubicBezTo>
                  <a:pt x="223902" y="247807"/>
                  <a:pt x="238904" y="232673"/>
                  <a:pt x="238904" y="213937"/>
                </a:cubicBezTo>
                <a:cubicBezTo>
                  <a:pt x="238904" y="196641"/>
                  <a:pt x="217116" y="170698"/>
                  <a:pt x="205328" y="158808"/>
                </a:cubicBezTo>
                <a:close/>
                <a:moveTo>
                  <a:pt x="202471" y="149079"/>
                </a:moveTo>
                <a:cubicBezTo>
                  <a:pt x="203899" y="147638"/>
                  <a:pt x="206757" y="147638"/>
                  <a:pt x="208543" y="149079"/>
                </a:cubicBezTo>
                <a:cubicBezTo>
                  <a:pt x="209972" y="150521"/>
                  <a:pt x="248191" y="186913"/>
                  <a:pt x="248191" y="213937"/>
                </a:cubicBezTo>
                <a:cubicBezTo>
                  <a:pt x="248191" y="237718"/>
                  <a:pt x="228903" y="256815"/>
                  <a:pt x="205328" y="256815"/>
                </a:cubicBezTo>
                <a:cubicBezTo>
                  <a:pt x="182111" y="256815"/>
                  <a:pt x="162823" y="237718"/>
                  <a:pt x="162823" y="213937"/>
                </a:cubicBezTo>
                <a:cubicBezTo>
                  <a:pt x="162823" y="187273"/>
                  <a:pt x="200685" y="150521"/>
                  <a:pt x="202471" y="149079"/>
                </a:cubicBezTo>
                <a:close/>
                <a:moveTo>
                  <a:pt x="117111" y="113044"/>
                </a:moveTo>
                <a:lnTo>
                  <a:pt x="117111" y="289090"/>
                </a:lnTo>
                <a:lnTo>
                  <a:pt x="288423" y="289090"/>
                </a:lnTo>
                <a:lnTo>
                  <a:pt x="288423" y="113044"/>
                </a:lnTo>
                <a:lnTo>
                  <a:pt x="117111" y="113044"/>
                </a:lnTo>
                <a:close/>
                <a:moveTo>
                  <a:pt x="24810" y="92163"/>
                </a:moveTo>
                <a:cubicBezTo>
                  <a:pt x="20500" y="96483"/>
                  <a:pt x="17627" y="102243"/>
                  <a:pt x="17627" y="108364"/>
                </a:cubicBezTo>
                <a:cubicBezTo>
                  <a:pt x="17627" y="119164"/>
                  <a:pt x="25529" y="128524"/>
                  <a:pt x="35944" y="130684"/>
                </a:cubicBezTo>
                <a:lnTo>
                  <a:pt x="35944" y="109804"/>
                </a:lnTo>
                <a:lnTo>
                  <a:pt x="24810" y="92163"/>
                </a:lnTo>
                <a:close/>
                <a:moveTo>
                  <a:pt x="202946" y="90363"/>
                </a:moveTo>
                <a:cubicBezTo>
                  <a:pt x="194686" y="90363"/>
                  <a:pt x="187503" y="96123"/>
                  <a:pt x="185348" y="104043"/>
                </a:cubicBezTo>
                <a:lnTo>
                  <a:pt x="220186" y="104043"/>
                </a:lnTo>
                <a:cubicBezTo>
                  <a:pt x="218031" y="96123"/>
                  <a:pt x="211207" y="90363"/>
                  <a:pt x="202946" y="90363"/>
                </a:cubicBezTo>
                <a:close/>
                <a:moveTo>
                  <a:pt x="130416" y="74175"/>
                </a:moveTo>
                <a:cubicBezTo>
                  <a:pt x="132715" y="75324"/>
                  <a:pt x="133865" y="78007"/>
                  <a:pt x="133098" y="80306"/>
                </a:cubicBezTo>
                <a:cubicBezTo>
                  <a:pt x="131949" y="82222"/>
                  <a:pt x="130416" y="83755"/>
                  <a:pt x="128500" y="83755"/>
                </a:cubicBezTo>
                <a:cubicBezTo>
                  <a:pt x="127734" y="83755"/>
                  <a:pt x="127351" y="83372"/>
                  <a:pt x="126584" y="82988"/>
                </a:cubicBezTo>
                <a:cubicBezTo>
                  <a:pt x="124285" y="81839"/>
                  <a:pt x="123136" y="79156"/>
                  <a:pt x="123902" y="76857"/>
                </a:cubicBezTo>
                <a:cubicBezTo>
                  <a:pt x="125052" y="74175"/>
                  <a:pt x="127734" y="73025"/>
                  <a:pt x="130416" y="74175"/>
                </a:cubicBezTo>
                <a:close/>
                <a:moveTo>
                  <a:pt x="277282" y="74046"/>
                </a:moveTo>
                <a:cubicBezTo>
                  <a:pt x="279875" y="73025"/>
                  <a:pt x="282468" y="74046"/>
                  <a:pt x="283580" y="76427"/>
                </a:cubicBezTo>
                <a:cubicBezTo>
                  <a:pt x="284691" y="78468"/>
                  <a:pt x="283580" y="80849"/>
                  <a:pt x="280986" y="81870"/>
                </a:cubicBezTo>
                <a:cubicBezTo>
                  <a:pt x="280616" y="82210"/>
                  <a:pt x="279875" y="82210"/>
                  <a:pt x="279134" y="82210"/>
                </a:cubicBezTo>
                <a:cubicBezTo>
                  <a:pt x="277282" y="82210"/>
                  <a:pt x="275800" y="81189"/>
                  <a:pt x="275060" y="79488"/>
                </a:cubicBezTo>
                <a:cubicBezTo>
                  <a:pt x="273948" y="77447"/>
                  <a:pt x="275060" y="75066"/>
                  <a:pt x="277282" y="74046"/>
                </a:cubicBezTo>
                <a:close/>
                <a:moveTo>
                  <a:pt x="258785" y="47449"/>
                </a:moveTo>
                <a:cubicBezTo>
                  <a:pt x="260318" y="46038"/>
                  <a:pt x="263383" y="46038"/>
                  <a:pt x="265299" y="47449"/>
                </a:cubicBezTo>
                <a:cubicBezTo>
                  <a:pt x="267215" y="49213"/>
                  <a:pt x="267215" y="52035"/>
                  <a:pt x="265299" y="53799"/>
                </a:cubicBezTo>
                <a:cubicBezTo>
                  <a:pt x="264533" y="54857"/>
                  <a:pt x="263000" y="55210"/>
                  <a:pt x="261851" y="55210"/>
                </a:cubicBezTo>
                <a:cubicBezTo>
                  <a:pt x="260701" y="55210"/>
                  <a:pt x="259552" y="54857"/>
                  <a:pt x="258785" y="53799"/>
                </a:cubicBezTo>
                <a:cubicBezTo>
                  <a:pt x="256486" y="52035"/>
                  <a:pt x="256486" y="49213"/>
                  <a:pt x="258785" y="47449"/>
                </a:cubicBezTo>
                <a:close/>
                <a:moveTo>
                  <a:pt x="142514" y="47449"/>
                </a:moveTo>
                <a:cubicBezTo>
                  <a:pt x="144430" y="46038"/>
                  <a:pt x="147496" y="46038"/>
                  <a:pt x="149412" y="47449"/>
                </a:cubicBezTo>
                <a:cubicBezTo>
                  <a:pt x="151328" y="49566"/>
                  <a:pt x="151328" y="52035"/>
                  <a:pt x="149412" y="53799"/>
                </a:cubicBezTo>
                <a:cubicBezTo>
                  <a:pt x="148262" y="54857"/>
                  <a:pt x="147112" y="55210"/>
                  <a:pt x="145963" y="55210"/>
                </a:cubicBezTo>
                <a:cubicBezTo>
                  <a:pt x="144813" y="55210"/>
                  <a:pt x="143280" y="54857"/>
                  <a:pt x="142514" y="53799"/>
                </a:cubicBezTo>
                <a:cubicBezTo>
                  <a:pt x="140598" y="52035"/>
                  <a:pt x="140598" y="49566"/>
                  <a:pt x="142514" y="47449"/>
                </a:cubicBezTo>
                <a:close/>
                <a:moveTo>
                  <a:pt x="236779" y="29596"/>
                </a:moveTo>
                <a:cubicBezTo>
                  <a:pt x="239078" y="30616"/>
                  <a:pt x="240228" y="32997"/>
                  <a:pt x="239462" y="35038"/>
                </a:cubicBezTo>
                <a:cubicBezTo>
                  <a:pt x="238695" y="36739"/>
                  <a:pt x="236779" y="37760"/>
                  <a:pt x="234863" y="37760"/>
                </a:cubicBezTo>
                <a:cubicBezTo>
                  <a:pt x="234097" y="37760"/>
                  <a:pt x="233713" y="37760"/>
                  <a:pt x="232947" y="37420"/>
                </a:cubicBezTo>
                <a:cubicBezTo>
                  <a:pt x="230648" y="36399"/>
                  <a:pt x="229498" y="34018"/>
                  <a:pt x="230265" y="31977"/>
                </a:cubicBezTo>
                <a:cubicBezTo>
                  <a:pt x="231414" y="29596"/>
                  <a:pt x="234097" y="28575"/>
                  <a:pt x="236779" y="29596"/>
                </a:cubicBezTo>
                <a:close/>
                <a:moveTo>
                  <a:pt x="171418" y="29596"/>
                </a:moveTo>
                <a:cubicBezTo>
                  <a:pt x="173717" y="28575"/>
                  <a:pt x="176399" y="29596"/>
                  <a:pt x="177548" y="31977"/>
                </a:cubicBezTo>
                <a:cubicBezTo>
                  <a:pt x="178315" y="34018"/>
                  <a:pt x="177165" y="36399"/>
                  <a:pt x="174866" y="37420"/>
                </a:cubicBezTo>
                <a:cubicBezTo>
                  <a:pt x="174100" y="37760"/>
                  <a:pt x="173717" y="37760"/>
                  <a:pt x="172950" y="37760"/>
                </a:cubicBezTo>
                <a:cubicBezTo>
                  <a:pt x="171418" y="37760"/>
                  <a:pt x="169502" y="36739"/>
                  <a:pt x="168352" y="35038"/>
                </a:cubicBezTo>
                <a:cubicBezTo>
                  <a:pt x="167586" y="32997"/>
                  <a:pt x="168735" y="30616"/>
                  <a:pt x="171418" y="29596"/>
                </a:cubicBezTo>
                <a:close/>
                <a:moveTo>
                  <a:pt x="204098" y="23813"/>
                </a:moveTo>
                <a:cubicBezTo>
                  <a:pt x="206663" y="23813"/>
                  <a:pt x="208495" y="25645"/>
                  <a:pt x="208495" y="28209"/>
                </a:cubicBezTo>
                <a:cubicBezTo>
                  <a:pt x="208495" y="30774"/>
                  <a:pt x="206663" y="32972"/>
                  <a:pt x="204098" y="32972"/>
                </a:cubicBezTo>
                <a:cubicBezTo>
                  <a:pt x="201168" y="32972"/>
                  <a:pt x="199336" y="30774"/>
                  <a:pt x="199336" y="28209"/>
                </a:cubicBezTo>
                <a:cubicBezTo>
                  <a:pt x="199336" y="25645"/>
                  <a:pt x="201168" y="23813"/>
                  <a:pt x="204098" y="23813"/>
                </a:cubicBezTo>
                <a:close/>
                <a:moveTo>
                  <a:pt x="144406" y="9000"/>
                </a:moveTo>
                <a:cubicBezTo>
                  <a:pt x="129322" y="9000"/>
                  <a:pt x="117111" y="21241"/>
                  <a:pt x="117111" y="36361"/>
                </a:cubicBezTo>
                <a:lnTo>
                  <a:pt x="117111" y="104043"/>
                </a:lnTo>
                <a:lnTo>
                  <a:pt x="176370" y="104043"/>
                </a:lnTo>
                <a:cubicBezTo>
                  <a:pt x="178165" y="91083"/>
                  <a:pt x="189299" y="81363"/>
                  <a:pt x="202946" y="81363"/>
                </a:cubicBezTo>
                <a:cubicBezTo>
                  <a:pt x="206538" y="81363"/>
                  <a:pt x="209770" y="82083"/>
                  <a:pt x="213003" y="83523"/>
                </a:cubicBezTo>
                <a:lnTo>
                  <a:pt x="229164" y="56882"/>
                </a:lnTo>
                <a:cubicBezTo>
                  <a:pt x="230601" y="54722"/>
                  <a:pt x="233474" y="54002"/>
                  <a:pt x="235629" y="55442"/>
                </a:cubicBezTo>
                <a:cubicBezTo>
                  <a:pt x="237784" y="56882"/>
                  <a:pt x="238143" y="59402"/>
                  <a:pt x="237066" y="61562"/>
                </a:cubicBezTo>
                <a:lnTo>
                  <a:pt x="220904" y="87843"/>
                </a:lnTo>
                <a:cubicBezTo>
                  <a:pt x="225214" y="92163"/>
                  <a:pt x="228446" y="97563"/>
                  <a:pt x="229164" y="104043"/>
                </a:cubicBezTo>
                <a:lnTo>
                  <a:pt x="288423" y="104043"/>
                </a:lnTo>
                <a:lnTo>
                  <a:pt x="288423" y="36361"/>
                </a:lnTo>
                <a:cubicBezTo>
                  <a:pt x="288423" y="21241"/>
                  <a:pt x="276212" y="9000"/>
                  <a:pt x="261488" y="9000"/>
                </a:cubicBezTo>
                <a:lnTo>
                  <a:pt x="144406" y="9000"/>
                </a:lnTo>
                <a:close/>
                <a:moveTo>
                  <a:pt x="144406" y="0"/>
                </a:moveTo>
                <a:lnTo>
                  <a:pt x="261488" y="0"/>
                </a:lnTo>
                <a:cubicBezTo>
                  <a:pt x="281241" y="0"/>
                  <a:pt x="297402" y="16201"/>
                  <a:pt x="297402" y="36361"/>
                </a:cubicBezTo>
                <a:lnTo>
                  <a:pt x="297402" y="108364"/>
                </a:lnTo>
                <a:lnTo>
                  <a:pt x="297402" y="293410"/>
                </a:lnTo>
                <a:cubicBezTo>
                  <a:pt x="297402" y="295930"/>
                  <a:pt x="295247" y="298090"/>
                  <a:pt x="293092" y="298090"/>
                </a:cubicBezTo>
                <a:lnTo>
                  <a:pt x="112801" y="298090"/>
                </a:lnTo>
                <a:lnTo>
                  <a:pt x="4339" y="298090"/>
                </a:lnTo>
                <a:cubicBezTo>
                  <a:pt x="2184" y="298090"/>
                  <a:pt x="29" y="295930"/>
                  <a:pt x="29" y="293410"/>
                </a:cubicBezTo>
                <a:cubicBezTo>
                  <a:pt x="29" y="290890"/>
                  <a:pt x="2184" y="289090"/>
                  <a:pt x="4339" y="289090"/>
                </a:cubicBezTo>
                <a:lnTo>
                  <a:pt x="108132" y="289090"/>
                </a:lnTo>
                <a:lnTo>
                  <a:pt x="108132" y="158765"/>
                </a:lnTo>
                <a:cubicBezTo>
                  <a:pt x="98076" y="160925"/>
                  <a:pt x="90175" y="169926"/>
                  <a:pt x="90175" y="181086"/>
                </a:cubicBezTo>
                <a:lnTo>
                  <a:pt x="89816" y="245168"/>
                </a:lnTo>
                <a:cubicBezTo>
                  <a:pt x="89816" y="260289"/>
                  <a:pt x="77964" y="272529"/>
                  <a:pt x="62880" y="272529"/>
                </a:cubicBezTo>
                <a:cubicBezTo>
                  <a:pt x="47796" y="272529"/>
                  <a:pt x="35944" y="260289"/>
                  <a:pt x="35944" y="245168"/>
                </a:cubicBezTo>
                <a:lnTo>
                  <a:pt x="35944" y="139685"/>
                </a:lnTo>
                <a:cubicBezTo>
                  <a:pt x="20860" y="137525"/>
                  <a:pt x="9008" y="124204"/>
                  <a:pt x="9008" y="108364"/>
                </a:cubicBezTo>
                <a:cubicBezTo>
                  <a:pt x="9008" y="99003"/>
                  <a:pt x="12958" y="90363"/>
                  <a:pt x="19782" y="84243"/>
                </a:cubicBezTo>
                <a:lnTo>
                  <a:pt x="747" y="54362"/>
                </a:lnTo>
                <a:cubicBezTo>
                  <a:pt x="-689" y="52202"/>
                  <a:pt x="29" y="49682"/>
                  <a:pt x="2184" y="47882"/>
                </a:cubicBezTo>
                <a:cubicBezTo>
                  <a:pt x="4339" y="46802"/>
                  <a:pt x="7212" y="47522"/>
                  <a:pt x="8290" y="49682"/>
                </a:cubicBezTo>
                <a:lnTo>
                  <a:pt x="44204" y="105844"/>
                </a:lnTo>
                <a:lnTo>
                  <a:pt x="44204" y="106204"/>
                </a:lnTo>
                <a:cubicBezTo>
                  <a:pt x="44563" y="106564"/>
                  <a:pt x="44563" y="106924"/>
                  <a:pt x="44563" y="106924"/>
                </a:cubicBezTo>
                <a:cubicBezTo>
                  <a:pt x="44922" y="107644"/>
                  <a:pt x="44922" y="107644"/>
                  <a:pt x="44922" y="108004"/>
                </a:cubicBezTo>
                <a:lnTo>
                  <a:pt x="44922" y="108364"/>
                </a:lnTo>
                <a:lnTo>
                  <a:pt x="44922" y="245168"/>
                </a:lnTo>
                <a:cubicBezTo>
                  <a:pt x="44922" y="255249"/>
                  <a:pt x="53183" y="263169"/>
                  <a:pt x="62880" y="263169"/>
                </a:cubicBezTo>
                <a:cubicBezTo>
                  <a:pt x="72936" y="263169"/>
                  <a:pt x="80837" y="255249"/>
                  <a:pt x="80837" y="245168"/>
                </a:cubicBezTo>
                <a:lnTo>
                  <a:pt x="81196" y="181086"/>
                </a:lnTo>
                <a:cubicBezTo>
                  <a:pt x="81196" y="165245"/>
                  <a:pt x="93048" y="151925"/>
                  <a:pt x="108132" y="149765"/>
                </a:cubicBezTo>
                <a:lnTo>
                  <a:pt x="108132" y="108364"/>
                </a:lnTo>
                <a:lnTo>
                  <a:pt x="108132" y="36361"/>
                </a:lnTo>
                <a:cubicBezTo>
                  <a:pt x="108132" y="16201"/>
                  <a:pt x="124294" y="0"/>
                  <a:pt x="144406"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22" name="Freeform 668">
            <a:extLst>
              <a:ext uri="{FF2B5EF4-FFF2-40B4-BE49-F238E27FC236}">
                <a16:creationId xmlns:a16="http://schemas.microsoft.com/office/drawing/2014/main" id="{6AE0EC5F-7C0D-0B4F-ACC1-1D714FFADB21}"/>
              </a:ext>
            </a:extLst>
          </p:cNvPr>
          <p:cNvSpPr>
            <a:spLocks noChangeArrowheads="1"/>
          </p:cNvSpPr>
          <p:nvPr/>
        </p:nvSpPr>
        <p:spPr bwMode="auto">
          <a:xfrm>
            <a:off x="2114114" y="4667428"/>
            <a:ext cx="1719490" cy="1689232"/>
          </a:xfrm>
          <a:custGeom>
            <a:avLst/>
            <a:gdLst>
              <a:gd name="T0" fmla="*/ 160351 w 298091"/>
              <a:gd name="T1" fmla="*/ 2886434 h 293328"/>
              <a:gd name="T2" fmla="*/ 2100144 w 298091"/>
              <a:gd name="T3" fmla="*/ 2886434 h 293328"/>
              <a:gd name="T4" fmla="*/ 1130245 w 298091"/>
              <a:gd name="T5" fmla="*/ 2664399 h 293328"/>
              <a:gd name="T6" fmla="*/ 160351 w 298091"/>
              <a:gd name="T7" fmla="*/ 1928177 h 293328"/>
              <a:gd name="T8" fmla="*/ 1130245 w 298091"/>
              <a:gd name="T9" fmla="*/ 2567013 h 293328"/>
              <a:gd name="T10" fmla="*/ 2100144 w 298091"/>
              <a:gd name="T11" fmla="*/ 1928177 h 293328"/>
              <a:gd name="T12" fmla="*/ 160351 w 298091"/>
              <a:gd name="T13" fmla="*/ 1928177 h 293328"/>
              <a:gd name="T14" fmla="*/ 2221380 w 298091"/>
              <a:gd name="T15" fmla="*/ 1830800 h 293328"/>
              <a:gd name="T16" fmla="*/ 2197920 w 298091"/>
              <a:gd name="T17" fmla="*/ 2169687 h 293328"/>
              <a:gd name="T18" fmla="*/ 3081781 w 298091"/>
              <a:gd name="T19" fmla="*/ 2056721 h 293328"/>
              <a:gd name="T20" fmla="*/ 160351 w 298091"/>
              <a:gd name="T21" fmla="*/ 1394518 h 293328"/>
              <a:gd name="T22" fmla="*/ 1130245 w 298091"/>
              <a:gd name="T23" fmla="*/ 2006094 h 293328"/>
              <a:gd name="T24" fmla="*/ 2100144 w 298091"/>
              <a:gd name="T25" fmla="*/ 1394518 h 293328"/>
              <a:gd name="T26" fmla="*/ 160351 w 298091"/>
              <a:gd name="T27" fmla="*/ 1394518 h 293328"/>
              <a:gd name="T28" fmla="*/ 1378109 w 298091"/>
              <a:gd name="T29" fmla="*/ 1209402 h 293328"/>
              <a:gd name="T30" fmla="*/ 1764325 w 298091"/>
              <a:gd name="T31" fmla="*/ 1209402 h 293328"/>
              <a:gd name="T32" fmla="*/ 3081781 w 298091"/>
              <a:gd name="T33" fmla="*/ 1098478 h 293328"/>
              <a:gd name="T34" fmla="*/ 2197920 w 298091"/>
              <a:gd name="T35" fmla="*/ 1324405 h 293328"/>
              <a:gd name="T36" fmla="*/ 2260489 w 298091"/>
              <a:gd name="T37" fmla="*/ 1733415 h 293328"/>
              <a:gd name="T38" fmla="*/ 3081781 w 298091"/>
              <a:gd name="T39" fmla="*/ 1098478 h 293328"/>
              <a:gd name="T40" fmla="*/ 1860888 w 298091"/>
              <a:gd name="T41" fmla="*/ 1209402 h 293328"/>
              <a:gd name="T42" fmla="*/ 1277694 w 298091"/>
              <a:gd name="T43" fmla="*/ 1209402 h 293328"/>
              <a:gd name="T44" fmla="*/ 1130245 w 298091"/>
              <a:gd name="T45" fmla="*/ 927087 h 293328"/>
              <a:gd name="T46" fmla="*/ 1130245 w 298091"/>
              <a:gd name="T47" fmla="*/ 1472435 h 293328"/>
              <a:gd name="T48" fmla="*/ 1130245 w 298091"/>
              <a:gd name="T49" fmla="*/ 927087 h 293328"/>
              <a:gd name="T50" fmla="*/ 1141982 w 298091"/>
              <a:gd name="T51" fmla="*/ 829700 h 293328"/>
              <a:gd name="T52" fmla="*/ 3081781 w 298091"/>
              <a:gd name="T53" fmla="*/ 981621 h 293328"/>
              <a:gd name="T54" fmla="*/ 2111876 w 298091"/>
              <a:gd name="T55" fmla="*/ 740104 h 293328"/>
              <a:gd name="T56" fmla="*/ 2553442 w 298091"/>
              <a:gd name="T57" fmla="*/ 319437 h 293328"/>
              <a:gd name="T58" fmla="*/ 2553442 w 298091"/>
              <a:gd name="T59" fmla="*/ 419368 h 293328"/>
              <a:gd name="T60" fmla="*/ 2553442 w 298091"/>
              <a:gd name="T61" fmla="*/ 319437 h 293328"/>
              <a:gd name="T62" fmla="*/ 2845029 w 298091"/>
              <a:gd name="T63" fmla="*/ 369408 h 293328"/>
              <a:gd name="T64" fmla="*/ 2261861 w 298091"/>
              <a:gd name="T65" fmla="*/ 369408 h 293328"/>
              <a:gd name="T66" fmla="*/ 2111876 w 298091"/>
              <a:gd name="T67" fmla="*/ 97387 h 293328"/>
              <a:gd name="T68" fmla="*/ 2111876 w 298091"/>
              <a:gd name="T69" fmla="*/ 642731 h 293328"/>
              <a:gd name="T70" fmla="*/ 2111876 w 298091"/>
              <a:gd name="T71" fmla="*/ 97387 h 293328"/>
              <a:gd name="T72" fmla="*/ 3242133 w 298091"/>
              <a:gd name="T73" fmla="*/ 370059 h 293328"/>
              <a:gd name="T74" fmla="*/ 3179551 w 298091"/>
              <a:gd name="T75" fmla="*/ 775171 h 293328"/>
              <a:gd name="T76" fmla="*/ 3179551 w 298091"/>
              <a:gd name="T77" fmla="*/ 1028364 h 293328"/>
              <a:gd name="T78" fmla="*/ 3242133 w 298091"/>
              <a:gd name="T79" fmla="*/ 1464637 h 293328"/>
              <a:gd name="T80" fmla="*/ 3179551 w 298091"/>
              <a:gd name="T81" fmla="*/ 1850277 h 293328"/>
              <a:gd name="T82" fmla="*/ 2248754 w 298091"/>
              <a:gd name="T83" fmla="*/ 2341086 h 293328"/>
              <a:gd name="T84" fmla="*/ 2197920 w 298091"/>
              <a:gd name="T85" fmla="*/ 2679970 h 293328"/>
              <a:gd name="T86" fmla="*/ 1130245 w 298091"/>
              <a:gd name="T87" fmla="*/ 3174678 h 293328"/>
              <a:gd name="T88" fmla="*/ 62574 w 298091"/>
              <a:gd name="T89" fmla="*/ 2679970 h 293328"/>
              <a:gd name="T90" fmla="*/ 0 w 298091"/>
              <a:gd name="T91" fmla="*/ 2294340 h 293328"/>
              <a:gd name="T92" fmla="*/ 62574 w 298091"/>
              <a:gd name="T93" fmla="*/ 1858064 h 293328"/>
              <a:gd name="T94" fmla="*/ 62574 w 298091"/>
              <a:gd name="T95" fmla="*/ 1608769 h 293328"/>
              <a:gd name="T96" fmla="*/ 0 w 298091"/>
              <a:gd name="T97" fmla="*/ 1199759 h 293328"/>
              <a:gd name="T98" fmla="*/ 1040301 w 298091"/>
              <a:gd name="T99" fmla="*/ 494708 h 293328"/>
              <a:gd name="T100" fmla="*/ 2111876 w 298091"/>
              <a:gd name="T101" fmla="*/ 0 h 2933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8091" h="293328">
                <a:moveTo>
                  <a:pt x="14743" y="229984"/>
                </a:moveTo>
                <a:lnTo>
                  <a:pt x="14743" y="266695"/>
                </a:lnTo>
                <a:cubicBezTo>
                  <a:pt x="26609" y="275333"/>
                  <a:pt x="58252" y="284330"/>
                  <a:pt x="103918" y="284330"/>
                </a:cubicBezTo>
                <a:cubicBezTo>
                  <a:pt x="149225" y="284330"/>
                  <a:pt x="181227" y="275333"/>
                  <a:pt x="193093" y="266695"/>
                </a:cubicBezTo>
                <a:lnTo>
                  <a:pt x="193093" y="229984"/>
                </a:lnTo>
                <a:cubicBezTo>
                  <a:pt x="174036" y="240781"/>
                  <a:pt x="138438" y="246180"/>
                  <a:pt x="103918" y="246180"/>
                </a:cubicBezTo>
                <a:cubicBezTo>
                  <a:pt x="69758" y="246180"/>
                  <a:pt x="33800" y="240781"/>
                  <a:pt x="14743" y="229984"/>
                </a:cubicBezTo>
                <a:close/>
                <a:moveTo>
                  <a:pt x="14743" y="178156"/>
                </a:moveTo>
                <a:lnTo>
                  <a:pt x="14743" y="219546"/>
                </a:lnTo>
                <a:cubicBezTo>
                  <a:pt x="26609" y="228544"/>
                  <a:pt x="58252" y="237182"/>
                  <a:pt x="103918" y="237182"/>
                </a:cubicBezTo>
                <a:cubicBezTo>
                  <a:pt x="149225" y="237182"/>
                  <a:pt x="181227" y="228544"/>
                  <a:pt x="193093" y="219546"/>
                </a:cubicBezTo>
                <a:lnTo>
                  <a:pt x="193093" y="178156"/>
                </a:lnTo>
                <a:cubicBezTo>
                  <a:pt x="174036" y="188954"/>
                  <a:pt x="138438" y="194352"/>
                  <a:pt x="103918" y="194352"/>
                </a:cubicBezTo>
                <a:cubicBezTo>
                  <a:pt x="69758" y="194352"/>
                  <a:pt x="33800" y="188954"/>
                  <a:pt x="14743" y="178156"/>
                </a:cubicBezTo>
                <a:close/>
                <a:moveTo>
                  <a:pt x="283348" y="153322"/>
                </a:moveTo>
                <a:cubicBezTo>
                  <a:pt x="265729" y="163040"/>
                  <a:pt x="234445" y="168439"/>
                  <a:pt x="204240" y="169159"/>
                </a:cubicBezTo>
                <a:cubicBezTo>
                  <a:pt x="203881" y="169878"/>
                  <a:pt x="203162" y="170958"/>
                  <a:pt x="202083" y="171678"/>
                </a:cubicBezTo>
                <a:lnTo>
                  <a:pt x="202083" y="200471"/>
                </a:lnTo>
                <a:cubicBezTo>
                  <a:pt x="204240" y="202630"/>
                  <a:pt x="205679" y="204790"/>
                  <a:pt x="206757" y="207669"/>
                </a:cubicBezTo>
                <a:cubicBezTo>
                  <a:pt x="246311" y="205870"/>
                  <a:pt x="272920" y="197592"/>
                  <a:pt x="283348" y="190033"/>
                </a:cubicBezTo>
                <a:lnTo>
                  <a:pt x="283348" y="153322"/>
                </a:lnTo>
                <a:close/>
                <a:moveTo>
                  <a:pt x="14743" y="128848"/>
                </a:moveTo>
                <a:lnTo>
                  <a:pt x="14743" y="167719"/>
                </a:lnTo>
                <a:cubicBezTo>
                  <a:pt x="26609" y="176717"/>
                  <a:pt x="58252" y="185355"/>
                  <a:pt x="103918" y="185355"/>
                </a:cubicBezTo>
                <a:cubicBezTo>
                  <a:pt x="149225" y="185355"/>
                  <a:pt x="181227" y="176717"/>
                  <a:pt x="193093" y="167719"/>
                </a:cubicBezTo>
                <a:lnTo>
                  <a:pt x="193093" y="128848"/>
                </a:lnTo>
                <a:cubicBezTo>
                  <a:pt x="174036" y="139646"/>
                  <a:pt x="138438" y="145045"/>
                  <a:pt x="103918" y="145045"/>
                </a:cubicBezTo>
                <a:cubicBezTo>
                  <a:pt x="69758" y="145045"/>
                  <a:pt x="33800" y="139646"/>
                  <a:pt x="14743" y="128848"/>
                </a:cubicBezTo>
                <a:close/>
                <a:moveTo>
                  <a:pt x="144462" y="107538"/>
                </a:moveTo>
                <a:cubicBezTo>
                  <a:pt x="134165" y="107538"/>
                  <a:pt x="127773" y="110342"/>
                  <a:pt x="126707" y="111744"/>
                </a:cubicBezTo>
                <a:cubicBezTo>
                  <a:pt x="127773" y="113146"/>
                  <a:pt x="134165" y="116300"/>
                  <a:pt x="144462" y="116300"/>
                </a:cubicBezTo>
                <a:cubicBezTo>
                  <a:pt x="155115" y="116300"/>
                  <a:pt x="160797" y="113146"/>
                  <a:pt x="162217" y="111744"/>
                </a:cubicBezTo>
                <a:cubicBezTo>
                  <a:pt x="160797" y="110342"/>
                  <a:pt x="155115" y="107538"/>
                  <a:pt x="144462" y="107538"/>
                </a:cubicBezTo>
                <a:close/>
                <a:moveTo>
                  <a:pt x="283348" y="101495"/>
                </a:moveTo>
                <a:cubicBezTo>
                  <a:pt x="266088" y="110853"/>
                  <a:pt x="235524" y="116252"/>
                  <a:pt x="206038" y="117331"/>
                </a:cubicBezTo>
                <a:cubicBezTo>
                  <a:pt x="205319" y="119131"/>
                  <a:pt x="203881" y="120930"/>
                  <a:pt x="202083" y="122370"/>
                </a:cubicBezTo>
                <a:lnTo>
                  <a:pt x="202083" y="148644"/>
                </a:lnTo>
                <a:cubicBezTo>
                  <a:pt x="205679" y="152243"/>
                  <a:pt x="207836" y="155842"/>
                  <a:pt x="207836" y="160161"/>
                </a:cubicBezTo>
                <a:cubicBezTo>
                  <a:pt x="247030" y="158361"/>
                  <a:pt x="272920" y="150443"/>
                  <a:pt x="283348" y="142885"/>
                </a:cubicBezTo>
                <a:lnTo>
                  <a:pt x="283348" y="101495"/>
                </a:lnTo>
                <a:close/>
                <a:moveTo>
                  <a:pt x="144462" y="98425"/>
                </a:moveTo>
                <a:cubicBezTo>
                  <a:pt x="157246" y="98425"/>
                  <a:pt x="171095" y="102631"/>
                  <a:pt x="171095" y="111744"/>
                </a:cubicBezTo>
                <a:cubicBezTo>
                  <a:pt x="171095" y="120857"/>
                  <a:pt x="157246" y="125063"/>
                  <a:pt x="144462" y="125063"/>
                </a:cubicBezTo>
                <a:cubicBezTo>
                  <a:pt x="131679" y="125063"/>
                  <a:pt x="117475" y="120857"/>
                  <a:pt x="117475" y="111744"/>
                </a:cubicBezTo>
                <a:cubicBezTo>
                  <a:pt x="117475" y="102631"/>
                  <a:pt x="131679" y="98425"/>
                  <a:pt x="144462" y="98425"/>
                </a:cubicBezTo>
                <a:close/>
                <a:moveTo>
                  <a:pt x="103918" y="85659"/>
                </a:moveTo>
                <a:cubicBezTo>
                  <a:pt x="44947" y="85659"/>
                  <a:pt x="9349" y="100415"/>
                  <a:pt x="9349" y="110853"/>
                </a:cubicBezTo>
                <a:cubicBezTo>
                  <a:pt x="9349" y="121290"/>
                  <a:pt x="44947" y="136047"/>
                  <a:pt x="103918" y="136047"/>
                </a:cubicBezTo>
                <a:cubicBezTo>
                  <a:pt x="162529" y="136047"/>
                  <a:pt x="198847" y="121290"/>
                  <a:pt x="198847" y="110853"/>
                </a:cubicBezTo>
                <a:cubicBezTo>
                  <a:pt x="198847" y="100415"/>
                  <a:pt x="162529" y="85659"/>
                  <a:pt x="103918" y="85659"/>
                </a:cubicBezTo>
                <a:close/>
                <a:moveTo>
                  <a:pt x="104997" y="52187"/>
                </a:moveTo>
                <a:lnTo>
                  <a:pt x="104997" y="76661"/>
                </a:lnTo>
                <a:cubicBezTo>
                  <a:pt x="152821" y="76661"/>
                  <a:pt x="203162" y="87819"/>
                  <a:pt x="207477" y="108334"/>
                </a:cubicBezTo>
                <a:cubicBezTo>
                  <a:pt x="246671" y="106534"/>
                  <a:pt x="272920" y="98616"/>
                  <a:pt x="283348" y="90698"/>
                </a:cubicBezTo>
                <a:lnTo>
                  <a:pt x="283348" y="52187"/>
                </a:lnTo>
                <a:cubicBezTo>
                  <a:pt x="264290" y="62985"/>
                  <a:pt x="228332" y="68383"/>
                  <a:pt x="194172" y="68383"/>
                </a:cubicBezTo>
                <a:cubicBezTo>
                  <a:pt x="159653" y="68383"/>
                  <a:pt x="124054" y="62985"/>
                  <a:pt x="104997" y="52187"/>
                </a:cubicBezTo>
                <a:close/>
                <a:moveTo>
                  <a:pt x="234771" y="29515"/>
                </a:moveTo>
                <a:cubicBezTo>
                  <a:pt x="224405" y="29515"/>
                  <a:pt x="217971" y="32711"/>
                  <a:pt x="216898" y="34132"/>
                </a:cubicBezTo>
                <a:cubicBezTo>
                  <a:pt x="217971" y="35552"/>
                  <a:pt x="224405" y="38748"/>
                  <a:pt x="234771" y="38748"/>
                </a:cubicBezTo>
                <a:cubicBezTo>
                  <a:pt x="245137" y="38748"/>
                  <a:pt x="251214" y="35552"/>
                  <a:pt x="252643" y="34132"/>
                </a:cubicBezTo>
                <a:cubicBezTo>
                  <a:pt x="251214" y="32711"/>
                  <a:pt x="245137" y="29515"/>
                  <a:pt x="234771" y="29515"/>
                </a:cubicBezTo>
                <a:close/>
                <a:moveTo>
                  <a:pt x="234771" y="20638"/>
                </a:moveTo>
                <a:cubicBezTo>
                  <a:pt x="247639" y="20638"/>
                  <a:pt x="261580" y="24899"/>
                  <a:pt x="261580" y="34132"/>
                </a:cubicBezTo>
                <a:cubicBezTo>
                  <a:pt x="261580" y="43364"/>
                  <a:pt x="247639" y="47270"/>
                  <a:pt x="234771" y="47270"/>
                </a:cubicBezTo>
                <a:cubicBezTo>
                  <a:pt x="221903" y="47270"/>
                  <a:pt x="207962" y="43364"/>
                  <a:pt x="207962" y="34132"/>
                </a:cubicBezTo>
                <a:cubicBezTo>
                  <a:pt x="207962" y="24899"/>
                  <a:pt x="221903" y="20638"/>
                  <a:pt x="234771" y="20638"/>
                </a:cubicBezTo>
                <a:close/>
                <a:moveTo>
                  <a:pt x="194172" y="8998"/>
                </a:moveTo>
                <a:cubicBezTo>
                  <a:pt x="135561" y="8998"/>
                  <a:pt x="99243" y="23754"/>
                  <a:pt x="99243" y="34192"/>
                </a:cubicBezTo>
                <a:cubicBezTo>
                  <a:pt x="99243" y="44629"/>
                  <a:pt x="135561" y="59386"/>
                  <a:pt x="194172" y="59386"/>
                </a:cubicBezTo>
                <a:cubicBezTo>
                  <a:pt x="252784" y="59386"/>
                  <a:pt x="288742" y="44629"/>
                  <a:pt x="288742" y="34192"/>
                </a:cubicBezTo>
                <a:cubicBezTo>
                  <a:pt x="288742" y="23754"/>
                  <a:pt x="252784" y="8998"/>
                  <a:pt x="194172" y="8998"/>
                </a:cubicBezTo>
                <a:close/>
                <a:moveTo>
                  <a:pt x="194172" y="0"/>
                </a:moveTo>
                <a:cubicBezTo>
                  <a:pt x="244513" y="0"/>
                  <a:pt x="298091" y="11877"/>
                  <a:pt x="298091" y="34192"/>
                </a:cubicBezTo>
                <a:cubicBezTo>
                  <a:pt x="298091" y="38151"/>
                  <a:pt x="295933" y="42470"/>
                  <a:pt x="292337" y="45709"/>
                </a:cubicBezTo>
                <a:lnTo>
                  <a:pt x="292337" y="71623"/>
                </a:lnTo>
                <a:cubicBezTo>
                  <a:pt x="295933" y="75222"/>
                  <a:pt x="298091" y="79181"/>
                  <a:pt x="298091" y="83500"/>
                </a:cubicBezTo>
                <a:cubicBezTo>
                  <a:pt x="298091" y="87459"/>
                  <a:pt x="295933" y="91778"/>
                  <a:pt x="292337" y="95017"/>
                </a:cubicBezTo>
                <a:lnTo>
                  <a:pt x="292337" y="123450"/>
                </a:lnTo>
                <a:cubicBezTo>
                  <a:pt x="295933" y="127049"/>
                  <a:pt x="298091" y="131008"/>
                  <a:pt x="298091" y="135327"/>
                </a:cubicBezTo>
                <a:cubicBezTo>
                  <a:pt x="298091" y="139286"/>
                  <a:pt x="295933" y="143245"/>
                  <a:pt x="292337" y="146844"/>
                </a:cubicBezTo>
                <a:lnTo>
                  <a:pt x="292337" y="170958"/>
                </a:lnTo>
                <a:cubicBezTo>
                  <a:pt x="295933" y="174557"/>
                  <a:pt x="298091" y="178156"/>
                  <a:pt x="298091" y="182475"/>
                </a:cubicBezTo>
                <a:cubicBezTo>
                  <a:pt x="298091" y="203710"/>
                  <a:pt x="251345" y="214507"/>
                  <a:pt x="206757" y="216307"/>
                </a:cubicBezTo>
                <a:cubicBezTo>
                  <a:pt x="205679" y="218826"/>
                  <a:pt x="204240" y="221346"/>
                  <a:pt x="202083" y="223505"/>
                </a:cubicBezTo>
                <a:lnTo>
                  <a:pt x="202083" y="247619"/>
                </a:lnTo>
                <a:cubicBezTo>
                  <a:pt x="205679" y="251218"/>
                  <a:pt x="207836" y="255178"/>
                  <a:pt x="207836" y="259137"/>
                </a:cubicBezTo>
                <a:cubicBezTo>
                  <a:pt x="207836" y="281451"/>
                  <a:pt x="154259" y="293328"/>
                  <a:pt x="103918" y="293328"/>
                </a:cubicBezTo>
                <a:cubicBezTo>
                  <a:pt x="53577" y="293328"/>
                  <a:pt x="0" y="281451"/>
                  <a:pt x="0" y="259137"/>
                </a:cubicBezTo>
                <a:cubicBezTo>
                  <a:pt x="0" y="255178"/>
                  <a:pt x="2157" y="251218"/>
                  <a:pt x="5753" y="247619"/>
                </a:cubicBezTo>
                <a:lnTo>
                  <a:pt x="5753" y="223505"/>
                </a:lnTo>
                <a:cubicBezTo>
                  <a:pt x="2157" y="220266"/>
                  <a:pt x="0" y="215947"/>
                  <a:pt x="0" y="211988"/>
                </a:cubicBezTo>
                <a:cubicBezTo>
                  <a:pt x="0" y="208029"/>
                  <a:pt x="2157" y="204070"/>
                  <a:pt x="5753" y="200471"/>
                </a:cubicBezTo>
                <a:lnTo>
                  <a:pt x="5753" y="171678"/>
                </a:lnTo>
                <a:cubicBezTo>
                  <a:pt x="2157" y="168079"/>
                  <a:pt x="0" y="164480"/>
                  <a:pt x="0" y="160161"/>
                </a:cubicBezTo>
                <a:cubicBezTo>
                  <a:pt x="0" y="156202"/>
                  <a:pt x="2157" y="152243"/>
                  <a:pt x="5753" y="148644"/>
                </a:cubicBezTo>
                <a:lnTo>
                  <a:pt x="5753" y="122370"/>
                </a:lnTo>
                <a:cubicBezTo>
                  <a:pt x="2157" y="119131"/>
                  <a:pt x="0" y="115172"/>
                  <a:pt x="0" y="110853"/>
                </a:cubicBezTo>
                <a:cubicBezTo>
                  <a:pt x="0" y="89978"/>
                  <a:pt x="48183" y="78101"/>
                  <a:pt x="95648" y="76661"/>
                </a:cubicBezTo>
                <a:lnTo>
                  <a:pt x="95648" y="45709"/>
                </a:lnTo>
                <a:cubicBezTo>
                  <a:pt x="92411" y="42470"/>
                  <a:pt x="90254" y="38151"/>
                  <a:pt x="90254" y="34192"/>
                </a:cubicBezTo>
                <a:cubicBezTo>
                  <a:pt x="90254" y="11877"/>
                  <a:pt x="143831" y="0"/>
                  <a:pt x="194172"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23" name="Freeform 669">
            <a:extLst>
              <a:ext uri="{FF2B5EF4-FFF2-40B4-BE49-F238E27FC236}">
                <a16:creationId xmlns:a16="http://schemas.microsoft.com/office/drawing/2014/main" id="{8104D2F0-7958-0D4D-BDDB-B8DA7D80E64B}"/>
              </a:ext>
            </a:extLst>
          </p:cNvPr>
          <p:cNvSpPr>
            <a:spLocks noChangeArrowheads="1"/>
          </p:cNvSpPr>
          <p:nvPr/>
        </p:nvSpPr>
        <p:spPr bwMode="auto">
          <a:xfrm>
            <a:off x="14401307" y="4663055"/>
            <a:ext cx="1719492" cy="1709404"/>
          </a:xfrm>
          <a:custGeom>
            <a:avLst/>
            <a:gdLst>
              <a:gd name="T0" fmla="*/ 3189731 w 298672"/>
              <a:gd name="T1" fmla="*/ 3071291 h 298210"/>
              <a:gd name="T2" fmla="*/ 3174169 w 298672"/>
              <a:gd name="T3" fmla="*/ 3162352 h 298210"/>
              <a:gd name="T4" fmla="*/ 64631 w 298672"/>
              <a:gd name="T5" fmla="*/ 3162352 h 298210"/>
              <a:gd name="T6" fmla="*/ 33498 w 298672"/>
              <a:gd name="T7" fmla="*/ 3071291 h 298210"/>
              <a:gd name="T8" fmla="*/ 1890864 w 298672"/>
              <a:gd name="T9" fmla="*/ 2279496 h 298210"/>
              <a:gd name="T10" fmla="*/ 2493733 w 298672"/>
              <a:gd name="T11" fmla="*/ 2558259 h 298210"/>
              <a:gd name="T12" fmla="*/ 2633756 w 298672"/>
              <a:gd name="T13" fmla="*/ 2864108 h 298210"/>
              <a:gd name="T14" fmla="*/ 2579300 w 298672"/>
              <a:gd name="T15" fmla="*/ 2821522 h 298210"/>
              <a:gd name="T16" fmla="*/ 2178684 w 298672"/>
              <a:gd name="T17" fmla="*/ 2759583 h 298210"/>
              <a:gd name="T18" fmla="*/ 2085345 w 298672"/>
              <a:gd name="T19" fmla="*/ 2720866 h 298210"/>
              <a:gd name="T20" fmla="*/ 1883096 w 298672"/>
              <a:gd name="T21" fmla="*/ 2372414 h 298210"/>
              <a:gd name="T22" fmla="*/ 1431919 w 298672"/>
              <a:gd name="T23" fmla="*/ 2767314 h 298210"/>
              <a:gd name="T24" fmla="*/ 1381351 w 298672"/>
              <a:gd name="T25" fmla="*/ 2716995 h 298210"/>
              <a:gd name="T26" fmla="*/ 1179098 w 298672"/>
              <a:gd name="T27" fmla="*/ 2500179 h 298210"/>
              <a:gd name="T28" fmla="*/ 945732 w 298672"/>
              <a:gd name="T29" fmla="*/ 2813775 h 298210"/>
              <a:gd name="T30" fmla="*/ 891276 w 298672"/>
              <a:gd name="T31" fmla="*/ 2767314 h 298210"/>
              <a:gd name="T32" fmla="*/ 712361 w 298672"/>
              <a:gd name="T33" fmla="*/ 2716995 h 298210"/>
              <a:gd name="T34" fmla="*/ 576229 w 298672"/>
              <a:gd name="T35" fmla="*/ 2883470 h 298210"/>
              <a:gd name="T36" fmla="*/ 529556 w 298672"/>
              <a:gd name="T37" fmla="*/ 2829267 h 298210"/>
              <a:gd name="T38" fmla="*/ 906840 w 298672"/>
              <a:gd name="T39" fmla="*/ 2635684 h 298210"/>
              <a:gd name="T40" fmla="*/ 1466918 w 298672"/>
              <a:gd name="T41" fmla="*/ 2480820 h 298210"/>
              <a:gd name="T42" fmla="*/ 1226532 w 298672"/>
              <a:gd name="T43" fmla="*/ 1871492 h 298210"/>
              <a:gd name="T44" fmla="*/ 1277151 w 298672"/>
              <a:gd name="T45" fmla="*/ 2017130 h 298210"/>
              <a:gd name="T46" fmla="*/ 1619795 w 298672"/>
              <a:gd name="T47" fmla="*/ 1971139 h 298210"/>
              <a:gd name="T48" fmla="*/ 1226532 w 298672"/>
              <a:gd name="T49" fmla="*/ 1871492 h 298210"/>
              <a:gd name="T50" fmla="*/ 1086364 w 298672"/>
              <a:gd name="T51" fmla="*/ 1779499 h 298210"/>
              <a:gd name="T52" fmla="*/ 1666523 w 298672"/>
              <a:gd name="T53" fmla="*/ 1779499 h 298210"/>
              <a:gd name="T54" fmla="*/ 1763857 w 298672"/>
              <a:gd name="T55" fmla="*/ 1633875 h 298210"/>
              <a:gd name="T56" fmla="*/ 1456474 w 298672"/>
              <a:gd name="T57" fmla="*/ 409397 h 298210"/>
              <a:gd name="T58" fmla="*/ 1327109 w 298672"/>
              <a:gd name="T59" fmla="*/ 855638 h 298210"/>
              <a:gd name="T60" fmla="*/ 1636796 w 298672"/>
              <a:gd name="T61" fmla="*/ 836413 h 298210"/>
              <a:gd name="T62" fmla="*/ 1452556 w 298672"/>
              <a:gd name="T63" fmla="*/ 1336510 h 298210"/>
              <a:gd name="T64" fmla="*/ 1389830 w 298672"/>
              <a:gd name="T65" fmla="*/ 1363430 h 298210"/>
              <a:gd name="T66" fmla="*/ 1519193 w 298672"/>
              <a:gd name="T67" fmla="*/ 924882 h 298210"/>
              <a:gd name="T68" fmla="*/ 1209508 w 298672"/>
              <a:gd name="T69" fmla="*/ 944123 h 298210"/>
              <a:gd name="T70" fmla="*/ 1389830 w 298672"/>
              <a:gd name="T71" fmla="*/ 432477 h 298210"/>
              <a:gd name="T72" fmla="*/ 1390067 w 298672"/>
              <a:gd name="T73" fmla="*/ 96998 h 298210"/>
              <a:gd name="T74" fmla="*/ 934504 w 298672"/>
              <a:gd name="T75" fmla="*/ 1104973 h 298210"/>
              <a:gd name="T76" fmla="*/ 1763857 w 298672"/>
              <a:gd name="T77" fmla="*/ 1538052 h 298210"/>
              <a:gd name="T78" fmla="*/ 1911824 w 298672"/>
              <a:gd name="T79" fmla="*/ 1101140 h 298210"/>
              <a:gd name="T80" fmla="*/ 1857313 w 298672"/>
              <a:gd name="T81" fmla="*/ 265632 h 298210"/>
              <a:gd name="T82" fmla="*/ 1382277 w 298672"/>
              <a:gd name="T83" fmla="*/ 1175 h 298210"/>
              <a:gd name="T84" fmla="*/ 2149327 w 298672"/>
              <a:gd name="T85" fmla="*/ 717881 h 298210"/>
              <a:gd name="T86" fmla="*/ 1861199 w 298672"/>
              <a:gd name="T87" fmla="*/ 1530395 h 298210"/>
              <a:gd name="T88" fmla="*/ 1861199 w 298672"/>
              <a:gd name="T89" fmla="*/ 1825497 h 298210"/>
              <a:gd name="T90" fmla="*/ 1717140 w 298672"/>
              <a:gd name="T91" fmla="*/ 1871492 h 298210"/>
              <a:gd name="T92" fmla="*/ 1569180 w 298672"/>
              <a:gd name="T93" fmla="*/ 2112940 h 298210"/>
              <a:gd name="T94" fmla="*/ 1471842 w 298672"/>
              <a:gd name="T95" fmla="*/ 2281573 h 298210"/>
              <a:gd name="T96" fmla="*/ 1374498 w 298672"/>
              <a:gd name="T97" fmla="*/ 2281573 h 298210"/>
              <a:gd name="T98" fmla="*/ 1277151 w 298672"/>
              <a:gd name="T99" fmla="*/ 2112940 h 298210"/>
              <a:gd name="T100" fmla="*/ 1133081 w 298672"/>
              <a:gd name="T101" fmla="*/ 1871492 h 298210"/>
              <a:gd name="T102" fmla="*/ 989020 w 298672"/>
              <a:gd name="T103" fmla="*/ 1825497 h 298210"/>
              <a:gd name="T104" fmla="*/ 989020 w 298672"/>
              <a:gd name="T105" fmla="*/ 1545715 h 298210"/>
              <a:gd name="T106" fmla="*/ 696993 w 298672"/>
              <a:gd name="T107" fmla="*/ 714055 h 2982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8672" h="298210">
                <a:moveTo>
                  <a:pt x="149201" y="266887"/>
                </a:moveTo>
                <a:cubicBezTo>
                  <a:pt x="202167" y="266887"/>
                  <a:pt x="255179" y="274395"/>
                  <a:pt x="295568" y="289412"/>
                </a:cubicBezTo>
                <a:cubicBezTo>
                  <a:pt x="298093" y="290485"/>
                  <a:pt x="299175" y="292988"/>
                  <a:pt x="298453" y="295133"/>
                </a:cubicBezTo>
                <a:cubicBezTo>
                  <a:pt x="297732" y="296921"/>
                  <a:pt x="295929" y="297993"/>
                  <a:pt x="294126" y="297993"/>
                </a:cubicBezTo>
                <a:cubicBezTo>
                  <a:pt x="293405" y="297993"/>
                  <a:pt x="293044" y="297993"/>
                  <a:pt x="292323" y="297993"/>
                </a:cubicBezTo>
                <a:cubicBezTo>
                  <a:pt x="213707" y="268317"/>
                  <a:pt x="84965" y="268317"/>
                  <a:pt x="5989" y="297993"/>
                </a:cubicBezTo>
                <a:cubicBezTo>
                  <a:pt x="3825" y="298709"/>
                  <a:pt x="1301" y="297636"/>
                  <a:pt x="219" y="295133"/>
                </a:cubicBezTo>
                <a:cubicBezTo>
                  <a:pt x="-502" y="292988"/>
                  <a:pt x="580" y="290485"/>
                  <a:pt x="3104" y="289412"/>
                </a:cubicBezTo>
                <a:cubicBezTo>
                  <a:pt x="43313" y="274395"/>
                  <a:pt x="96235" y="266887"/>
                  <a:pt x="149201" y="266887"/>
                </a:cubicBezTo>
                <a:close/>
                <a:moveTo>
                  <a:pt x="175212" y="214800"/>
                </a:moveTo>
                <a:cubicBezTo>
                  <a:pt x="191070" y="215530"/>
                  <a:pt x="205126" y="225745"/>
                  <a:pt x="211613" y="239973"/>
                </a:cubicBezTo>
                <a:cubicBezTo>
                  <a:pt x="217740" y="238149"/>
                  <a:pt x="224588" y="238514"/>
                  <a:pt x="231075" y="241068"/>
                </a:cubicBezTo>
                <a:cubicBezTo>
                  <a:pt x="240446" y="245081"/>
                  <a:pt x="246933" y="254566"/>
                  <a:pt x="248014" y="265146"/>
                </a:cubicBezTo>
                <a:cubicBezTo>
                  <a:pt x="248375" y="267335"/>
                  <a:pt x="246573" y="269889"/>
                  <a:pt x="244050" y="269889"/>
                </a:cubicBezTo>
                <a:cubicBezTo>
                  <a:pt x="244050" y="269889"/>
                  <a:pt x="243690" y="269889"/>
                  <a:pt x="243329" y="269889"/>
                </a:cubicBezTo>
                <a:cubicBezTo>
                  <a:pt x="241167" y="269889"/>
                  <a:pt x="239365" y="268065"/>
                  <a:pt x="239004" y="265876"/>
                </a:cubicBezTo>
                <a:cubicBezTo>
                  <a:pt x="238283" y="258944"/>
                  <a:pt x="233959" y="252377"/>
                  <a:pt x="227471" y="249459"/>
                </a:cubicBezTo>
                <a:cubicBezTo>
                  <a:pt x="217380" y="245081"/>
                  <a:pt x="205847" y="249824"/>
                  <a:pt x="201882" y="260039"/>
                </a:cubicBezTo>
                <a:cubicBezTo>
                  <a:pt x="200801" y="262228"/>
                  <a:pt x="197918" y="263322"/>
                  <a:pt x="195756" y="262593"/>
                </a:cubicBezTo>
                <a:cubicBezTo>
                  <a:pt x="193593" y="261498"/>
                  <a:pt x="192512" y="258944"/>
                  <a:pt x="193233" y="256391"/>
                </a:cubicBezTo>
                <a:cubicBezTo>
                  <a:pt x="195756" y="251283"/>
                  <a:pt x="199360" y="246905"/>
                  <a:pt x="203684" y="243986"/>
                </a:cubicBezTo>
                <a:cubicBezTo>
                  <a:pt x="198278" y="232312"/>
                  <a:pt x="187106" y="224651"/>
                  <a:pt x="174492" y="223556"/>
                </a:cubicBezTo>
                <a:cubicBezTo>
                  <a:pt x="155030" y="222097"/>
                  <a:pt x="138451" y="237055"/>
                  <a:pt x="137009" y="256755"/>
                </a:cubicBezTo>
                <a:cubicBezTo>
                  <a:pt x="136649" y="258944"/>
                  <a:pt x="134847" y="260768"/>
                  <a:pt x="132685" y="260768"/>
                </a:cubicBezTo>
                <a:cubicBezTo>
                  <a:pt x="132324" y="260768"/>
                  <a:pt x="132324" y="260768"/>
                  <a:pt x="132324" y="260768"/>
                </a:cubicBezTo>
                <a:cubicBezTo>
                  <a:pt x="129441" y="260768"/>
                  <a:pt x="127639" y="258215"/>
                  <a:pt x="127999" y="256026"/>
                </a:cubicBezTo>
                <a:cubicBezTo>
                  <a:pt x="128360" y="251283"/>
                  <a:pt x="129441" y="246175"/>
                  <a:pt x="131243" y="242162"/>
                </a:cubicBezTo>
                <a:cubicBezTo>
                  <a:pt x="125476" y="236325"/>
                  <a:pt x="117187" y="233771"/>
                  <a:pt x="109258" y="235595"/>
                </a:cubicBezTo>
                <a:cubicBezTo>
                  <a:pt x="98085" y="238514"/>
                  <a:pt x="90877" y="248729"/>
                  <a:pt x="91598" y="260039"/>
                </a:cubicBezTo>
                <a:cubicBezTo>
                  <a:pt x="91959" y="262593"/>
                  <a:pt x="90156" y="264782"/>
                  <a:pt x="87634" y="265146"/>
                </a:cubicBezTo>
                <a:lnTo>
                  <a:pt x="87273" y="265146"/>
                </a:lnTo>
                <a:cubicBezTo>
                  <a:pt x="85111" y="265146"/>
                  <a:pt x="82948" y="263322"/>
                  <a:pt x="82588" y="260768"/>
                </a:cubicBezTo>
                <a:cubicBezTo>
                  <a:pt x="82588" y="260039"/>
                  <a:pt x="82588" y="259309"/>
                  <a:pt x="82588" y="258579"/>
                </a:cubicBezTo>
                <a:cubicBezTo>
                  <a:pt x="78263" y="254566"/>
                  <a:pt x="71415" y="253472"/>
                  <a:pt x="66009" y="256026"/>
                </a:cubicBezTo>
                <a:cubicBezTo>
                  <a:pt x="61324" y="258579"/>
                  <a:pt x="58441" y="262957"/>
                  <a:pt x="57720" y="268065"/>
                </a:cubicBezTo>
                <a:cubicBezTo>
                  <a:pt x="57720" y="270254"/>
                  <a:pt x="55558" y="271713"/>
                  <a:pt x="53395" y="271713"/>
                </a:cubicBezTo>
                <a:cubicBezTo>
                  <a:pt x="53035" y="271713"/>
                  <a:pt x="53035" y="271713"/>
                  <a:pt x="52674" y="271713"/>
                </a:cubicBezTo>
                <a:cubicBezTo>
                  <a:pt x="50151" y="271713"/>
                  <a:pt x="48710" y="269159"/>
                  <a:pt x="49070" y="266606"/>
                </a:cubicBezTo>
                <a:cubicBezTo>
                  <a:pt x="49791" y="258579"/>
                  <a:pt x="54837" y="251648"/>
                  <a:pt x="62045" y="248000"/>
                </a:cubicBezTo>
                <a:cubicBezTo>
                  <a:pt x="69253" y="244351"/>
                  <a:pt x="77182" y="244716"/>
                  <a:pt x="84030" y="248364"/>
                </a:cubicBezTo>
                <a:cubicBezTo>
                  <a:pt x="87273" y="238149"/>
                  <a:pt x="95923" y="229758"/>
                  <a:pt x="106735" y="226840"/>
                </a:cubicBezTo>
                <a:cubicBezTo>
                  <a:pt x="117187" y="224286"/>
                  <a:pt x="127999" y="227204"/>
                  <a:pt x="135928" y="233771"/>
                </a:cubicBezTo>
                <a:cubicBezTo>
                  <a:pt x="144218" y="221367"/>
                  <a:pt x="158994" y="213341"/>
                  <a:pt x="175212" y="214800"/>
                </a:cubicBezTo>
                <a:close/>
                <a:moveTo>
                  <a:pt x="113653" y="176353"/>
                </a:moveTo>
                <a:lnTo>
                  <a:pt x="113653" y="185743"/>
                </a:lnTo>
                <a:cubicBezTo>
                  <a:pt x="113653" y="188271"/>
                  <a:pt x="115818" y="190077"/>
                  <a:pt x="118344" y="190077"/>
                </a:cubicBezTo>
                <a:lnTo>
                  <a:pt x="145404" y="190077"/>
                </a:lnTo>
                <a:cubicBezTo>
                  <a:pt x="147929" y="190077"/>
                  <a:pt x="150094" y="188271"/>
                  <a:pt x="150094" y="185743"/>
                </a:cubicBezTo>
                <a:lnTo>
                  <a:pt x="150094" y="176353"/>
                </a:lnTo>
                <a:lnTo>
                  <a:pt x="113653" y="176353"/>
                </a:lnTo>
                <a:close/>
                <a:moveTo>
                  <a:pt x="100665" y="153962"/>
                </a:moveTo>
                <a:lnTo>
                  <a:pt x="100665" y="167685"/>
                </a:lnTo>
                <a:lnTo>
                  <a:pt x="109324" y="167685"/>
                </a:lnTo>
                <a:lnTo>
                  <a:pt x="154424" y="167685"/>
                </a:lnTo>
                <a:lnTo>
                  <a:pt x="163443" y="167685"/>
                </a:lnTo>
                <a:lnTo>
                  <a:pt x="163443" y="153962"/>
                </a:lnTo>
                <a:lnTo>
                  <a:pt x="100665" y="153962"/>
                </a:lnTo>
                <a:close/>
                <a:moveTo>
                  <a:pt x="134960" y="38578"/>
                </a:moveTo>
                <a:cubicBezTo>
                  <a:pt x="137139" y="39303"/>
                  <a:pt x="138229" y="42203"/>
                  <a:pt x="137503" y="44378"/>
                </a:cubicBezTo>
                <a:lnTo>
                  <a:pt x="122973" y="80628"/>
                </a:lnTo>
                <a:lnTo>
                  <a:pt x="147310" y="77003"/>
                </a:lnTo>
                <a:cubicBezTo>
                  <a:pt x="149126" y="77003"/>
                  <a:pt x="150579" y="77366"/>
                  <a:pt x="151669" y="78816"/>
                </a:cubicBezTo>
                <a:cubicBezTo>
                  <a:pt x="152759" y="80266"/>
                  <a:pt x="153122" y="81716"/>
                  <a:pt x="152395" y="83166"/>
                </a:cubicBezTo>
                <a:lnTo>
                  <a:pt x="134597" y="125941"/>
                </a:lnTo>
                <a:cubicBezTo>
                  <a:pt x="134234" y="127753"/>
                  <a:pt x="132417" y="128841"/>
                  <a:pt x="130601" y="128841"/>
                </a:cubicBezTo>
                <a:cubicBezTo>
                  <a:pt x="129875" y="128841"/>
                  <a:pt x="129511" y="128841"/>
                  <a:pt x="128785" y="128478"/>
                </a:cubicBezTo>
                <a:cubicBezTo>
                  <a:pt x="126606" y="127753"/>
                  <a:pt x="125153" y="124853"/>
                  <a:pt x="126242" y="122678"/>
                </a:cubicBezTo>
                <a:lnTo>
                  <a:pt x="140772" y="87153"/>
                </a:lnTo>
                <a:lnTo>
                  <a:pt x="116435" y="90778"/>
                </a:lnTo>
                <a:cubicBezTo>
                  <a:pt x="114619" y="91141"/>
                  <a:pt x="113166" y="90416"/>
                  <a:pt x="112076" y="88966"/>
                </a:cubicBezTo>
                <a:cubicBezTo>
                  <a:pt x="110986" y="87878"/>
                  <a:pt x="110623" y="86066"/>
                  <a:pt x="111350" y="84616"/>
                </a:cubicBezTo>
                <a:lnTo>
                  <a:pt x="128785" y="40753"/>
                </a:lnTo>
                <a:cubicBezTo>
                  <a:pt x="129875" y="38578"/>
                  <a:pt x="132417" y="37128"/>
                  <a:pt x="134960" y="38578"/>
                </a:cubicBezTo>
                <a:close/>
                <a:moveTo>
                  <a:pt x="128807" y="9140"/>
                </a:moveTo>
                <a:cubicBezTo>
                  <a:pt x="98500" y="10946"/>
                  <a:pt x="73605" y="36949"/>
                  <a:pt x="73605" y="67286"/>
                </a:cubicBezTo>
                <a:cubicBezTo>
                  <a:pt x="73605" y="80648"/>
                  <a:pt x="77934" y="93288"/>
                  <a:pt x="86593" y="104123"/>
                </a:cubicBezTo>
                <a:cubicBezTo>
                  <a:pt x="95613" y="114957"/>
                  <a:pt x="100304" y="129765"/>
                  <a:pt x="100665" y="144933"/>
                </a:cubicBezTo>
                <a:lnTo>
                  <a:pt x="163443" y="144933"/>
                </a:lnTo>
                <a:lnTo>
                  <a:pt x="163443" y="144211"/>
                </a:lnTo>
                <a:cubicBezTo>
                  <a:pt x="163443" y="129403"/>
                  <a:pt x="168134" y="115319"/>
                  <a:pt x="177154" y="103762"/>
                </a:cubicBezTo>
                <a:cubicBezTo>
                  <a:pt x="185813" y="93288"/>
                  <a:pt x="190142" y="80648"/>
                  <a:pt x="190142" y="67647"/>
                </a:cubicBezTo>
                <a:cubicBezTo>
                  <a:pt x="190142" y="51395"/>
                  <a:pt x="183648" y="36226"/>
                  <a:pt x="172103" y="25031"/>
                </a:cubicBezTo>
                <a:cubicBezTo>
                  <a:pt x="160196" y="14196"/>
                  <a:pt x="145043" y="8418"/>
                  <a:pt x="128807" y="9140"/>
                </a:cubicBezTo>
                <a:close/>
                <a:moveTo>
                  <a:pt x="128085" y="111"/>
                </a:moveTo>
                <a:cubicBezTo>
                  <a:pt x="146847" y="-972"/>
                  <a:pt x="164526" y="5890"/>
                  <a:pt x="178236" y="18530"/>
                </a:cubicBezTo>
                <a:cubicBezTo>
                  <a:pt x="191586" y="31531"/>
                  <a:pt x="199162" y="48867"/>
                  <a:pt x="199162" y="67647"/>
                </a:cubicBezTo>
                <a:cubicBezTo>
                  <a:pt x="199162" y="82815"/>
                  <a:pt x="194111" y="97261"/>
                  <a:pt x="184370" y="109540"/>
                </a:cubicBezTo>
                <a:cubicBezTo>
                  <a:pt x="176793" y="119291"/>
                  <a:pt x="172463" y="131570"/>
                  <a:pt x="172463" y="144211"/>
                </a:cubicBezTo>
                <a:lnTo>
                  <a:pt x="172463" y="149267"/>
                </a:lnTo>
                <a:lnTo>
                  <a:pt x="172463" y="172019"/>
                </a:lnTo>
                <a:cubicBezTo>
                  <a:pt x="172463" y="174547"/>
                  <a:pt x="170299" y="176353"/>
                  <a:pt x="167773" y="176353"/>
                </a:cubicBezTo>
                <a:lnTo>
                  <a:pt x="159114" y="176353"/>
                </a:lnTo>
                <a:lnTo>
                  <a:pt x="159114" y="185743"/>
                </a:lnTo>
                <a:cubicBezTo>
                  <a:pt x="159114" y="192966"/>
                  <a:pt x="152980" y="199105"/>
                  <a:pt x="145404" y="199105"/>
                </a:cubicBezTo>
                <a:lnTo>
                  <a:pt x="136384" y="199105"/>
                </a:lnTo>
                <a:lnTo>
                  <a:pt x="136384" y="214996"/>
                </a:lnTo>
                <a:cubicBezTo>
                  <a:pt x="136384" y="217524"/>
                  <a:pt x="134580" y="219330"/>
                  <a:pt x="132054" y="219330"/>
                </a:cubicBezTo>
                <a:cubicBezTo>
                  <a:pt x="129529" y="219330"/>
                  <a:pt x="127364" y="217524"/>
                  <a:pt x="127364" y="214996"/>
                </a:cubicBezTo>
                <a:lnTo>
                  <a:pt x="127364" y="199105"/>
                </a:lnTo>
                <a:lnTo>
                  <a:pt x="118344" y="199105"/>
                </a:lnTo>
                <a:cubicBezTo>
                  <a:pt x="110767" y="199105"/>
                  <a:pt x="104994" y="192966"/>
                  <a:pt x="104994" y="185743"/>
                </a:cubicBezTo>
                <a:lnTo>
                  <a:pt x="104994" y="176353"/>
                </a:lnTo>
                <a:lnTo>
                  <a:pt x="95974" y="176353"/>
                </a:lnTo>
                <a:cubicBezTo>
                  <a:pt x="93449" y="176353"/>
                  <a:pt x="91645" y="174547"/>
                  <a:pt x="91645" y="172019"/>
                </a:cubicBezTo>
                <a:lnTo>
                  <a:pt x="91645" y="149267"/>
                </a:lnTo>
                <a:lnTo>
                  <a:pt x="91645" y="145655"/>
                </a:lnTo>
                <a:cubicBezTo>
                  <a:pt x="91645" y="131931"/>
                  <a:pt x="87315" y="119291"/>
                  <a:pt x="79738" y="109540"/>
                </a:cubicBezTo>
                <a:cubicBezTo>
                  <a:pt x="69997" y="97622"/>
                  <a:pt x="64585" y="82454"/>
                  <a:pt x="64585" y="67286"/>
                </a:cubicBezTo>
                <a:cubicBezTo>
                  <a:pt x="64946" y="31893"/>
                  <a:pt x="93088" y="1917"/>
                  <a:pt x="128085" y="111"/>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24" name="Freeform 673">
            <a:extLst>
              <a:ext uri="{FF2B5EF4-FFF2-40B4-BE49-F238E27FC236}">
                <a16:creationId xmlns:a16="http://schemas.microsoft.com/office/drawing/2014/main" id="{4862031C-4F7A-B747-AF79-D77C930386AC}"/>
              </a:ext>
            </a:extLst>
          </p:cNvPr>
          <p:cNvSpPr>
            <a:spLocks noChangeArrowheads="1"/>
          </p:cNvSpPr>
          <p:nvPr/>
        </p:nvSpPr>
        <p:spPr bwMode="auto">
          <a:xfrm>
            <a:off x="5179984" y="4655972"/>
            <a:ext cx="1719488" cy="1719488"/>
          </a:xfrm>
          <a:custGeom>
            <a:avLst/>
            <a:gdLst>
              <a:gd name="T0" fmla="*/ 1670829 w 298091"/>
              <a:gd name="T1" fmla="*/ 1619050 h 298090"/>
              <a:gd name="T2" fmla="*/ 1571212 w 298091"/>
              <a:gd name="T3" fmla="*/ 1619050 h 298090"/>
              <a:gd name="T4" fmla="*/ 2115105 w 298091"/>
              <a:gd name="T5" fmla="*/ 1481474 h 298090"/>
              <a:gd name="T6" fmla="*/ 2115105 w 298091"/>
              <a:gd name="T7" fmla="*/ 1743478 h 298090"/>
              <a:gd name="T8" fmla="*/ 2115105 w 298091"/>
              <a:gd name="T9" fmla="*/ 1481474 h 298090"/>
              <a:gd name="T10" fmla="*/ 994957 w 298091"/>
              <a:gd name="T11" fmla="*/ 1612474 h 298090"/>
              <a:gd name="T12" fmla="*/ 1259131 w 298091"/>
              <a:gd name="T13" fmla="*/ 1612474 h 298090"/>
              <a:gd name="T14" fmla="*/ 2115105 w 298091"/>
              <a:gd name="T15" fmla="*/ 1381298 h 298090"/>
              <a:gd name="T16" fmla="*/ 2115105 w 298091"/>
              <a:gd name="T17" fmla="*/ 1843646 h 298090"/>
              <a:gd name="T18" fmla="*/ 2115105 w 298091"/>
              <a:gd name="T19" fmla="*/ 1381298 h 298090"/>
              <a:gd name="T20" fmla="*/ 1360140 w 298091"/>
              <a:gd name="T21" fmla="*/ 1612474 h 298090"/>
              <a:gd name="T22" fmla="*/ 897836 w 298091"/>
              <a:gd name="T23" fmla="*/ 1612474 h 298090"/>
              <a:gd name="T24" fmla="*/ 1435822 w 298091"/>
              <a:gd name="T25" fmla="*/ 558685 h 298090"/>
              <a:gd name="T26" fmla="*/ 1435822 w 298091"/>
              <a:gd name="T27" fmla="*/ 2687372 h 298090"/>
              <a:gd name="T28" fmla="*/ 1631643 w 298091"/>
              <a:gd name="T29" fmla="*/ 2385520 h 298090"/>
              <a:gd name="T30" fmla="*/ 1823545 w 298091"/>
              <a:gd name="T31" fmla="*/ 2687372 h 298090"/>
              <a:gd name="T32" fmla="*/ 1823545 w 298091"/>
              <a:gd name="T33" fmla="*/ 558685 h 298090"/>
              <a:gd name="T34" fmla="*/ 1631643 w 298091"/>
              <a:gd name="T35" fmla="*/ 860553 h 298090"/>
              <a:gd name="T36" fmla="*/ 1435822 w 298091"/>
              <a:gd name="T37" fmla="*/ 558685 h 298090"/>
              <a:gd name="T38" fmla="*/ 1514154 w 298091"/>
              <a:gd name="T39" fmla="*/ 464608 h 298090"/>
              <a:gd name="T40" fmla="*/ 1529817 w 298091"/>
              <a:gd name="T41" fmla="*/ 664538 h 298090"/>
              <a:gd name="T42" fmla="*/ 1729552 w 298091"/>
              <a:gd name="T43" fmla="*/ 664538 h 298090"/>
              <a:gd name="T44" fmla="*/ 1745226 w 298091"/>
              <a:gd name="T45" fmla="*/ 464608 h 298090"/>
              <a:gd name="T46" fmla="*/ 2810466 w 298091"/>
              <a:gd name="T47" fmla="*/ 1621074 h 298090"/>
              <a:gd name="T48" fmla="*/ 1745226 w 298091"/>
              <a:gd name="T49" fmla="*/ 2781452 h 298090"/>
              <a:gd name="T50" fmla="*/ 1729552 w 298091"/>
              <a:gd name="T51" fmla="*/ 2581525 h 298090"/>
              <a:gd name="T52" fmla="*/ 1529817 w 298091"/>
              <a:gd name="T53" fmla="*/ 2581525 h 298090"/>
              <a:gd name="T54" fmla="*/ 1514154 w 298091"/>
              <a:gd name="T55" fmla="*/ 2781452 h 298090"/>
              <a:gd name="T56" fmla="*/ 1474992 w 298091"/>
              <a:gd name="T57" fmla="*/ 2793222 h 298090"/>
              <a:gd name="T58" fmla="*/ 1474992 w 298091"/>
              <a:gd name="T59" fmla="*/ 452841 h 298090"/>
              <a:gd name="T60" fmla="*/ 101681 w 298091"/>
              <a:gd name="T61" fmla="*/ 442462 h 298090"/>
              <a:gd name="T62" fmla="*/ 441927 w 298091"/>
              <a:gd name="T63" fmla="*/ 3144260 h 298090"/>
              <a:gd name="T64" fmla="*/ 3140449 w 298091"/>
              <a:gd name="T65" fmla="*/ 2799683 h 298090"/>
              <a:gd name="T66" fmla="*/ 2800193 w 298091"/>
              <a:gd name="T67" fmla="*/ 101804 h 298090"/>
              <a:gd name="T68" fmla="*/ 441927 w 298091"/>
              <a:gd name="T69" fmla="*/ 0 h 298090"/>
              <a:gd name="T70" fmla="*/ 3242133 w 298091"/>
              <a:gd name="T71" fmla="*/ 442462 h 298090"/>
              <a:gd name="T72" fmla="*/ 2800193 w 298091"/>
              <a:gd name="T73" fmla="*/ 3242145 h 298090"/>
              <a:gd name="T74" fmla="*/ 0 w 298091"/>
              <a:gd name="T75" fmla="*/ 2799683 h 298090"/>
              <a:gd name="T76" fmla="*/ 441927 w 298091"/>
              <a:gd name="T77" fmla="*/ 0 h 2980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98091" h="298090">
                <a:moveTo>
                  <a:pt x="149224" y="144463"/>
                </a:moveTo>
                <a:cubicBezTo>
                  <a:pt x="151789" y="144463"/>
                  <a:pt x="153621" y="146295"/>
                  <a:pt x="153621" y="148859"/>
                </a:cubicBezTo>
                <a:cubicBezTo>
                  <a:pt x="153621" y="151790"/>
                  <a:pt x="151789" y="153622"/>
                  <a:pt x="149224" y="153622"/>
                </a:cubicBezTo>
                <a:cubicBezTo>
                  <a:pt x="146294" y="153622"/>
                  <a:pt x="144462" y="151790"/>
                  <a:pt x="144462" y="148859"/>
                </a:cubicBezTo>
                <a:cubicBezTo>
                  <a:pt x="144462" y="146295"/>
                  <a:pt x="146294" y="144463"/>
                  <a:pt x="149224" y="144463"/>
                </a:cubicBezTo>
                <a:close/>
                <a:moveTo>
                  <a:pt x="194469" y="136210"/>
                </a:moveTo>
                <a:cubicBezTo>
                  <a:pt x="187682" y="136210"/>
                  <a:pt x="182324" y="141524"/>
                  <a:pt x="182324" y="148254"/>
                </a:cubicBezTo>
                <a:cubicBezTo>
                  <a:pt x="182324" y="154985"/>
                  <a:pt x="187682" y="160299"/>
                  <a:pt x="194469" y="160299"/>
                </a:cubicBezTo>
                <a:cubicBezTo>
                  <a:pt x="201255" y="160299"/>
                  <a:pt x="206613" y="154985"/>
                  <a:pt x="206613" y="148254"/>
                </a:cubicBezTo>
                <a:cubicBezTo>
                  <a:pt x="206613" y="141524"/>
                  <a:pt x="201255" y="136210"/>
                  <a:pt x="194469" y="136210"/>
                </a:cubicBezTo>
                <a:close/>
                <a:moveTo>
                  <a:pt x="103624" y="136210"/>
                </a:moveTo>
                <a:cubicBezTo>
                  <a:pt x="96837" y="136210"/>
                  <a:pt x="91479" y="141524"/>
                  <a:pt x="91479" y="148254"/>
                </a:cubicBezTo>
                <a:cubicBezTo>
                  <a:pt x="91479" y="154985"/>
                  <a:pt x="96837" y="160299"/>
                  <a:pt x="103624" y="160299"/>
                </a:cubicBezTo>
                <a:cubicBezTo>
                  <a:pt x="110410" y="160299"/>
                  <a:pt x="115768" y="154985"/>
                  <a:pt x="115768" y="148254"/>
                </a:cubicBezTo>
                <a:cubicBezTo>
                  <a:pt x="115768" y="141524"/>
                  <a:pt x="110410" y="136210"/>
                  <a:pt x="103624" y="136210"/>
                </a:cubicBezTo>
                <a:close/>
                <a:moveTo>
                  <a:pt x="194469" y="127000"/>
                </a:moveTo>
                <a:cubicBezTo>
                  <a:pt x="206256" y="127000"/>
                  <a:pt x="215543" y="136919"/>
                  <a:pt x="215543" y="148254"/>
                </a:cubicBezTo>
                <a:cubicBezTo>
                  <a:pt x="215543" y="159944"/>
                  <a:pt x="206256" y="169509"/>
                  <a:pt x="194469" y="169509"/>
                </a:cubicBezTo>
                <a:cubicBezTo>
                  <a:pt x="182681" y="169509"/>
                  <a:pt x="173037" y="159944"/>
                  <a:pt x="173037" y="148254"/>
                </a:cubicBezTo>
                <a:cubicBezTo>
                  <a:pt x="173037" y="136919"/>
                  <a:pt x="182681" y="127000"/>
                  <a:pt x="194469" y="127000"/>
                </a:cubicBezTo>
                <a:close/>
                <a:moveTo>
                  <a:pt x="103624" y="127000"/>
                </a:moveTo>
                <a:cubicBezTo>
                  <a:pt x="115411" y="127000"/>
                  <a:pt x="125055" y="136919"/>
                  <a:pt x="125055" y="148254"/>
                </a:cubicBezTo>
                <a:cubicBezTo>
                  <a:pt x="125055" y="159944"/>
                  <a:pt x="115411" y="169509"/>
                  <a:pt x="103624" y="169509"/>
                </a:cubicBezTo>
                <a:cubicBezTo>
                  <a:pt x="91837" y="169509"/>
                  <a:pt x="82550" y="159944"/>
                  <a:pt x="82550" y="148254"/>
                </a:cubicBezTo>
                <a:cubicBezTo>
                  <a:pt x="82550" y="136919"/>
                  <a:pt x="91837" y="127000"/>
                  <a:pt x="103624" y="127000"/>
                </a:cubicBezTo>
                <a:close/>
                <a:moveTo>
                  <a:pt x="132014" y="51367"/>
                </a:moveTo>
                <a:cubicBezTo>
                  <a:pt x="85204" y="60018"/>
                  <a:pt x="50637" y="101107"/>
                  <a:pt x="50637" y="149045"/>
                </a:cubicBezTo>
                <a:cubicBezTo>
                  <a:pt x="50637" y="197343"/>
                  <a:pt x="85204" y="238433"/>
                  <a:pt x="132014" y="247083"/>
                </a:cubicBezTo>
                <a:lnTo>
                  <a:pt x="132014" y="237351"/>
                </a:lnTo>
                <a:cubicBezTo>
                  <a:pt x="132014" y="227259"/>
                  <a:pt x="139936" y="219330"/>
                  <a:pt x="150018" y="219330"/>
                </a:cubicBezTo>
                <a:cubicBezTo>
                  <a:pt x="159740" y="219330"/>
                  <a:pt x="167662" y="227259"/>
                  <a:pt x="167662" y="237351"/>
                </a:cubicBezTo>
                <a:lnTo>
                  <a:pt x="167662" y="247083"/>
                </a:lnTo>
                <a:cubicBezTo>
                  <a:pt x="214473" y="238433"/>
                  <a:pt x="249040" y="197343"/>
                  <a:pt x="249040" y="149045"/>
                </a:cubicBezTo>
                <a:cubicBezTo>
                  <a:pt x="249040" y="101107"/>
                  <a:pt x="214473" y="60018"/>
                  <a:pt x="167662" y="51367"/>
                </a:cubicBezTo>
                <a:lnTo>
                  <a:pt x="167662" y="61099"/>
                </a:lnTo>
                <a:cubicBezTo>
                  <a:pt x="167662" y="70831"/>
                  <a:pt x="159740" y="79121"/>
                  <a:pt x="150018" y="79121"/>
                </a:cubicBezTo>
                <a:cubicBezTo>
                  <a:pt x="139936" y="79121"/>
                  <a:pt x="132014" y="70831"/>
                  <a:pt x="132014" y="61099"/>
                </a:cubicBezTo>
                <a:lnTo>
                  <a:pt x="132014" y="51367"/>
                </a:lnTo>
                <a:close/>
                <a:moveTo>
                  <a:pt x="135615" y="41635"/>
                </a:moveTo>
                <a:cubicBezTo>
                  <a:pt x="137056" y="41275"/>
                  <a:pt x="138136" y="41996"/>
                  <a:pt x="139216" y="42717"/>
                </a:cubicBezTo>
                <a:cubicBezTo>
                  <a:pt x="140296" y="43438"/>
                  <a:pt x="140656" y="44879"/>
                  <a:pt x="140656" y="45961"/>
                </a:cubicBezTo>
                <a:lnTo>
                  <a:pt x="140656" y="61099"/>
                </a:lnTo>
                <a:cubicBezTo>
                  <a:pt x="140656" y="65784"/>
                  <a:pt x="144617" y="70110"/>
                  <a:pt x="150018" y="70110"/>
                </a:cubicBezTo>
                <a:cubicBezTo>
                  <a:pt x="154699" y="70110"/>
                  <a:pt x="159020" y="65784"/>
                  <a:pt x="159020" y="61099"/>
                </a:cubicBezTo>
                <a:lnTo>
                  <a:pt x="159020" y="45961"/>
                </a:lnTo>
                <a:cubicBezTo>
                  <a:pt x="159020" y="44879"/>
                  <a:pt x="159380" y="43438"/>
                  <a:pt x="160461" y="42717"/>
                </a:cubicBezTo>
                <a:cubicBezTo>
                  <a:pt x="161541" y="41996"/>
                  <a:pt x="162621" y="41275"/>
                  <a:pt x="164061" y="41635"/>
                </a:cubicBezTo>
                <a:cubicBezTo>
                  <a:pt x="217713" y="48484"/>
                  <a:pt x="258402" y="94619"/>
                  <a:pt x="258402" y="149045"/>
                </a:cubicBezTo>
                <a:cubicBezTo>
                  <a:pt x="258402" y="203470"/>
                  <a:pt x="217713" y="249606"/>
                  <a:pt x="164061" y="256815"/>
                </a:cubicBezTo>
                <a:cubicBezTo>
                  <a:pt x="162621" y="256815"/>
                  <a:pt x="161541" y="256454"/>
                  <a:pt x="160461" y="255733"/>
                </a:cubicBezTo>
                <a:cubicBezTo>
                  <a:pt x="159380" y="254652"/>
                  <a:pt x="159020" y="253571"/>
                  <a:pt x="159020" y="252129"/>
                </a:cubicBezTo>
                <a:lnTo>
                  <a:pt x="159020" y="237351"/>
                </a:lnTo>
                <a:cubicBezTo>
                  <a:pt x="159020" y="232305"/>
                  <a:pt x="154699" y="228340"/>
                  <a:pt x="150018" y="228340"/>
                </a:cubicBezTo>
                <a:cubicBezTo>
                  <a:pt x="144617" y="228340"/>
                  <a:pt x="140656" y="232305"/>
                  <a:pt x="140656" y="237351"/>
                </a:cubicBezTo>
                <a:lnTo>
                  <a:pt x="140656" y="252129"/>
                </a:lnTo>
                <a:cubicBezTo>
                  <a:pt x="140656" y="253571"/>
                  <a:pt x="140296" y="254652"/>
                  <a:pt x="139216" y="255733"/>
                </a:cubicBezTo>
                <a:cubicBezTo>
                  <a:pt x="138496" y="256094"/>
                  <a:pt x="137416" y="256815"/>
                  <a:pt x="136335" y="256815"/>
                </a:cubicBezTo>
                <a:cubicBezTo>
                  <a:pt x="135975" y="256815"/>
                  <a:pt x="135975" y="256815"/>
                  <a:pt x="135615" y="256815"/>
                </a:cubicBezTo>
                <a:cubicBezTo>
                  <a:pt x="81964" y="249606"/>
                  <a:pt x="41275" y="203470"/>
                  <a:pt x="41275" y="149045"/>
                </a:cubicBezTo>
                <a:cubicBezTo>
                  <a:pt x="41275" y="94619"/>
                  <a:pt x="81964" y="48484"/>
                  <a:pt x="135615" y="41635"/>
                </a:cubicBezTo>
                <a:close/>
                <a:moveTo>
                  <a:pt x="40632" y="9360"/>
                </a:moveTo>
                <a:cubicBezTo>
                  <a:pt x="23372" y="9360"/>
                  <a:pt x="9349" y="23401"/>
                  <a:pt x="9349" y="40681"/>
                </a:cubicBezTo>
                <a:lnTo>
                  <a:pt x="9349" y="257409"/>
                </a:lnTo>
                <a:cubicBezTo>
                  <a:pt x="9349" y="275049"/>
                  <a:pt x="23372" y="289090"/>
                  <a:pt x="40632" y="289090"/>
                </a:cubicBezTo>
                <a:lnTo>
                  <a:pt x="257458" y="289090"/>
                </a:lnTo>
                <a:cubicBezTo>
                  <a:pt x="274718" y="289090"/>
                  <a:pt x="288742" y="275049"/>
                  <a:pt x="288742" y="257409"/>
                </a:cubicBezTo>
                <a:lnTo>
                  <a:pt x="288742" y="40681"/>
                </a:lnTo>
                <a:cubicBezTo>
                  <a:pt x="288742" y="23401"/>
                  <a:pt x="274718" y="9360"/>
                  <a:pt x="257458" y="9360"/>
                </a:cubicBezTo>
                <a:lnTo>
                  <a:pt x="40632" y="9360"/>
                </a:lnTo>
                <a:close/>
                <a:moveTo>
                  <a:pt x="40632" y="0"/>
                </a:moveTo>
                <a:lnTo>
                  <a:pt x="257458" y="0"/>
                </a:lnTo>
                <a:cubicBezTo>
                  <a:pt x="279752" y="0"/>
                  <a:pt x="298091" y="18361"/>
                  <a:pt x="298091" y="40681"/>
                </a:cubicBezTo>
                <a:lnTo>
                  <a:pt x="298091" y="257409"/>
                </a:lnTo>
                <a:cubicBezTo>
                  <a:pt x="298091" y="279730"/>
                  <a:pt x="279752" y="298090"/>
                  <a:pt x="257458" y="298090"/>
                </a:cubicBezTo>
                <a:lnTo>
                  <a:pt x="40632" y="298090"/>
                </a:lnTo>
                <a:cubicBezTo>
                  <a:pt x="18338" y="298090"/>
                  <a:pt x="0" y="279730"/>
                  <a:pt x="0" y="257409"/>
                </a:cubicBezTo>
                <a:lnTo>
                  <a:pt x="0" y="40681"/>
                </a:lnTo>
                <a:cubicBezTo>
                  <a:pt x="0" y="18361"/>
                  <a:pt x="18338" y="0"/>
                  <a:pt x="4063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5" name="Freeform 674">
            <a:extLst>
              <a:ext uri="{FF2B5EF4-FFF2-40B4-BE49-F238E27FC236}">
                <a16:creationId xmlns:a16="http://schemas.microsoft.com/office/drawing/2014/main" id="{687FF230-7D69-1A4E-9FA3-B013355C1D19}"/>
              </a:ext>
            </a:extLst>
          </p:cNvPr>
          <p:cNvSpPr>
            <a:spLocks noChangeArrowheads="1"/>
          </p:cNvSpPr>
          <p:nvPr/>
        </p:nvSpPr>
        <p:spPr bwMode="auto">
          <a:xfrm>
            <a:off x="17485034" y="4652299"/>
            <a:ext cx="1719490" cy="1719490"/>
          </a:xfrm>
          <a:custGeom>
            <a:avLst/>
            <a:gdLst>
              <a:gd name="T0" fmla="*/ 556020 w 298090"/>
              <a:gd name="T1" fmla="*/ 2893629 h 298090"/>
              <a:gd name="T2" fmla="*/ 2658713 w 298090"/>
              <a:gd name="T3" fmla="*/ 3140351 h 298090"/>
              <a:gd name="T4" fmla="*/ 2184048 w 298090"/>
              <a:gd name="T5" fmla="*/ 1776680 h 298090"/>
              <a:gd name="T6" fmla="*/ 2310255 w 298090"/>
              <a:gd name="T7" fmla="*/ 1873577 h 298090"/>
              <a:gd name="T8" fmla="*/ 2117007 w 298090"/>
              <a:gd name="T9" fmla="*/ 2230189 h 298090"/>
              <a:gd name="T10" fmla="*/ 1844868 w 298090"/>
              <a:gd name="T11" fmla="*/ 2327092 h 298090"/>
              <a:gd name="T12" fmla="*/ 1844868 w 298090"/>
              <a:gd name="T13" fmla="*/ 2036380 h 298090"/>
              <a:gd name="T14" fmla="*/ 2117007 w 298090"/>
              <a:gd name="T15" fmla="*/ 2133290 h 298090"/>
              <a:gd name="T16" fmla="*/ 2227434 w 298090"/>
              <a:gd name="T17" fmla="*/ 1927851 h 298090"/>
              <a:gd name="T18" fmla="*/ 2184048 w 298090"/>
              <a:gd name="T19" fmla="*/ 1776680 h 298090"/>
              <a:gd name="T20" fmla="*/ 1205279 w 298090"/>
              <a:gd name="T21" fmla="*/ 1883171 h 298090"/>
              <a:gd name="T22" fmla="*/ 1050260 w 298090"/>
              <a:gd name="T23" fmla="*/ 1934247 h 298090"/>
              <a:gd name="T24" fmla="*/ 1165535 w 298090"/>
              <a:gd name="T25" fmla="*/ 2142477 h 298090"/>
              <a:gd name="T26" fmla="*/ 1463662 w 298090"/>
              <a:gd name="T27" fmla="*/ 2189629 h 298090"/>
              <a:gd name="T28" fmla="*/ 1165535 w 298090"/>
              <a:gd name="T29" fmla="*/ 2240704 h 298090"/>
              <a:gd name="T30" fmla="*/ 966783 w 298090"/>
              <a:gd name="T31" fmla="*/ 1879243 h 298090"/>
              <a:gd name="T32" fmla="*/ 954857 w 298090"/>
              <a:gd name="T33" fmla="*/ 1722096 h 298090"/>
              <a:gd name="T34" fmla="*/ 1651540 w 298090"/>
              <a:gd name="T35" fmla="*/ 1053253 h 298090"/>
              <a:gd name="T36" fmla="*/ 2017508 w 298090"/>
              <a:gd name="T37" fmla="*/ 1418201 h 298090"/>
              <a:gd name="T38" fmla="*/ 2119810 w 298090"/>
              <a:gd name="T39" fmla="*/ 1653644 h 298090"/>
              <a:gd name="T40" fmla="*/ 1934866 w 298090"/>
              <a:gd name="T41" fmla="*/ 1469218 h 298090"/>
              <a:gd name="T42" fmla="*/ 1651540 w 298090"/>
              <a:gd name="T43" fmla="*/ 1147432 h 298090"/>
              <a:gd name="T44" fmla="*/ 1376085 w 298090"/>
              <a:gd name="T45" fmla="*/ 1449594 h 298090"/>
              <a:gd name="T46" fmla="*/ 1293447 w 298090"/>
              <a:gd name="T47" fmla="*/ 1394658 h 298090"/>
              <a:gd name="T48" fmla="*/ 1651540 w 298090"/>
              <a:gd name="T49" fmla="*/ 1053253 h 298090"/>
              <a:gd name="T50" fmla="*/ 540358 w 298090"/>
              <a:gd name="T51" fmla="*/ 2791812 h 298090"/>
              <a:gd name="T52" fmla="*/ 2991548 w 298090"/>
              <a:gd name="T53" fmla="*/ 684958 h 298090"/>
              <a:gd name="T54" fmla="*/ 50899 w 298090"/>
              <a:gd name="T55" fmla="*/ 587058 h 298090"/>
              <a:gd name="T56" fmla="*/ 3050287 w 298090"/>
              <a:gd name="T57" fmla="*/ 587058 h 298090"/>
              <a:gd name="T58" fmla="*/ 3242145 w 298090"/>
              <a:gd name="T59" fmla="*/ 637967 h 298090"/>
              <a:gd name="T60" fmla="*/ 3089442 w 298090"/>
              <a:gd name="T61" fmla="*/ 684958 h 298090"/>
              <a:gd name="T62" fmla="*/ 2701798 w 298090"/>
              <a:gd name="T63" fmla="*/ 3242164 h 298090"/>
              <a:gd name="T64" fmla="*/ 497291 w 298090"/>
              <a:gd name="T65" fmla="*/ 3199090 h 298090"/>
              <a:gd name="T66" fmla="*/ 50899 w 298090"/>
              <a:gd name="T67" fmla="*/ 684958 h 298090"/>
              <a:gd name="T68" fmla="*/ 50899 w 298090"/>
              <a:gd name="T69" fmla="*/ 587058 h 298090"/>
              <a:gd name="T70" fmla="*/ 1106945 w 298090"/>
              <a:gd name="T71" fmla="*/ 245285 h 298090"/>
              <a:gd name="T72" fmla="*/ 2211202 w 298090"/>
              <a:gd name="T73" fmla="*/ 292013 h 298090"/>
              <a:gd name="T74" fmla="*/ 2066321 w 298090"/>
              <a:gd name="T75" fmla="*/ 97335 h 298090"/>
              <a:gd name="T76" fmla="*/ 1251829 w 298090"/>
              <a:gd name="T77" fmla="*/ 0 h 298090"/>
              <a:gd name="T78" fmla="*/ 2313016 w 298090"/>
              <a:gd name="T79" fmla="*/ 245285 h 298090"/>
              <a:gd name="T80" fmla="*/ 3057030 w 298090"/>
              <a:gd name="T81" fmla="*/ 292013 h 298090"/>
              <a:gd name="T82" fmla="*/ 3057030 w 298090"/>
              <a:gd name="T83" fmla="*/ 393240 h 298090"/>
              <a:gd name="T84" fmla="*/ 1059950 w 298090"/>
              <a:gd name="T85" fmla="*/ 393240 h 298090"/>
              <a:gd name="T86" fmla="*/ 155391 w 298090"/>
              <a:gd name="T87" fmla="*/ 342620 h 298090"/>
              <a:gd name="T88" fmla="*/ 1009049 w 298090"/>
              <a:gd name="T89" fmla="*/ 292013 h 298090"/>
              <a:gd name="T90" fmla="*/ 1251829 w 298090"/>
              <a:gd name="T91" fmla="*/ 0 h 2980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8090" h="298090">
                <a:moveTo>
                  <a:pt x="247329" y="265685"/>
                </a:moveTo>
                <a:lnTo>
                  <a:pt x="51122" y="266045"/>
                </a:lnTo>
                <a:lnTo>
                  <a:pt x="54002" y="288729"/>
                </a:lnTo>
                <a:lnTo>
                  <a:pt x="244448" y="288729"/>
                </a:lnTo>
                <a:lnTo>
                  <a:pt x="247329" y="265685"/>
                </a:lnTo>
                <a:close/>
                <a:moveTo>
                  <a:pt x="200806" y="163351"/>
                </a:moveTo>
                <a:cubicBezTo>
                  <a:pt x="202982" y="161925"/>
                  <a:pt x="205521" y="162638"/>
                  <a:pt x="207334" y="164420"/>
                </a:cubicBezTo>
                <a:lnTo>
                  <a:pt x="212410" y="172260"/>
                </a:lnTo>
                <a:cubicBezTo>
                  <a:pt x="216762" y="179031"/>
                  <a:pt x="217125" y="186872"/>
                  <a:pt x="213498" y="193643"/>
                </a:cubicBezTo>
                <a:cubicBezTo>
                  <a:pt x="209872" y="200771"/>
                  <a:pt x="202620" y="205047"/>
                  <a:pt x="194642" y="205047"/>
                </a:cubicBezTo>
                <a:lnTo>
                  <a:pt x="169621" y="205047"/>
                </a:lnTo>
                <a:lnTo>
                  <a:pt x="169621" y="213957"/>
                </a:lnTo>
                <a:lnTo>
                  <a:pt x="146050" y="200414"/>
                </a:lnTo>
                <a:lnTo>
                  <a:pt x="169621" y="187228"/>
                </a:lnTo>
                <a:lnTo>
                  <a:pt x="169621" y="196138"/>
                </a:lnTo>
                <a:lnTo>
                  <a:pt x="194642" y="196138"/>
                </a:lnTo>
                <a:cubicBezTo>
                  <a:pt x="199356" y="196138"/>
                  <a:pt x="203345" y="193643"/>
                  <a:pt x="205521" y="189723"/>
                </a:cubicBezTo>
                <a:cubicBezTo>
                  <a:pt x="207696" y="185446"/>
                  <a:pt x="207334" y="181170"/>
                  <a:pt x="204795" y="177250"/>
                </a:cubicBezTo>
                <a:lnTo>
                  <a:pt x="199356" y="169409"/>
                </a:lnTo>
                <a:cubicBezTo>
                  <a:pt x="198268" y="167271"/>
                  <a:pt x="198631" y="164776"/>
                  <a:pt x="200806" y="163351"/>
                </a:cubicBezTo>
                <a:close/>
                <a:moveTo>
                  <a:pt x="112644" y="146050"/>
                </a:moveTo>
                <a:lnTo>
                  <a:pt x="110816" y="173142"/>
                </a:lnTo>
                <a:lnTo>
                  <a:pt x="103141" y="168446"/>
                </a:lnTo>
                <a:lnTo>
                  <a:pt x="96563" y="177838"/>
                </a:lnTo>
                <a:cubicBezTo>
                  <a:pt x="94005" y="181812"/>
                  <a:pt x="94005" y="186146"/>
                  <a:pt x="96198" y="190481"/>
                </a:cubicBezTo>
                <a:cubicBezTo>
                  <a:pt x="98390" y="194455"/>
                  <a:pt x="102411" y="196983"/>
                  <a:pt x="107162" y="196983"/>
                </a:cubicBezTo>
                <a:lnTo>
                  <a:pt x="129821" y="196983"/>
                </a:lnTo>
                <a:cubicBezTo>
                  <a:pt x="132379" y="196983"/>
                  <a:pt x="134572" y="198789"/>
                  <a:pt x="134572" y="201318"/>
                </a:cubicBezTo>
                <a:cubicBezTo>
                  <a:pt x="134572" y="203847"/>
                  <a:pt x="132379" y="206014"/>
                  <a:pt x="129821" y="206014"/>
                </a:cubicBezTo>
                <a:lnTo>
                  <a:pt x="107162" y="206014"/>
                </a:lnTo>
                <a:cubicBezTo>
                  <a:pt x="98756" y="206014"/>
                  <a:pt x="91812" y="201679"/>
                  <a:pt x="87792" y="194455"/>
                </a:cubicBezTo>
                <a:cubicBezTo>
                  <a:pt x="84137" y="187591"/>
                  <a:pt x="84503" y="179644"/>
                  <a:pt x="88888" y="172781"/>
                </a:cubicBezTo>
                <a:lnTo>
                  <a:pt x="95832" y="163389"/>
                </a:lnTo>
                <a:lnTo>
                  <a:pt x="87792" y="158332"/>
                </a:lnTo>
                <a:lnTo>
                  <a:pt x="112644" y="146050"/>
                </a:lnTo>
                <a:close/>
                <a:moveTo>
                  <a:pt x="151846" y="96838"/>
                </a:moveTo>
                <a:cubicBezTo>
                  <a:pt x="158720" y="96838"/>
                  <a:pt x="165595" y="100085"/>
                  <a:pt x="169574" y="106219"/>
                </a:cubicBezTo>
                <a:lnTo>
                  <a:pt x="185494" y="130392"/>
                </a:lnTo>
                <a:lnTo>
                  <a:pt x="193091" y="125341"/>
                </a:lnTo>
                <a:lnTo>
                  <a:pt x="194900" y="152039"/>
                </a:lnTo>
                <a:lnTo>
                  <a:pt x="170298" y="140133"/>
                </a:lnTo>
                <a:lnTo>
                  <a:pt x="177896" y="135082"/>
                </a:lnTo>
                <a:lnTo>
                  <a:pt x="161977" y="111270"/>
                </a:lnTo>
                <a:cubicBezTo>
                  <a:pt x="159444" y="108023"/>
                  <a:pt x="155826" y="105497"/>
                  <a:pt x="151846" y="105497"/>
                </a:cubicBezTo>
                <a:cubicBezTo>
                  <a:pt x="147505" y="105497"/>
                  <a:pt x="143887" y="108023"/>
                  <a:pt x="141716" y="111270"/>
                </a:cubicBezTo>
                <a:lnTo>
                  <a:pt x="126520" y="133278"/>
                </a:lnTo>
                <a:cubicBezTo>
                  <a:pt x="125073" y="135082"/>
                  <a:pt x="122179" y="135804"/>
                  <a:pt x="120370" y="134360"/>
                </a:cubicBezTo>
                <a:cubicBezTo>
                  <a:pt x="118199" y="132917"/>
                  <a:pt x="117475" y="130031"/>
                  <a:pt x="118922" y="128227"/>
                </a:cubicBezTo>
                <a:lnTo>
                  <a:pt x="134118" y="106219"/>
                </a:lnTo>
                <a:cubicBezTo>
                  <a:pt x="138098" y="100085"/>
                  <a:pt x="144610" y="96838"/>
                  <a:pt x="151846" y="96838"/>
                </a:cubicBezTo>
                <a:close/>
                <a:moveTo>
                  <a:pt x="23401" y="62976"/>
                </a:moveTo>
                <a:lnTo>
                  <a:pt x="49682" y="256684"/>
                </a:lnTo>
                <a:lnTo>
                  <a:pt x="248769" y="256324"/>
                </a:lnTo>
                <a:lnTo>
                  <a:pt x="275049" y="62976"/>
                </a:lnTo>
                <a:lnTo>
                  <a:pt x="23401" y="62976"/>
                </a:lnTo>
                <a:close/>
                <a:moveTo>
                  <a:pt x="4680" y="53975"/>
                </a:moveTo>
                <a:lnTo>
                  <a:pt x="18361" y="53975"/>
                </a:lnTo>
                <a:lnTo>
                  <a:pt x="280450" y="53975"/>
                </a:lnTo>
                <a:lnTo>
                  <a:pt x="293770" y="53975"/>
                </a:lnTo>
                <a:cubicBezTo>
                  <a:pt x="296290" y="53975"/>
                  <a:pt x="298090" y="55775"/>
                  <a:pt x="298090" y="58656"/>
                </a:cubicBezTo>
                <a:cubicBezTo>
                  <a:pt x="298090" y="61176"/>
                  <a:pt x="296290" y="62976"/>
                  <a:pt x="293770" y="62976"/>
                </a:cubicBezTo>
                <a:lnTo>
                  <a:pt x="284050" y="62976"/>
                </a:lnTo>
                <a:lnTo>
                  <a:pt x="252729" y="294130"/>
                </a:lnTo>
                <a:cubicBezTo>
                  <a:pt x="252369" y="296290"/>
                  <a:pt x="250569" y="298090"/>
                  <a:pt x="248409" y="298090"/>
                </a:cubicBezTo>
                <a:lnTo>
                  <a:pt x="50042" y="298090"/>
                </a:lnTo>
                <a:cubicBezTo>
                  <a:pt x="47882" y="298090"/>
                  <a:pt x="46082" y="296290"/>
                  <a:pt x="45722" y="294130"/>
                </a:cubicBezTo>
                <a:lnTo>
                  <a:pt x="14401" y="62976"/>
                </a:lnTo>
                <a:lnTo>
                  <a:pt x="4680" y="62976"/>
                </a:lnTo>
                <a:cubicBezTo>
                  <a:pt x="2160" y="62976"/>
                  <a:pt x="0" y="61176"/>
                  <a:pt x="0" y="58656"/>
                </a:cubicBezTo>
                <a:cubicBezTo>
                  <a:pt x="0" y="55775"/>
                  <a:pt x="2160" y="53975"/>
                  <a:pt x="4680" y="53975"/>
                </a:cubicBezTo>
                <a:close/>
                <a:moveTo>
                  <a:pt x="115096" y="8949"/>
                </a:moveTo>
                <a:cubicBezTo>
                  <a:pt x="107895" y="8949"/>
                  <a:pt x="101775" y="15393"/>
                  <a:pt x="101775" y="22552"/>
                </a:cubicBezTo>
                <a:lnTo>
                  <a:pt x="101775" y="26848"/>
                </a:lnTo>
                <a:lnTo>
                  <a:pt x="203303" y="26848"/>
                </a:lnTo>
                <a:lnTo>
                  <a:pt x="203303" y="22552"/>
                </a:lnTo>
                <a:cubicBezTo>
                  <a:pt x="203303" y="15393"/>
                  <a:pt x="197543" y="8949"/>
                  <a:pt x="189982" y="8949"/>
                </a:cubicBezTo>
                <a:lnTo>
                  <a:pt x="115096" y="8949"/>
                </a:lnTo>
                <a:close/>
                <a:moveTo>
                  <a:pt x="115096" y="0"/>
                </a:moveTo>
                <a:lnTo>
                  <a:pt x="189982" y="0"/>
                </a:lnTo>
                <a:cubicBezTo>
                  <a:pt x="202223" y="0"/>
                  <a:pt x="212664" y="10381"/>
                  <a:pt x="212664" y="22552"/>
                </a:cubicBezTo>
                <a:lnTo>
                  <a:pt x="212664" y="26848"/>
                </a:lnTo>
                <a:lnTo>
                  <a:pt x="281070" y="26848"/>
                </a:lnTo>
                <a:cubicBezTo>
                  <a:pt x="283230" y="26848"/>
                  <a:pt x="285390" y="28996"/>
                  <a:pt x="285390" y="31501"/>
                </a:cubicBezTo>
                <a:cubicBezTo>
                  <a:pt x="285390" y="34007"/>
                  <a:pt x="283230" y="36155"/>
                  <a:pt x="281070" y="36155"/>
                </a:cubicBezTo>
                <a:lnTo>
                  <a:pt x="207984" y="36155"/>
                </a:lnTo>
                <a:lnTo>
                  <a:pt x="97454" y="36155"/>
                </a:lnTo>
                <a:lnTo>
                  <a:pt x="18968" y="36155"/>
                </a:lnTo>
                <a:cubicBezTo>
                  <a:pt x="16447" y="36155"/>
                  <a:pt x="14287" y="34007"/>
                  <a:pt x="14287" y="31501"/>
                </a:cubicBezTo>
                <a:cubicBezTo>
                  <a:pt x="14287" y="28996"/>
                  <a:pt x="16447" y="26848"/>
                  <a:pt x="18968" y="26848"/>
                </a:cubicBezTo>
                <a:lnTo>
                  <a:pt x="92774" y="26848"/>
                </a:lnTo>
                <a:lnTo>
                  <a:pt x="92774" y="22552"/>
                </a:lnTo>
                <a:cubicBezTo>
                  <a:pt x="92774" y="10381"/>
                  <a:pt x="102855" y="0"/>
                  <a:pt x="115096" y="0"/>
                </a:cubicBezTo>
                <a:close/>
              </a:path>
            </a:pathLst>
          </a:custGeom>
          <a:solidFill>
            <a:schemeClr val="accent6">
              <a:lumMod val="75000"/>
            </a:schemeClr>
          </a:solidFill>
          <a:ln>
            <a:noFill/>
          </a:ln>
          <a:effectLst/>
        </p:spPr>
        <p:txBody>
          <a:bodyPr anchor="ctr"/>
          <a:lstStyle/>
          <a:p>
            <a:endParaRPr lang="en-US" dirty="0">
              <a:latin typeface="Lato Light" panose="020F0502020204030203" pitchFamily="34" charset="0"/>
            </a:endParaRPr>
          </a:p>
        </p:txBody>
      </p:sp>
      <p:sp>
        <p:nvSpPr>
          <p:cNvPr id="26" name="Freeform 677">
            <a:extLst>
              <a:ext uri="{FF2B5EF4-FFF2-40B4-BE49-F238E27FC236}">
                <a16:creationId xmlns:a16="http://schemas.microsoft.com/office/drawing/2014/main" id="{9E2A36D7-3BE0-A149-BD93-DC1CA8A95CDC}"/>
              </a:ext>
            </a:extLst>
          </p:cNvPr>
          <p:cNvSpPr>
            <a:spLocks noChangeArrowheads="1"/>
          </p:cNvSpPr>
          <p:nvPr/>
        </p:nvSpPr>
        <p:spPr bwMode="auto">
          <a:xfrm>
            <a:off x="8263211" y="4685076"/>
            <a:ext cx="1719490" cy="1653936"/>
          </a:xfrm>
          <a:custGeom>
            <a:avLst/>
            <a:gdLst>
              <a:gd name="T0" fmla="*/ 2019513 w 298091"/>
              <a:gd name="T1" fmla="*/ 1724298 h 286979"/>
              <a:gd name="T2" fmla="*/ 2070516 w 298091"/>
              <a:gd name="T3" fmla="*/ 1775154 h 286979"/>
              <a:gd name="T4" fmla="*/ 1658673 w 298091"/>
              <a:gd name="T5" fmla="*/ 2185953 h 286979"/>
              <a:gd name="T6" fmla="*/ 1607681 w 298091"/>
              <a:gd name="T7" fmla="*/ 2135088 h 286979"/>
              <a:gd name="T8" fmla="*/ 1658673 w 298091"/>
              <a:gd name="T9" fmla="*/ 2084232 h 286979"/>
              <a:gd name="T10" fmla="*/ 1968538 w 298091"/>
              <a:gd name="T11" fmla="*/ 1775154 h 286979"/>
              <a:gd name="T12" fmla="*/ 2019513 w 298091"/>
              <a:gd name="T13" fmla="*/ 1724298 h 286979"/>
              <a:gd name="T14" fmla="*/ 87339 w 298091"/>
              <a:gd name="T15" fmla="*/ 1297113 h 286979"/>
              <a:gd name="T16" fmla="*/ 123059 w 298091"/>
              <a:gd name="T17" fmla="*/ 1355516 h 286979"/>
              <a:gd name="T18" fmla="*/ 103204 w 298091"/>
              <a:gd name="T19" fmla="*/ 1624180 h 286979"/>
              <a:gd name="T20" fmla="*/ 516034 w 298091"/>
              <a:gd name="T21" fmla="*/ 2655978 h 286979"/>
              <a:gd name="T22" fmla="*/ 512077 w 298091"/>
              <a:gd name="T23" fmla="*/ 2722177 h 286979"/>
              <a:gd name="T24" fmla="*/ 480311 w 298091"/>
              <a:gd name="T25" fmla="*/ 2737742 h 286979"/>
              <a:gd name="T26" fmla="*/ 440622 w 298091"/>
              <a:gd name="T27" fmla="*/ 2722177 h 286979"/>
              <a:gd name="T28" fmla="*/ 0 w 298091"/>
              <a:gd name="T29" fmla="*/ 1624180 h 286979"/>
              <a:gd name="T30" fmla="*/ 27789 w 298091"/>
              <a:gd name="T31" fmla="*/ 1339943 h 286979"/>
              <a:gd name="T32" fmla="*/ 87339 w 298091"/>
              <a:gd name="T33" fmla="*/ 1297113 h 286979"/>
              <a:gd name="T34" fmla="*/ 1640304 w 298091"/>
              <a:gd name="T35" fmla="*/ 797718 h 286979"/>
              <a:gd name="T36" fmla="*/ 1027215 w 298091"/>
              <a:gd name="T37" fmla="*/ 1783996 h 286979"/>
              <a:gd name="T38" fmla="*/ 1640304 w 298091"/>
              <a:gd name="T39" fmla="*/ 2394559 h 286979"/>
              <a:gd name="T40" fmla="*/ 2249493 w 298091"/>
              <a:gd name="T41" fmla="*/ 1783996 h 286979"/>
              <a:gd name="T42" fmla="*/ 1640304 w 298091"/>
              <a:gd name="T43" fmla="*/ 797718 h 286979"/>
              <a:gd name="T44" fmla="*/ 1605171 w 298091"/>
              <a:gd name="T45" fmla="*/ 688127 h 286979"/>
              <a:gd name="T46" fmla="*/ 1671548 w 298091"/>
              <a:gd name="T47" fmla="*/ 688127 h 286979"/>
              <a:gd name="T48" fmla="*/ 2347132 w 298091"/>
              <a:gd name="T49" fmla="*/ 1783996 h 286979"/>
              <a:gd name="T50" fmla="*/ 1640304 w 298091"/>
              <a:gd name="T51" fmla="*/ 2496328 h 286979"/>
              <a:gd name="T52" fmla="*/ 933490 w 298091"/>
              <a:gd name="T53" fmla="*/ 1783996 h 286979"/>
              <a:gd name="T54" fmla="*/ 1605171 w 298091"/>
              <a:gd name="T55" fmla="*/ 688127 h 286979"/>
              <a:gd name="T56" fmla="*/ 2527814 w 298091"/>
              <a:gd name="T57" fmla="*/ 636297 h 286979"/>
              <a:gd name="T58" fmla="*/ 2952125 w 298091"/>
              <a:gd name="T59" fmla="*/ 1604761 h 286979"/>
              <a:gd name="T60" fmla="*/ 2901060 w 298091"/>
              <a:gd name="T61" fmla="*/ 1651429 h 286979"/>
              <a:gd name="T62" fmla="*/ 2853916 w 298091"/>
              <a:gd name="T63" fmla="*/ 1604761 h 286979"/>
              <a:gd name="T64" fmla="*/ 2461025 w 298091"/>
              <a:gd name="T65" fmla="*/ 710205 h 286979"/>
              <a:gd name="T66" fmla="*/ 2457104 w 298091"/>
              <a:gd name="T67" fmla="*/ 640190 h 286979"/>
              <a:gd name="T68" fmla="*/ 2527814 w 298091"/>
              <a:gd name="T69" fmla="*/ 636297 h 286979"/>
              <a:gd name="T70" fmla="*/ 1618807 w 298091"/>
              <a:gd name="T71" fmla="*/ 293139 h 286979"/>
              <a:gd name="T72" fmla="*/ 1665708 w 298091"/>
              <a:gd name="T73" fmla="*/ 343983 h 286979"/>
              <a:gd name="T74" fmla="*/ 1618807 w 298091"/>
              <a:gd name="T75" fmla="*/ 390902 h 286979"/>
              <a:gd name="T76" fmla="*/ 391584 w 298091"/>
              <a:gd name="T77" fmla="*/ 1618877 h 286979"/>
              <a:gd name="T78" fmla="*/ 1618807 w 298091"/>
              <a:gd name="T79" fmla="*/ 2842962 h 286979"/>
              <a:gd name="T80" fmla="*/ 2451284 w 298091"/>
              <a:gd name="T81" fmla="*/ 2518362 h 286979"/>
              <a:gd name="T82" fmla="*/ 2517723 w 298091"/>
              <a:gd name="T83" fmla="*/ 2522279 h 286979"/>
              <a:gd name="T84" fmla="*/ 2517723 w 298091"/>
              <a:gd name="T85" fmla="*/ 2588758 h 286979"/>
              <a:gd name="T86" fmla="*/ 1618807 w 298091"/>
              <a:gd name="T87" fmla="*/ 2944638 h 286979"/>
              <a:gd name="T88" fmla="*/ 293877 w 298091"/>
              <a:gd name="T89" fmla="*/ 1618877 h 286979"/>
              <a:gd name="T90" fmla="*/ 1618807 w 298091"/>
              <a:gd name="T91" fmla="*/ 293139 h 286979"/>
              <a:gd name="T92" fmla="*/ 1628750 w 298091"/>
              <a:gd name="T93" fmla="*/ 0 h 286979"/>
              <a:gd name="T94" fmla="*/ 3246038 w 298091"/>
              <a:gd name="T95" fmla="*/ 1615101 h 286979"/>
              <a:gd name="T96" fmla="*/ 2226448 w 298091"/>
              <a:gd name="T97" fmla="*/ 3117082 h 286979"/>
              <a:gd name="T98" fmla="*/ 2210825 w 298091"/>
              <a:gd name="T99" fmla="*/ 3117082 h 286979"/>
              <a:gd name="T100" fmla="*/ 2163939 w 298091"/>
              <a:gd name="T101" fmla="*/ 3085870 h 286979"/>
              <a:gd name="T102" fmla="*/ 2191287 w 298091"/>
              <a:gd name="T103" fmla="*/ 3023449 h 286979"/>
              <a:gd name="T104" fmla="*/ 3144475 w 298091"/>
              <a:gd name="T105" fmla="*/ 1615101 h 286979"/>
              <a:gd name="T106" fmla="*/ 1628750 w 298091"/>
              <a:gd name="T107" fmla="*/ 97525 h 286979"/>
              <a:gd name="T108" fmla="*/ 1124806 w 298091"/>
              <a:gd name="T109" fmla="*/ 183354 h 286979"/>
              <a:gd name="T110" fmla="*/ 1058407 w 298091"/>
              <a:gd name="T111" fmla="*/ 152159 h 286979"/>
              <a:gd name="T112" fmla="*/ 1089668 w 298091"/>
              <a:gd name="T113" fmla="*/ 89723 h 286979"/>
              <a:gd name="T114" fmla="*/ 1628750 w 298091"/>
              <a:gd name="T115" fmla="*/ 0 h 2869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8091" h="286979">
                <a:moveTo>
                  <a:pt x="185457" y="158750"/>
                </a:moveTo>
                <a:cubicBezTo>
                  <a:pt x="187979" y="158750"/>
                  <a:pt x="190140" y="160911"/>
                  <a:pt x="190140" y="163433"/>
                </a:cubicBezTo>
                <a:cubicBezTo>
                  <a:pt x="190140" y="184324"/>
                  <a:pt x="172851" y="201253"/>
                  <a:pt x="152320" y="201253"/>
                </a:cubicBezTo>
                <a:cubicBezTo>
                  <a:pt x="149798" y="201253"/>
                  <a:pt x="147637" y="199092"/>
                  <a:pt x="147637" y="196570"/>
                </a:cubicBezTo>
                <a:cubicBezTo>
                  <a:pt x="147637" y="194049"/>
                  <a:pt x="149798" y="191888"/>
                  <a:pt x="152320" y="191888"/>
                </a:cubicBezTo>
                <a:cubicBezTo>
                  <a:pt x="167808" y="191888"/>
                  <a:pt x="180775" y="179281"/>
                  <a:pt x="180775" y="163433"/>
                </a:cubicBezTo>
                <a:cubicBezTo>
                  <a:pt x="180775" y="160911"/>
                  <a:pt x="182936" y="158750"/>
                  <a:pt x="185457" y="158750"/>
                </a:cubicBezTo>
                <a:close/>
                <a:moveTo>
                  <a:pt x="8020" y="119421"/>
                </a:moveTo>
                <a:cubicBezTo>
                  <a:pt x="10207" y="120138"/>
                  <a:pt x="12029" y="122648"/>
                  <a:pt x="11300" y="124798"/>
                </a:cubicBezTo>
                <a:cubicBezTo>
                  <a:pt x="10207" y="133043"/>
                  <a:pt x="9478" y="141288"/>
                  <a:pt x="9478" y="149533"/>
                </a:cubicBezTo>
                <a:cubicBezTo>
                  <a:pt x="9478" y="184663"/>
                  <a:pt x="22965" y="218359"/>
                  <a:pt x="47389" y="244527"/>
                </a:cubicBezTo>
                <a:cubicBezTo>
                  <a:pt x="48847" y="246319"/>
                  <a:pt x="48847" y="249187"/>
                  <a:pt x="47025" y="250621"/>
                </a:cubicBezTo>
                <a:cubicBezTo>
                  <a:pt x="46296" y="251696"/>
                  <a:pt x="45202" y="252055"/>
                  <a:pt x="44108" y="252055"/>
                </a:cubicBezTo>
                <a:cubicBezTo>
                  <a:pt x="42650" y="252055"/>
                  <a:pt x="41557" y="251696"/>
                  <a:pt x="40463" y="250621"/>
                </a:cubicBezTo>
                <a:cubicBezTo>
                  <a:pt x="14581" y="223019"/>
                  <a:pt x="0" y="187172"/>
                  <a:pt x="0" y="149533"/>
                </a:cubicBezTo>
                <a:cubicBezTo>
                  <a:pt x="0" y="140571"/>
                  <a:pt x="1093" y="131968"/>
                  <a:pt x="2552" y="123364"/>
                </a:cubicBezTo>
                <a:cubicBezTo>
                  <a:pt x="2916" y="120855"/>
                  <a:pt x="5103" y="119063"/>
                  <a:pt x="8020" y="119421"/>
                </a:cubicBezTo>
                <a:close/>
                <a:moveTo>
                  <a:pt x="150633" y="73443"/>
                </a:moveTo>
                <a:cubicBezTo>
                  <a:pt x="138440" y="85334"/>
                  <a:pt x="94331" y="132178"/>
                  <a:pt x="94331" y="164247"/>
                </a:cubicBezTo>
                <a:cubicBezTo>
                  <a:pt x="94331" y="195236"/>
                  <a:pt x="119793" y="220459"/>
                  <a:pt x="150633" y="220459"/>
                </a:cubicBezTo>
                <a:cubicBezTo>
                  <a:pt x="181474" y="220459"/>
                  <a:pt x="206576" y="195236"/>
                  <a:pt x="206576" y="164247"/>
                </a:cubicBezTo>
                <a:cubicBezTo>
                  <a:pt x="206576" y="131817"/>
                  <a:pt x="162826" y="85334"/>
                  <a:pt x="150633" y="73443"/>
                </a:cubicBezTo>
                <a:close/>
                <a:moveTo>
                  <a:pt x="147406" y="63354"/>
                </a:moveTo>
                <a:cubicBezTo>
                  <a:pt x="149199" y="61913"/>
                  <a:pt x="151709" y="61913"/>
                  <a:pt x="153502" y="63354"/>
                </a:cubicBezTo>
                <a:cubicBezTo>
                  <a:pt x="156012" y="65877"/>
                  <a:pt x="215542" y="122809"/>
                  <a:pt x="215542" y="164247"/>
                </a:cubicBezTo>
                <a:cubicBezTo>
                  <a:pt x="215542" y="200281"/>
                  <a:pt x="186494" y="229828"/>
                  <a:pt x="150633" y="229828"/>
                </a:cubicBezTo>
                <a:cubicBezTo>
                  <a:pt x="114772" y="229828"/>
                  <a:pt x="85725" y="200281"/>
                  <a:pt x="85725" y="164247"/>
                </a:cubicBezTo>
                <a:cubicBezTo>
                  <a:pt x="85725" y="123169"/>
                  <a:pt x="144895" y="66237"/>
                  <a:pt x="147406" y="63354"/>
                </a:cubicBezTo>
                <a:close/>
                <a:moveTo>
                  <a:pt x="232135" y="58582"/>
                </a:moveTo>
                <a:cubicBezTo>
                  <a:pt x="256670" y="81499"/>
                  <a:pt x="271101" y="114085"/>
                  <a:pt x="271101" y="147745"/>
                </a:cubicBezTo>
                <a:cubicBezTo>
                  <a:pt x="271101" y="150251"/>
                  <a:pt x="269297" y="152042"/>
                  <a:pt x="266411" y="152042"/>
                </a:cubicBezTo>
                <a:cubicBezTo>
                  <a:pt x="264246" y="152042"/>
                  <a:pt x="262081" y="150251"/>
                  <a:pt x="262081" y="147745"/>
                </a:cubicBezTo>
                <a:cubicBezTo>
                  <a:pt x="262081" y="116592"/>
                  <a:pt x="249093" y="86513"/>
                  <a:pt x="226002" y="65386"/>
                </a:cubicBezTo>
                <a:cubicBezTo>
                  <a:pt x="223837" y="63595"/>
                  <a:pt x="223837" y="60731"/>
                  <a:pt x="225641" y="58940"/>
                </a:cubicBezTo>
                <a:cubicBezTo>
                  <a:pt x="227445" y="57150"/>
                  <a:pt x="230331" y="57150"/>
                  <a:pt x="232135" y="58582"/>
                </a:cubicBezTo>
                <a:close/>
                <a:moveTo>
                  <a:pt x="148659" y="26988"/>
                </a:moveTo>
                <a:cubicBezTo>
                  <a:pt x="151171" y="26988"/>
                  <a:pt x="152966" y="29148"/>
                  <a:pt x="152966" y="31669"/>
                </a:cubicBezTo>
                <a:cubicBezTo>
                  <a:pt x="152966" y="33829"/>
                  <a:pt x="151171" y="35989"/>
                  <a:pt x="148659" y="35989"/>
                </a:cubicBezTo>
                <a:cubicBezTo>
                  <a:pt x="86566" y="35989"/>
                  <a:pt x="35960" y="86396"/>
                  <a:pt x="35960" y="149045"/>
                </a:cubicBezTo>
                <a:cubicBezTo>
                  <a:pt x="35960" y="211335"/>
                  <a:pt x="86566" y="261742"/>
                  <a:pt x="148659" y="261742"/>
                </a:cubicBezTo>
                <a:cubicBezTo>
                  <a:pt x="177013" y="261742"/>
                  <a:pt x="203931" y="250940"/>
                  <a:pt x="225107" y="231857"/>
                </a:cubicBezTo>
                <a:cubicBezTo>
                  <a:pt x="226902" y="230057"/>
                  <a:pt x="229414" y="230057"/>
                  <a:pt x="231209" y="232218"/>
                </a:cubicBezTo>
                <a:cubicBezTo>
                  <a:pt x="233003" y="233658"/>
                  <a:pt x="233003" y="236898"/>
                  <a:pt x="231209" y="238338"/>
                </a:cubicBezTo>
                <a:cubicBezTo>
                  <a:pt x="208597" y="259221"/>
                  <a:pt x="179166" y="271103"/>
                  <a:pt x="148659" y="271103"/>
                </a:cubicBezTo>
                <a:cubicBezTo>
                  <a:pt x="81542" y="271103"/>
                  <a:pt x="26987" y="216375"/>
                  <a:pt x="26987" y="149045"/>
                </a:cubicBezTo>
                <a:cubicBezTo>
                  <a:pt x="26987" y="81716"/>
                  <a:pt x="81542" y="26988"/>
                  <a:pt x="148659" y="26988"/>
                </a:cubicBezTo>
                <a:close/>
                <a:moveTo>
                  <a:pt x="149572" y="0"/>
                </a:moveTo>
                <a:cubicBezTo>
                  <a:pt x="231365" y="0"/>
                  <a:pt x="298091" y="66447"/>
                  <a:pt x="298091" y="148697"/>
                </a:cubicBezTo>
                <a:cubicBezTo>
                  <a:pt x="298091" y="209757"/>
                  <a:pt x="261141" y="263992"/>
                  <a:pt x="204460" y="286979"/>
                </a:cubicBezTo>
                <a:cubicBezTo>
                  <a:pt x="204101" y="286979"/>
                  <a:pt x="203384" y="286979"/>
                  <a:pt x="203025" y="286979"/>
                </a:cubicBezTo>
                <a:cubicBezTo>
                  <a:pt x="201231" y="286979"/>
                  <a:pt x="199437" y="285901"/>
                  <a:pt x="198720" y="284106"/>
                </a:cubicBezTo>
                <a:cubicBezTo>
                  <a:pt x="197644" y="281951"/>
                  <a:pt x="199079" y="279077"/>
                  <a:pt x="201231" y="278359"/>
                </a:cubicBezTo>
                <a:cubicBezTo>
                  <a:pt x="254684" y="257168"/>
                  <a:pt x="288764" y="205806"/>
                  <a:pt x="288764" y="148697"/>
                </a:cubicBezTo>
                <a:cubicBezTo>
                  <a:pt x="288764" y="71475"/>
                  <a:pt x="226343" y="8979"/>
                  <a:pt x="149572" y="8979"/>
                </a:cubicBezTo>
                <a:cubicBezTo>
                  <a:pt x="133429" y="8979"/>
                  <a:pt x="118003" y="11493"/>
                  <a:pt x="103294" y="16881"/>
                </a:cubicBezTo>
                <a:cubicBezTo>
                  <a:pt x="100783" y="17599"/>
                  <a:pt x="98272" y="16163"/>
                  <a:pt x="97196" y="14008"/>
                </a:cubicBezTo>
                <a:cubicBezTo>
                  <a:pt x="96837" y="11853"/>
                  <a:pt x="97913" y="8979"/>
                  <a:pt x="100066" y="8261"/>
                </a:cubicBezTo>
                <a:cubicBezTo>
                  <a:pt x="115850" y="2514"/>
                  <a:pt x="132352" y="0"/>
                  <a:pt x="149572"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7" name="Freeform 678">
            <a:extLst>
              <a:ext uri="{FF2B5EF4-FFF2-40B4-BE49-F238E27FC236}">
                <a16:creationId xmlns:a16="http://schemas.microsoft.com/office/drawing/2014/main" id="{567536DC-0017-B747-AE8C-764192B27C52}"/>
              </a:ext>
            </a:extLst>
          </p:cNvPr>
          <p:cNvSpPr>
            <a:spLocks noChangeArrowheads="1"/>
          </p:cNvSpPr>
          <p:nvPr/>
        </p:nvSpPr>
        <p:spPr bwMode="auto">
          <a:xfrm>
            <a:off x="20544047" y="4673811"/>
            <a:ext cx="1719488" cy="1699318"/>
          </a:xfrm>
          <a:custGeom>
            <a:avLst/>
            <a:gdLst>
              <a:gd name="T0" fmla="*/ 2528593 w 297391"/>
              <a:gd name="T1" fmla="*/ 1763070 h 294625"/>
              <a:gd name="T2" fmla="*/ 2580027 w 297391"/>
              <a:gd name="T3" fmla="*/ 1814451 h 294625"/>
              <a:gd name="T4" fmla="*/ 1994492 w 297391"/>
              <a:gd name="T5" fmla="*/ 2846064 h 294625"/>
              <a:gd name="T6" fmla="*/ 1978648 w 297391"/>
              <a:gd name="T7" fmla="*/ 2850013 h 294625"/>
              <a:gd name="T8" fmla="*/ 1931175 w 297391"/>
              <a:gd name="T9" fmla="*/ 2814450 h 294625"/>
              <a:gd name="T10" fmla="*/ 1958876 w 297391"/>
              <a:gd name="T11" fmla="*/ 2751203 h 294625"/>
              <a:gd name="T12" fmla="*/ 2481116 w 297391"/>
              <a:gd name="T13" fmla="*/ 1814451 h 294625"/>
              <a:gd name="T14" fmla="*/ 2528593 w 297391"/>
              <a:gd name="T15" fmla="*/ 1763070 h 294625"/>
              <a:gd name="T16" fmla="*/ 1961947 w 297391"/>
              <a:gd name="T17" fmla="*/ 1174191 h 294625"/>
              <a:gd name="T18" fmla="*/ 1067639 w 297391"/>
              <a:gd name="T19" fmla="*/ 1629168 h 294625"/>
              <a:gd name="T20" fmla="*/ 1961947 w 297391"/>
              <a:gd name="T21" fmla="*/ 3111713 h 294625"/>
              <a:gd name="T22" fmla="*/ 2852310 w 297391"/>
              <a:gd name="T23" fmla="*/ 1629168 h 294625"/>
              <a:gd name="T24" fmla="*/ 1961947 w 297391"/>
              <a:gd name="T25" fmla="*/ 1174191 h 294625"/>
              <a:gd name="T26" fmla="*/ 212903 w 297391"/>
              <a:gd name="T27" fmla="*/ 695709 h 294625"/>
              <a:gd name="T28" fmla="*/ 695680 w 297391"/>
              <a:gd name="T29" fmla="*/ 1699754 h 294625"/>
              <a:gd name="T30" fmla="*/ 913318 w 297391"/>
              <a:gd name="T31" fmla="*/ 2060595 h 294625"/>
              <a:gd name="T32" fmla="*/ 1028067 w 297391"/>
              <a:gd name="T33" fmla="*/ 2107659 h 294625"/>
              <a:gd name="T34" fmla="*/ 964767 w 297391"/>
              <a:gd name="T35" fmla="*/ 1589937 h 294625"/>
              <a:gd name="T36" fmla="*/ 1004333 w 297391"/>
              <a:gd name="T37" fmla="*/ 1542880 h 294625"/>
              <a:gd name="T38" fmla="*/ 1182401 w 297391"/>
              <a:gd name="T39" fmla="*/ 1495821 h 294625"/>
              <a:gd name="T40" fmla="*/ 212903 w 297391"/>
              <a:gd name="T41" fmla="*/ 695709 h 294625"/>
              <a:gd name="T42" fmla="*/ 315789 w 297391"/>
              <a:gd name="T43" fmla="*/ 629023 h 294625"/>
              <a:gd name="T44" fmla="*/ 1277371 w 297391"/>
              <a:gd name="T45" fmla="*/ 1460509 h 294625"/>
              <a:gd name="T46" fmla="*/ 1669114 w 297391"/>
              <a:gd name="T47" fmla="*/ 1272240 h 294625"/>
              <a:gd name="T48" fmla="*/ 1510843 w 297391"/>
              <a:gd name="T49" fmla="*/ 1040855 h 294625"/>
              <a:gd name="T50" fmla="*/ 315789 w 297391"/>
              <a:gd name="T51" fmla="*/ 629023 h 294625"/>
              <a:gd name="T52" fmla="*/ 3042248 w 297391"/>
              <a:gd name="T53" fmla="*/ 248586 h 294625"/>
              <a:gd name="T54" fmla="*/ 1609763 w 297391"/>
              <a:gd name="T55" fmla="*/ 1001628 h 294625"/>
              <a:gd name="T56" fmla="*/ 1748267 w 297391"/>
              <a:gd name="T57" fmla="*/ 1217332 h 294625"/>
              <a:gd name="T58" fmla="*/ 1926344 w 297391"/>
              <a:gd name="T59" fmla="*/ 1076151 h 294625"/>
              <a:gd name="T60" fmla="*/ 1993615 w 297391"/>
              <a:gd name="T61" fmla="*/ 1076151 h 294625"/>
              <a:gd name="T62" fmla="*/ 2234996 w 297391"/>
              <a:gd name="T63" fmla="*/ 1260488 h 294625"/>
              <a:gd name="T64" fmla="*/ 3042248 w 297391"/>
              <a:gd name="T65" fmla="*/ 248586 h 294625"/>
              <a:gd name="T66" fmla="*/ 2154370 w 297391"/>
              <a:gd name="T67" fmla="*/ 103961 h 294625"/>
              <a:gd name="T68" fmla="*/ 1281324 w 297391"/>
              <a:gd name="T69" fmla="*/ 389783 h 294625"/>
              <a:gd name="T70" fmla="*/ 1028067 w 297391"/>
              <a:gd name="T71" fmla="*/ 636873 h 294625"/>
              <a:gd name="T72" fmla="*/ 1542507 w 297391"/>
              <a:gd name="T73" fmla="*/ 931027 h 294625"/>
              <a:gd name="T74" fmla="*/ 2959146 w 297391"/>
              <a:gd name="T75" fmla="*/ 162298 h 294625"/>
              <a:gd name="T76" fmla="*/ 2154370 w 297391"/>
              <a:gd name="T77" fmla="*/ 103961 h 294625"/>
              <a:gd name="T78" fmla="*/ 2480351 w 297391"/>
              <a:gd name="T79" fmla="*/ 4431 h 294625"/>
              <a:gd name="T80" fmla="*/ 3240113 w 297391"/>
              <a:gd name="T81" fmla="*/ 126999 h 294625"/>
              <a:gd name="T82" fmla="*/ 3275731 w 297391"/>
              <a:gd name="T83" fmla="*/ 166230 h 294625"/>
              <a:gd name="T84" fmla="*/ 3251980 w 297391"/>
              <a:gd name="T85" fmla="*/ 213287 h 294625"/>
              <a:gd name="T86" fmla="*/ 2318098 w 297391"/>
              <a:gd name="T87" fmla="*/ 1311471 h 294625"/>
              <a:gd name="T88" fmla="*/ 2915630 w 297391"/>
              <a:gd name="T89" fmla="*/ 1542880 h 294625"/>
              <a:gd name="T90" fmla="*/ 2955196 w 297391"/>
              <a:gd name="T91" fmla="*/ 1589937 h 294625"/>
              <a:gd name="T92" fmla="*/ 1977780 w 297391"/>
              <a:gd name="T93" fmla="*/ 3209766 h 294625"/>
              <a:gd name="T94" fmla="*/ 1961947 w 297391"/>
              <a:gd name="T95" fmla="*/ 3213701 h 294625"/>
              <a:gd name="T96" fmla="*/ 1942177 w 297391"/>
              <a:gd name="T97" fmla="*/ 3209766 h 294625"/>
              <a:gd name="T98" fmla="*/ 1059720 w 297391"/>
              <a:gd name="T99" fmla="*/ 2213556 h 294625"/>
              <a:gd name="T100" fmla="*/ 861877 w 297391"/>
              <a:gd name="T101" fmla="*/ 2146883 h 294625"/>
              <a:gd name="T102" fmla="*/ 600696 w 297391"/>
              <a:gd name="T103" fmla="*/ 1719369 h 294625"/>
              <a:gd name="T104" fmla="*/ 15054 w 297391"/>
              <a:gd name="T105" fmla="*/ 625095 h 294625"/>
              <a:gd name="T106" fmla="*/ 3171 w 297391"/>
              <a:gd name="T107" fmla="*/ 574114 h 294625"/>
              <a:gd name="T108" fmla="*/ 42750 w 297391"/>
              <a:gd name="T109" fmla="*/ 538820 h 294625"/>
              <a:gd name="T110" fmla="*/ 925184 w 297391"/>
              <a:gd name="T111" fmla="*/ 609414 h 294625"/>
              <a:gd name="T112" fmla="*/ 1221974 w 297391"/>
              <a:gd name="T113" fmla="*/ 311339 h 294625"/>
              <a:gd name="T114" fmla="*/ 2480351 w 297391"/>
              <a:gd name="T115" fmla="*/ 4431 h 2946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7391" h="294625">
                <a:moveTo>
                  <a:pt x="229493" y="161634"/>
                </a:moveTo>
                <a:cubicBezTo>
                  <a:pt x="232007" y="161634"/>
                  <a:pt x="234161" y="163808"/>
                  <a:pt x="234161" y="166345"/>
                </a:cubicBezTo>
                <a:cubicBezTo>
                  <a:pt x="234161" y="239542"/>
                  <a:pt x="181736" y="260559"/>
                  <a:pt x="181018" y="260921"/>
                </a:cubicBezTo>
                <a:cubicBezTo>
                  <a:pt x="180659" y="260921"/>
                  <a:pt x="179940" y="261284"/>
                  <a:pt x="179581" y="261284"/>
                </a:cubicBezTo>
                <a:cubicBezTo>
                  <a:pt x="177786" y="261284"/>
                  <a:pt x="175991" y="259834"/>
                  <a:pt x="175272" y="258023"/>
                </a:cubicBezTo>
                <a:cubicBezTo>
                  <a:pt x="174195" y="255848"/>
                  <a:pt x="175631" y="252949"/>
                  <a:pt x="177786" y="252225"/>
                </a:cubicBezTo>
                <a:cubicBezTo>
                  <a:pt x="179581" y="251500"/>
                  <a:pt x="225184" y="233020"/>
                  <a:pt x="225184" y="166345"/>
                </a:cubicBezTo>
                <a:cubicBezTo>
                  <a:pt x="225184" y="163808"/>
                  <a:pt x="226980" y="161634"/>
                  <a:pt x="229493" y="161634"/>
                </a:cubicBezTo>
                <a:close/>
                <a:moveTo>
                  <a:pt x="178065" y="107648"/>
                </a:moveTo>
                <a:cubicBezTo>
                  <a:pt x="148256" y="135335"/>
                  <a:pt x="109109" y="146482"/>
                  <a:pt x="96898" y="149358"/>
                </a:cubicBezTo>
                <a:cubicBezTo>
                  <a:pt x="98335" y="248600"/>
                  <a:pt x="166573" y="280601"/>
                  <a:pt x="178065" y="285276"/>
                </a:cubicBezTo>
                <a:cubicBezTo>
                  <a:pt x="189199" y="280601"/>
                  <a:pt x="257437" y="248600"/>
                  <a:pt x="258873" y="149358"/>
                </a:cubicBezTo>
                <a:cubicBezTo>
                  <a:pt x="247022" y="146482"/>
                  <a:pt x="207515" y="135335"/>
                  <a:pt x="178065" y="107648"/>
                </a:cubicBezTo>
                <a:close/>
                <a:moveTo>
                  <a:pt x="19323" y="63781"/>
                </a:moveTo>
                <a:cubicBezTo>
                  <a:pt x="33689" y="81040"/>
                  <a:pt x="55956" y="114120"/>
                  <a:pt x="63139" y="155830"/>
                </a:cubicBezTo>
                <a:cubicBezTo>
                  <a:pt x="66012" y="171652"/>
                  <a:pt x="72836" y="182798"/>
                  <a:pt x="82892" y="188911"/>
                </a:cubicBezTo>
                <a:cubicBezTo>
                  <a:pt x="86124" y="191069"/>
                  <a:pt x="89715" y="192507"/>
                  <a:pt x="93307" y="193226"/>
                </a:cubicBezTo>
                <a:cubicBezTo>
                  <a:pt x="89715" y="179203"/>
                  <a:pt x="87561" y="163741"/>
                  <a:pt x="87561" y="145762"/>
                </a:cubicBezTo>
                <a:cubicBezTo>
                  <a:pt x="87561" y="143605"/>
                  <a:pt x="89356" y="141807"/>
                  <a:pt x="91152" y="141448"/>
                </a:cubicBezTo>
                <a:cubicBezTo>
                  <a:pt x="91511" y="141448"/>
                  <a:pt x="97976" y="140009"/>
                  <a:pt x="107314" y="137133"/>
                </a:cubicBezTo>
                <a:cubicBezTo>
                  <a:pt x="93307" y="109805"/>
                  <a:pt x="67808" y="82119"/>
                  <a:pt x="19323" y="63781"/>
                </a:cubicBezTo>
                <a:close/>
                <a:moveTo>
                  <a:pt x="28661" y="57668"/>
                </a:moveTo>
                <a:cubicBezTo>
                  <a:pt x="76427" y="77444"/>
                  <a:pt x="101926" y="105850"/>
                  <a:pt x="115933" y="133897"/>
                </a:cubicBezTo>
                <a:cubicBezTo>
                  <a:pt x="126348" y="130301"/>
                  <a:pt x="138918" y="124548"/>
                  <a:pt x="151488" y="116637"/>
                </a:cubicBezTo>
                <a:cubicBezTo>
                  <a:pt x="148256" y="109805"/>
                  <a:pt x="143587" y="102614"/>
                  <a:pt x="137123" y="95423"/>
                </a:cubicBezTo>
                <a:cubicBezTo>
                  <a:pt x="109828" y="64500"/>
                  <a:pt x="58470" y="58387"/>
                  <a:pt x="28661" y="57668"/>
                </a:cubicBezTo>
                <a:close/>
                <a:moveTo>
                  <a:pt x="276112" y="22790"/>
                </a:moveTo>
                <a:cubicBezTo>
                  <a:pt x="210389" y="33217"/>
                  <a:pt x="170523" y="61264"/>
                  <a:pt x="146101" y="91827"/>
                </a:cubicBezTo>
                <a:cubicBezTo>
                  <a:pt x="151488" y="98659"/>
                  <a:pt x="155798" y="105131"/>
                  <a:pt x="158671" y="111603"/>
                </a:cubicBezTo>
                <a:cubicBezTo>
                  <a:pt x="164418" y="107648"/>
                  <a:pt x="169805" y="103333"/>
                  <a:pt x="174833" y="98659"/>
                </a:cubicBezTo>
                <a:cubicBezTo>
                  <a:pt x="176629" y="96501"/>
                  <a:pt x="179143" y="96501"/>
                  <a:pt x="180939" y="98659"/>
                </a:cubicBezTo>
                <a:cubicBezTo>
                  <a:pt x="187762" y="105131"/>
                  <a:pt x="195304" y="110525"/>
                  <a:pt x="202847" y="115559"/>
                </a:cubicBezTo>
                <a:cubicBezTo>
                  <a:pt x="223677" y="70253"/>
                  <a:pt x="257437" y="38251"/>
                  <a:pt x="276112" y="22790"/>
                </a:cubicBezTo>
                <a:close/>
                <a:moveTo>
                  <a:pt x="195529" y="9531"/>
                </a:moveTo>
                <a:cubicBezTo>
                  <a:pt x="167560" y="11194"/>
                  <a:pt x="138559" y="18115"/>
                  <a:pt x="116292" y="35734"/>
                </a:cubicBezTo>
                <a:cubicBezTo>
                  <a:pt x="106954" y="42926"/>
                  <a:pt x="99412" y="50477"/>
                  <a:pt x="93307" y="58387"/>
                </a:cubicBezTo>
                <a:cubicBezTo>
                  <a:pt x="110546" y="63781"/>
                  <a:pt x="127067" y="72410"/>
                  <a:pt x="139996" y="85355"/>
                </a:cubicBezTo>
                <a:cubicBezTo>
                  <a:pt x="164418" y="54432"/>
                  <a:pt x="204283" y="26385"/>
                  <a:pt x="268570" y="14879"/>
                </a:cubicBezTo>
                <a:cubicBezTo>
                  <a:pt x="250433" y="11463"/>
                  <a:pt x="223497" y="7868"/>
                  <a:pt x="195529" y="9531"/>
                </a:cubicBezTo>
                <a:close/>
                <a:moveTo>
                  <a:pt x="225114" y="406"/>
                </a:moveTo>
                <a:cubicBezTo>
                  <a:pt x="262196" y="2384"/>
                  <a:pt x="291735" y="10924"/>
                  <a:pt x="294070" y="11643"/>
                </a:cubicBezTo>
                <a:cubicBezTo>
                  <a:pt x="295865" y="12003"/>
                  <a:pt x="296943" y="13441"/>
                  <a:pt x="297302" y="15239"/>
                </a:cubicBezTo>
                <a:cubicBezTo>
                  <a:pt x="297661" y="16677"/>
                  <a:pt x="296943" y="18475"/>
                  <a:pt x="295147" y="19554"/>
                </a:cubicBezTo>
                <a:cubicBezTo>
                  <a:pt x="294788" y="19913"/>
                  <a:pt x="239120" y="57668"/>
                  <a:pt x="210389" y="120233"/>
                </a:cubicBezTo>
                <a:cubicBezTo>
                  <a:pt x="237684" y="136054"/>
                  <a:pt x="264261" y="141448"/>
                  <a:pt x="264620" y="141448"/>
                </a:cubicBezTo>
                <a:cubicBezTo>
                  <a:pt x="266775" y="141807"/>
                  <a:pt x="268211" y="143605"/>
                  <a:pt x="268211" y="145762"/>
                </a:cubicBezTo>
                <a:cubicBezTo>
                  <a:pt x="268211" y="261544"/>
                  <a:pt x="180220" y="294265"/>
                  <a:pt x="179502" y="294265"/>
                </a:cubicBezTo>
                <a:cubicBezTo>
                  <a:pt x="178784" y="294625"/>
                  <a:pt x="178425" y="294625"/>
                  <a:pt x="178065" y="294625"/>
                </a:cubicBezTo>
                <a:cubicBezTo>
                  <a:pt x="177347" y="294625"/>
                  <a:pt x="176988" y="294625"/>
                  <a:pt x="176270" y="294265"/>
                </a:cubicBezTo>
                <a:cubicBezTo>
                  <a:pt x="175551" y="294265"/>
                  <a:pt x="118088" y="272691"/>
                  <a:pt x="96180" y="202934"/>
                </a:cubicBezTo>
                <a:cubicBezTo>
                  <a:pt x="90434" y="201856"/>
                  <a:pt x="83969" y="200058"/>
                  <a:pt x="78223" y="196822"/>
                </a:cubicBezTo>
                <a:cubicBezTo>
                  <a:pt x="65653" y="189271"/>
                  <a:pt x="57751" y="175967"/>
                  <a:pt x="54519" y="157628"/>
                </a:cubicBezTo>
                <a:cubicBezTo>
                  <a:pt x="44104" y="99738"/>
                  <a:pt x="2084" y="57668"/>
                  <a:pt x="1366" y="57308"/>
                </a:cubicBezTo>
                <a:cubicBezTo>
                  <a:pt x="288" y="56230"/>
                  <a:pt x="-430" y="54072"/>
                  <a:pt x="288" y="52634"/>
                </a:cubicBezTo>
                <a:cubicBezTo>
                  <a:pt x="647" y="50836"/>
                  <a:pt x="2443" y="49757"/>
                  <a:pt x="3880" y="49398"/>
                </a:cubicBezTo>
                <a:cubicBezTo>
                  <a:pt x="6394" y="49398"/>
                  <a:pt x="45541" y="45443"/>
                  <a:pt x="83969" y="55870"/>
                </a:cubicBezTo>
                <a:cubicBezTo>
                  <a:pt x="90793" y="46521"/>
                  <a:pt x="99412" y="37172"/>
                  <a:pt x="110905" y="28543"/>
                </a:cubicBezTo>
                <a:cubicBezTo>
                  <a:pt x="143408" y="3013"/>
                  <a:pt x="188032" y="-1571"/>
                  <a:pt x="225114" y="406"/>
                </a:cubicBezTo>
                <a:close/>
              </a:path>
            </a:pathLst>
          </a:custGeom>
          <a:solidFill>
            <a:schemeClr val="accent1">
              <a:lumMod val="50000"/>
            </a:schemeClr>
          </a:solidFill>
          <a:ln>
            <a:noFill/>
          </a:ln>
          <a:effectLst/>
        </p:spPr>
        <p:txBody>
          <a:bodyPr anchor="ctr"/>
          <a:lstStyle/>
          <a:p>
            <a:endParaRPr lang="en-US" dirty="0">
              <a:latin typeface="Lato Light" panose="020F0502020204030203" pitchFamily="34" charset="0"/>
            </a:endParaRPr>
          </a:p>
        </p:txBody>
      </p:sp>
      <p:sp>
        <p:nvSpPr>
          <p:cNvPr id="28" name="Left-Right Arrow 27">
            <a:extLst>
              <a:ext uri="{FF2B5EF4-FFF2-40B4-BE49-F238E27FC236}">
                <a16:creationId xmlns:a16="http://schemas.microsoft.com/office/drawing/2014/main" id="{31BF9D99-624A-9541-ADF3-3FF43ADFB15E}"/>
              </a:ext>
            </a:extLst>
          </p:cNvPr>
          <p:cNvSpPr/>
          <p:nvPr/>
        </p:nvSpPr>
        <p:spPr>
          <a:xfrm>
            <a:off x="3056548" y="11181916"/>
            <a:ext cx="18264554" cy="1299644"/>
          </a:xfrm>
          <a:prstGeom prst="leftRightArrow">
            <a:avLst>
              <a:gd name="adj1" fmla="val 64072"/>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TextBox 28">
            <a:extLst>
              <a:ext uri="{FF2B5EF4-FFF2-40B4-BE49-F238E27FC236}">
                <a16:creationId xmlns:a16="http://schemas.microsoft.com/office/drawing/2014/main" id="{4EA6AE37-F2C4-D14C-8354-35998BABBF3B}"/>
              </a:ext>
            </a:extLst>
          </p:cNvPr>
          <p:cNvSpPr txBox="1"/>
          <p:nvPr/>
        </p:nvSpPr>
        <p:spPr>
          <a:xfrm>
            <a:off x="1692426" y="8392206"/>
            <a:ext cx="2562866" cy="1590372"/>
          </a:xfrm>
          <a:prstGeom prst="rect">
            <a:avLst/>
          </a:prstGeom>
          <a:noFill/>
        </p:spPr>
        <p:txBody>
          <a:bodyPr wrap="square" rtlCol="0" anchor="ctr">
            <a:spAutoFit/>
          </a:bodyPr>
          <a:lstStyle/>
          <a:p>
            <a:pPr algn="ctr">
              <a:lnSpc>
                <a:spcPts val="4000"/>
              </a:lnSpc>
            </a:pP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Smart meter &amp; customer facing apps</a:t>
            </a:r>
          </a:p>
        </p:txBody>
      </p:sp>
      <p:sp>
        <p:nvSpPr>
          <p:cNvPr id="30" name="TextBox 29">
            <a:extLst>
              <a:ext uri="{FF2B5EF4-FFF2-40B4-BE49-F238E27FC236}">
                <a16:creationId xmlns:a16="http://schemas.microsoft.com/office/drawing/2014/main" id="{1A377C5E-2599-8F47-9FBE-9E2F7A58E8D7}"/>
              </a:ext>
            </a:extLst>
          </p:cNvPr>
          <p:cNvSpPr txBox="1"/>
          <p:nvPr/>
        </p:nvSpPr>
        <p:spPr>
          <a:xfrm>
            <a:off x="4758295" y="8392207"/>
            <a:ext cx="2562866" cy="1590372"/>
          </a:xfrm>
          <a:prstGeom prst="rect">
            <a:avLst/>
          </a:prstGeom>
          <a:noFill/>
        </p:spPr>
        <p:txBody>
          <a:bodyPr wrap="square" rtlCol="0" anchor="ctr">
            <a:spAutoFit/>
          </a:bodyPr>
          <a:lstStyle/>
          <a:p>
            <a:pPr algn="ctr">
              <a:lnSpc>
                <a:spcPts val="4000"/>
              </a:lnSpc>
            </a:pP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Distribution intelligence apps</a:t>
            </a:r>
          </a:p>
        </p:txBody>
      </p:sp>
      <p:sp>
        <p:nvSpPr>
          <p:cNvPr id="31" name="TextBox 30">
            <a:extLst>
              <a:ext uri="{FF2B5EF4-FFF2-40B4-BE49-F238E27FC236}">
                <a16:creationId xmlns:a16="http://schemas.microsoft.com/office/drawing/2014/main" id="{1371254B-E264-6945-96B9-67F3183A3DD7}"/>
              </a:ext>
            </a:extLst>
          </p:cNvPr>
          <p:cNvSpPr txBox="1"/>
          <p:nvPr/>
        </p:nvSpPr>
        <p:spPr>
          <a:xfrm>
            <a:off x="7841523" y="8648687"/>
            <a:ext cx="2562866" cy="1077411"/>
          </a:xfrm>
          <a:prstGeom prst="rect">
            <a:avLst/>
          </a:prstGeom>
          <a:noFill/>
        </p:spPr>
        <p:txBody>
          <a:bodyPr wrap="square" rtlCol="0" anchor="ctr">
            <a:spAutoFit/>
          </a:bodyPr>
          <a:lstStyle/>
          <a:p>
            <a:pPr algn="ctr">
              <a:lnSpc>
                <a:spcPts val="4000"/>
              </a:lnSpc>
            </a:pP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Renewable apps</a:t>
            </a:r>
          </a:p>
        </p:txBody>
      </p:sp>
      <p:sp>
        <p:nvSpPr>
          <p:cNvPr id="32" name="TextBox 31">
            <a:extLst>
              <a:ext uri="{FF2B5EF4-FFF2-40B4-BE49-F238E27FC236}">
                <a16:creationId xmlns:a16="http://schemas.microsoft.com/office/drawing/2014/main" id="{63FBE50E-90F0-E848-859E-14F44FB4E45D}"/>
              </a:ext>
            </a:extLst>
          </p:cNvPr>
          <p:cNvSpPr txBox="1"/>
          <p:nvPr/>
        </p:nvSpPr>
        <p:spPr>
          <a:xfrm>
            <a:off x="10907391" y="7628250"/>
            <a:ext cx="2562866" cy="3118290"/>
          </a:xfrm>
          <a:prstGeom prst="rect">
            <a:avLst/>
          </a:prstGeom>
          <a:noFill/>
        </p:spPr>
        <p:txBody>
          <a:bodyPr wrap="square" rtlCol="0" anchor="ctr">
            <a:spAutoFit/>
          </a:bodyPr>
          <a:lstStyle/>
          <a:p>
            <a:pPr algn="ctr">
              <a:lnSpc>
                <a:spcPts val="4000"/>
              </a:lnSpc>
            </a:pP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Tariff systems, billing, POS, customer service and scheduling systems</a:t>
            </a:r>
          </a:p>
        </p:txBody>
      </p:sp>
      <p:sp>
        <p:nvSpPr>
          <p:cNvPr id="33" name="TextBox 32">
            <a:extLst>
              <a:ext uri="{FF2B5EF4-FFF2-40B4-BE49-F238E27FC236}">
                <a16:creationId xmlns:a16="http://schemas.microsoft.com/office/drawing/2014/main" id="{E066741D-A076-2E49-9514-97E151A26385}"/>
              </a:ext>
            </a:extLst>
          </p:cNvPr>
          <p:cNvSpPr txBox="1"/>
          <p:nvPr/>
        </p:nvSpPr>
        <p:spPr>
          <a:xfrm>
            <a:off x="13979620" y="7884729"/>
            <a:ext cx="2562866" cy="2605329"/>
          </a:xfrm>
          <a:prstGeom prst="rect">
            <a:avLst/>
          </a:prstGeom>
          <a:noFill/>
        </p:spPr>
        <p:txBody>
          <a:bodyPr wrap="square" rtlCol="0" anchor="ctr">
            <a:spAutoFit/>
          </a:bodyPr>
          <a:lstStyle/>
          <a:p>
            <a:pPr algn="ctr">
              <a:lnSpc>
                <a:spcPts val="4000"/>
              </a:lnSpc>
            </a:pP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Cross-functional “Tribal-knowledge” apps</a:t>
            </a:r>
          </a:p>
        </p:txBody>
      </p:sp>
      <p:sp>
        <p:nvSpPr>
          <p:cNvPr id="34" name="TextBox 33">
            <a:extLst>
              <a:ext uri="{FF2B5EF4-FFF2-40B4-BE49-F238E27FC236}">
                <a16:creationId xmlns:a16="http://schemas.microsoft.com/office/drawing/2014/main" id="{562E22F2-9F2B-394F-ABA2-863EB65EF9FA}"/>
              </a:ext>
            </a:extLst>
          </p:cNvPr>
          <p:cNvSpPr txBox="1"/>
          <p:nvPr/>
        </p:nvSpPr>
        <p:spPr>
          <a:xfrm>
            <a:off x="17063346" y="8654169"/>
            <a:ext cx="2562866" cy="1066446"/>
          </a:xfrm>
          <a:prstGeom prst="rect">
            <a:avLst/>
          </a:prstGeom>
          <a:noFill/>
        </p:spPr>
        <p:txBody>
          <a:bodyPr wrap="square" rtlCol="0" anchor="ctr">
            <a:spAutoFit/>
          </a:bodyPr>
          <a:lstStyle/>
          <a:p>
            <a:pPr algn="ctr">
              <a:lnSpc>
                <a:spcPts val="4000"/>
              </a:lnSpc>
            </a:pP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Industrial IoT apps</a:t>
            </a:r>
          </a:p>
        </p:txBody>
      </p:sp>
      <p:sp>
        <p:nvSpPr>
          <p:cNvPr id="35" name="TextBox 34">
            <a:extLst>
              <a:ext uri="{FF2B5EF4-FFF2-40B4-BE49-F238E27FC236}">
                <a16:creationId xmlns:a16="http://schemas.microsoft.com/office/drawing/2014/main" id="{4676BCEC-5539-6B44-ADA2-8F746D56FDF7}"/>
              </a:ext>
            </a:extLst>
          </p:cNvPr>
          <p:cNvSpPr txBox="1"/>
          <p:nvPr/>
        </p:nvSpPr>
        <p:spPr>
          <a:xfrm>
            <a:off x="20122358" y="8397689"/>
            <a:ext cx="2562866" cy="1579407"/>
          </a:xfrm>
          <a:prstGeom prst="rect">
            <a:avLst/>
          </a:prstGeom>
          <a:noFill/>
        </p:spPr>
        <p:txBody>
          <a:bodyPr wrap="square" rtlCol="0" anchor="ctr">
            <a:spAutoFit/>
          </a:bodyPr>
          <a:lstStyle/>
          <a:p>
            <a:pPr algn="ctr">
              <a:lnSpc>
                <a:spcPts val="4000"/>
              </a:lnSpc>
            </a:pP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Asset management apps</a:t>
            </a:r>
          </a:p>
        </p:txBody>
      </p:sp>
    </p:spTree>
    <p:extLst>
      <p:ext uri="{BB962C8B-B14F-4D97-AF65-F5344CB8AC3E}">
        <p14:creationId xmlns:p14="http://schemas.microsoft.com/office/powerpoint/2010/main" val="33362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BC640-BA06-3244-AB38-EDDF78E9899F}"/>
              </a:ext>
            </a:extLst>
          </p:cNvPr>
          <p:cNvSpPr txBox="1"/>
          <p:nvPr/>
        </p:nvSpPr>
        <p:spPr>
          <a:xfrm>
            <a:off x="7136029" y="612372"/>
            <a:ext cx="1010565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IT VALUE CHAIN ANALYSIS</a:t>
            </a:r>
          </a:p>
        </p:txBody>
      </p:sp>
      <p:sp>
        <p:nvSpPr>
          <p:cNvPr id="3" name="TextBox 2">
            <a:extLst>
              <a:ext uri="{FF2B5EF4-FFF2-40B4-BE49-F238E27FC236}">
                <a16:creationId xmlns:a16="http://schemas.microsoft.com/office/drawing/2014/main" id="{A1182327-A745-1A40-B76B-C36D3669089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Pentagon 3">
            <a:extLst>
              <a:ext uri="{FF2B5EF4-FFF2-40B4-BE49-F238E27FC236}">
                <a16:creationId xmlns:a16="http://schemas.microsoft.com/office/drawing/2014/main" id="{6FB661C9-34D1-3749-8006-95BA559A6C6A}"/>
              </a:ext>
            </a:extLst>
          </p:cNvPr>
          <p:cNvSpPr/>
          <p:nvPr/>
        </p:nvSpPr>
        <p:spPr>
          <a:xfrm>
            <a:off x="2039818" y="2999665"/>
            <a:ext cx="20359810" cy="9954335"/>
          </a:xfrm>
          <a:prstGeom prst="homePlate">
            <a:avLst>
              <a:gd name="adj" fmla="val 3125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Chevron 4">
            <a:extLst>
              <a:ext uri="{FF2B5EF4-FFF2-40B4-BE49-F238E27FC236}">
                <a16:creationId xmlns:a16="http://schemas.microsoft.com/office/drawing/2014/main" id="{81701513-659A-9540-90A8-F1B9ACD183EC}"/>
              </a:ext>
            </a:extLst>
          </p:cNvPr>
          <p:cNvSpPr/>
          <p:nvPr/>
        </p:nvSpPr>
        <p:spPr>
          <a:xfrm>
            <a:off x="14627228" y="3383142"/>
            <a:ext cx="4206240" cy="9187380"/>
          </a:xfrm>
          <a:prstGeom prst="chevron">
            <a:avLst>
              <a:gd name="adj" fmla="val 6792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ight Arrow 5">
            <a:extLst>
              <a:ext uri="{FF2B5EF4-FFF2-40B4-BE49-F238E27FC236}">
                <a16:creationId xmlns:a16="http://schemas.microsoft.com/office/drawing/2014/main" id="{5C97895B-1EB7-C746-BAFB-F2C4B060E2AF}"/>
              </a:ext>
            </a:extLst>
          </p:cNvPr>
          <p:cNvSpPr/>
          <p:nvPr/>
        </p:nvSpPr>
        <p:spPr>
          <a:xfrm>
            <a:off x="5216528" y="7502234"/>
            <a:ext cx="11974628" cy="949196"/>
          </a:xfrm>
          <a:prstGeom prst="rightArrow">
            <a:avLst>
              <a:gd name="adj1" fmla="val 72350"/>
              <a:gd name="adj2" fmla="val 849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EB209D0B-089C-394D-B759-72EF74DAE7E4}"/>
              </a:ext>
            </a:extLst>
          </p:cNvPr>
          <p:cNvSpPr txBox="1"/>
          <p:nvPr/>
        </p:nvSpPr>
        <p:spPr>
          <a:xfrm>
            <a:off x="19260178" y="7438223"/>
            <a:ext cx="2529859"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EFFICIENCY</a:t>
            </a:r>
          </a:p>
          <a:p>
            <a:pPr algn="ctr"/>
            <a:r>
              <a:rPr lang="en-US" sz="3200" b="1" dirty="0">
                <a:solidFill>
                  <a:schemeClr val="tx2"/>
                </a:solidFill>
                <a:latin typeface="Poppins" pitchFamily="2" charset="77"/>
                <a:cs typeface="Poppins" pitchFamily="2" charset="77"/>
              </a:rPr>
              <a:t>&amp; AGILITY</a:t>
            </a:r>
          </a:p>
        </p:txBody>
      </p:sp>
      <p:sp>
        <p:nvSpPr>
          <p:cNvPr id="8" name="Parallelogram 7">
            <a:extLst>
              <a:ext uri="{FF2B5EF4-FFF2-40B4-BE49-F238E27FC236}">
                <a16:creationId xmlns:a16="http://schemas.microsoft.com/office/drawing/2014/main" id="{33883360-4A5E-9A40-820B-EB024193107C}"/>
              </a:ext>
            </a:extLst>
          </p:cNvPr>
          <p:cNvSpPr/>
          <p:nvPr/>
        </p:nvSpPr>
        <p:spPr>
          <a:xfrm flipH="1">
            <a:off x="11561146" y="3383141"/>
            <a:ext cx="5212080" cy="3971815"/>
          </a:xfrm>
          <a:prstGeom prst="parallelogram">
            <a:avLst>
              <a:gd name="adj" fmla="val 621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Parallelogram 8">
            <a:extLst>
              <a:ext uri="{FF2B5EF4-FFF2-40B4-BE49-F238E27FC236}">
                <a16:creationId xmlns:a16="http://schemas.microsoft.com/office/drawing/2014/main" id="{9BAE00C6-AF1E-FA46-A336-FEF1CCD04C1C}"/>
              </a:ext>
            </a:extLst>
          </p:cNvPr>
          <p:cNvSpPr/>
          <p:nvPr/>
        </p:nvSpPr>
        <p:spPr>
          <a:xfrm flipH="1">
            <a:off x="8619768" y="3383140"/>
            <a:ext cx="5212080" cy="3971815"/>
          </a:xfrm>
          <a:prstGeom prst="parallelogram">
            <a:avLst>
              <a:gd name="adj" fmla="val 621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Parallelogram 9">
            <a:extLst>
              <a:ext uri="{FF2B5EF4-FFF2-40B4-BE49-F238E27FC236}">
                <a16:creationId xmlns:a16="http://schemas.microsoft.com/office/drawing/2014/main" id="{136DD9AA-6BD2-F64B-B1D4-8625A98EEA8B}"/>
              </a:ext>
            </a:extLst>
          </p:cNvPr>
          <p:cNvSpPr/>
          <p:nvPr/>
        </p:nvSpPr>
        <p:spPr>
          <a:xfrm flipH="1">
            <a:off x="5689206" y="3383140"/>
            <a:ext cx="5212080" cy="3971815"/>
          </a:xfrm>
          <a:prstGeom prst="parallelogram">
            <a:avLst>
              <a:gd name="adj" fmla="val 621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Parallelogram 10">
            <a:extLst>
              <a:ext uri="{FF2B5EF4-FFF2-40B4-BE49-F238E27FC236}">
                <a16:creationId xmlns:a16="http://schemas.microsoft.com/office/drawing/2014/main" id="{8383420D-20E9-E94D-821D-409C86180467}"/>
              </a:ext>
            </a:extLst>
          </p:cNvPr>
          <p:cNvSpPr/>
          <p:nvPr/>
        </p:nvSpPr>
        <p:spPr>
          <a:xfrm flipH="1">
            <a:off x="2767292" y="3383140"/>
            <a:ext cx="5212080" cy="3971815"/>
          </a:xfrm>
          <a:prstGeom prst="parallelogram">
            <a:avLst>
              <a:gd name="adj" fmla="val 621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Parallelogram 11">
            <a:extLst>
              <a:ext uri="{FF2B5EF4-FFF2-40B4-BE49-F238E27FC236}">
                <a16:creationId xmlns:a16="http://schemas.microsoft.com/office/drawing/2014/main" id="{D5DE5577-F237-EC4B-BF6C-93C11D4BC089}"/>
              </a:ext>
            </a:extLst>
          </p:cNvPr>
          <p:cNvSpPr/>
          <p:nvPr/>
        </p:nvSpPr>
        <p:spPr>
          <a:xfrm>
            <a:off x="4809855" y="8572036"/>
            <a:ext cx="11974628" cy="681874"/>
          </a:xfrm>
          <a:prstGeom prst="parallelogram">
            <a:avLst>
              <a:gd name="adj" fmla="val 629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Parallelogram 18">
            <a:extLst>
              <a:ext uri="{FF2B5EF4-FFF2-40B4-BE49-F238E27FC236}">
                <a16:creationId xmlns:a16="http://schemas.microsoft.com/office/drawing/2014/main" id="{F6EBFE91-CDA4-8441-B5D6-558E48FF192C}"/>
              </a:ext>
            </a:extLst>
          </p:cNvPr>
          <p:cNvSpPr/>
          <p:nvPr/>
        </p:nvSpPr>
        <p:spPr>
          <a:xfrm>
            <a:off x="4291240" y="9401189"/>
            <a:ext cx="11974628" cy="681874"/>
          </a:xfrm>
          <a:prstGeom prst="parallelogram">
            <a:avLst>
              <a:gd name="adj" fmla="val 629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Parallelogram 19">
            <a:extLst>
              <a:ext uri="{FF2B5EF4-FFF2-40B4-BE49-F238E27FC236}">
                <a16:creationId xmlns:a16="http://schemas.microsoft.com/office/drawing/2014/main" id="{ADF6B249-054E-C346-A6AB-A5FB5045DCB6}"/>
              </a:ext>
            </a:extLst>
          </p:cNvPr>
          <p:cNvSpPr/>
          <p:nvPr/>
        </p:nvSpPr>
        <p:spPr>
          <a:xfrm>
            <a:off x="3772621" y="10230342"/>
            <a:ext cx="11974628" cy="681874"/>
          </a:xfrm>
          <a:prstGeom prst="parallelogram">
            <a:avLst>
              <a:gd name="adj" fmla="val 629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Parallelogram 20">
            <a:extLst>
              <a:ext uri="{FF2B5EF4-FFF2-40B4-BE49-F238E27FC236}">
                <a16:creationId xmlns:a16="http://schemas.microsoft.com/office/drawing/2014/main" id="{98710D6C-BBD1-7649-A68E-DBDE01EAC131}"/>
              </a:ext>
            </a:extLst>
          </p:cNvPr>
          <p:cNvSpPr/>
          <p:nvPr/>
        </p:nvSpPr>
        <p:spPr>
          <a:xfrm>
            <a:off x="3267659" y="11059495"/>
            <a:ext cx="11974628" cy="681874"/>
          </a:xfrm>
          <a:prstGeom prst="parallelogram">
            <a:avLst>
              <a:gd name="adj" fmla="val 629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Parallelogram 21">
            <a:extLst>
              <a:ext uri="{FF2B5EF4-FFF2-40B4-BE49-F238E27FC236}">
                <a16:creationId xmlns:a16="http://schemas.microsoft.com/office/drawing/2014/main" id="{8B35F3E8-7510-D94A-B477-EE3A50C69141}"/>
              </a:ext>
            </a:extLst>
          </p:cNvPr>
          <p:cNvSpPr/>
          <p:nvPr/>
        </p:nvSpPr>
        <p:spPr>
          <a:xfrm>
            <a:off x="2748136" y="11888648"/>
            <a:ext cx="11974628" cy="681874"/>
          </a:xfrm>
          <a:prstGeom prst="parallelogram">
            <a:avLst>
              <a:gd name="adj" fmla="val 629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6F278858-E296-9C4E-80D1-C91827FD51FB}"/>
              </a:ext>
            </a:extLst>
          </p:cNvPr>
          <p:cNvSpPr txBox="1"/>
          <p:nvPr/>
        </p:nvSpPr>
        <p:spPr>
          <a:xfrm>
            <a:off x="8384805" y="7684444"/>
            <a:ext cx="563808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REFERENCE ARCHITECTURE</a:t>
            </a:r>
          </a:p>
        </p:txBody>
      </p:sp>
      <p:sp>
        <p:nvSpPr>
          <p:cNvPr id="25" name="TextBox 24">
            <a:extLst>
              <a:ext uri="{FF2B5EF4-FFF2-40B4-BE49-F238E27FC236}">
                <a16:creationId xmlns:a16="http://schemas.microsoft.com/office/drawing/2014/main" id="{52432506-D783-1C4A-9050-7FE019F67AAB}"/>
              </a:ext>
            </a:extLst>
          </p:cNvPr>
          <p:cNvSpPr txBox="1"/>
          <p:nvPr/>
        </p:nvSpPr>
        <p:spPr>
          <a:xfrm>
            <a:off x="5761496" y="8682140"/>
            <a:ext cx="5529078" cy="461665"/>
          </a:xfrm>
          <a:prstGeom prst="rect">
            <a:avLst/>
          </a:prstGeom>
          <a:noFill/>
        </p:spPr>
        <p:txBody>
          <a:bodyPr wrap="none" rtlCol="0" anchor="ctr">
            <a:spAutoFit/>
          </a:bodyPr>
          <a:lstStyle/>
          <a:p>
            <a:r>
              <a:rPr lang="en-US" sz="2400" b="1" dirty="0">
                <a:solidFill>
                  <a:schemeClr val="bg1"/>
                </a:solidFill>
                <a:latin typeface="Poppins" pitchFamily="2" charset="77"/>
                <a:cs typeface="Poppins" pitchFamily="2" charset="77"/>
              </a:rPr>
              <a:t>GOVERNANCE RISK &amp; COMPLIANCE</a:t>
            </a:r>
          </a:p>
        </p:txBody>
      </p:sp>
      <p:sp>
        <p:nvSpPr>
          <p:cNvPr id="26" name="TextBox 25">
            <a:extLst>
              <a:ext uri="{FF2B5EF4-FFF2-40B4-BE49-F238E27FC236}">
                <a16:creationId xmlns:a16="http://schemas.microsoft.com/office/drawing/2014/main" id="{CA4A425E-7A77-614C-A2C5-53C9276206F5}"/>
              </a:ext>
            </a:extLst>
          </p:cNvPr>
          <p:cNvSpPr txBox="1"/>
          <p:nvPr/>
        </p:nvSpPr>
        <p:spPr>
          <a:xfrm>
            <a:off x="5250778" y="9511293"/>
            <a:ext cx="3488455" cy="461665"/>
          </a:xfrm>
          <a:prstGeom prst="rect">
            <a:avLst/>
          </a:prstGeom>
          <a:noFill/>
        </p:spPr>
        <p:txBody>
          <a:bodyPr wrap="none" rtlCol="0" anchor="ctr">
            <a:spAutoFit/>
          </a:bodyPr>
          <a:lstStyle/>
          <a:p>
            <a:r>
              <a:rPr lang="en-US" sz="2400" b="1" dirty="0">
                <a:solidFill>
                  <a:schemeClr val="bg1"/>
                </a:solidFill>
                <a:latin typeface="Poppins" pitchFamily="2" charset="77"/>
                <a:cs typeface="Poppins" pitchFamily="2" charset="77"/>
              </a:rPr>
              <a:t>SOURCING &amp; VENDOR</a:t>
            </a:r>
          </a:p>
        </p:txBody>
      </p:sp>
      <p:sp>
        <p:nvSpPr>
          <p:cNvPr id="27" name="TextBox 26">
            <a:extLst>
              <a:ext uri="{FF2B5EF4-FFF2-40B4-BE49-F238E27FC236}">
                <a16:creationId xmlns:a16="http://schemas.microsoft.com/office/drawing/2014/main" id="{300F27E6-5BBA-1249-8120-1D16B47E3210}"/>
              </a:ext>
            </a:extLst>
          </p:cNvPr>
          <p:cNvSpPr txBox="1"/>
          <p:nvPr/>
        </p:nvSpPr>
        <p:spPr>
          <a:xfrm>
            <a:off x="4737011" y="10332860"/>
            <a:ext cx="4389343" cy="461665"/>
          </a:xfrm>
          <a:prstGeom prst="rect">
            <a:avLst/>
          </a:prstGeom>
          <a:noFill/>
        </p:spPr>
        <p:txBody>
          <a:bodyPr wrap="none" rtlCol="0" anchor="ctr">
            <a:spAutoFit/>
          </a:bodyPr>
          <a:lstStyle/>
          <a:p>
            <a:r>
              <a:rPr lang="en-US" sz="2400" b="1" dirty="0">
                <a:solidFill>
                  <a:schemeClr val="bg1"/>
                </a:solidFill>
                <a:latin typeface="Poppins" pitchFamily="2" charset="77"/>
                <a:cs typeface="Poppins" pitchFamily="2" charset="77"/>
              </a:rPr>
              <a:t>INTELLIGENCE &amp; REPORTING</a:t>
            </a:r>
          </a:p>
        </p:txBody>
      </p:sp>
      <p:sp>
        <p:nvSpPr>
          <p:cNvPr id="28" name="TextBox 27">
            <a:extLst>
              <a:ext uri="{FF2B5EF4-FFF2-40B4-BE49-F238E27FC236}">
                <a16:creationId xmlns:a16="http://schemas.microsoft.com/office/drawing/2014/main" id="{CDF6254D-E8E6-504D-9D0F-E842A0462108}"/>
              </a:ext>
            </a:extLst>
          </p:cNvPr>
          <p:cNvSpPr txBox="1"/>
          <p:nvPr/>
        </p:nvSpPr>
        <p:spPr>
          <a:xfrm>
            <a:off x="4296807" y="11169599"/>
            <a:ext cx="3054041" cy="461665"/>
          </a:xfrm>
          <a:prstGeom prst="rect">
            <a:avLst/>
          </a:prstGeom>
          <a:noFill/>
        </p:spPr>
        <p:txBody>
          <a:bodyPr wrap="none" rtlCol="0" anchor="ctr">
            <a:spAutoFit/>
          </a:bodyPr>
          <a:lstStyle/>
          <a:p>
            <a:r>
              <a:rPr lang="en-US" sz="2400" b="1" dirty="0">
                <a:solidFill>
                  <a:schemeClr val="bg1"/>
                </a:solidFill>
                <a:latin typeface="Poppins" pitchFamily="2" charset="77"/>
                <a:cs typeface="Poppins" pitchFamily="2" charset="77"/>
              </a:rPr>
              <a:t>FINANCE &amp; ASSETS</a:t>
            </a:r>
          </a:p>
        </p:txBody>
      </p:sp>
      <p:sp>
        <p:nvSpPr>
          <p:cNvPr id="29" name="TextBox 28">
            <a:extLst>
              <a:ext uri="{FF2B5EF4-FFF2-40B4-BE49-F238E27FC236}">
                <a16:creationId xmlns:a16="http://schemas.microsoft.com/office/drawing/2014/main" id="{72220796-A91C-7D4D-AF9B-33165ADEC169}"/>
              </a:ext>
            </a:extLst>
          </p:cNvPr>
          <p:cNvSpPr txBox="1"/>
          <p:nvPr/>
        </p:nvSpPr>
        <p:spPr>
          <a:xfrm>
            <a:off x="3732616" y="11998752"/>
            <a:ext cx="3571812" cy="461665"/>
          </a:xfrm>
          <a:prstGeom prst="rect">
            <a:avLst/>
          </a:prstGeom>
          <a:noFill/>
        </p:spPr>
        <p:txBody>
          <a:bodyPr wrap="none" rtlCol="0" anchor="ctr">
            <a:spAutoFit/>
          </a:bodyPr>
          <a:lstStyle/>
          <a:p>
            <a:r>
              <a:rPr lang="en-US" sz="2400" b="1" dirty="0">
                <a:solidFill>
                  <a:schemeClr val="bg1"/>
                </a:solidFill>
                <a:latin typeface="Poppins" pitchFamily="2" charset="77"/>
                <a:cs typeface="Poppins" pitchFamily="2" charset="77"/>
              </a:rPr>
              <a:t>RESOURCE &amp; PROJECT</a:t>
            </a:r>
          </a:p>
        </p:txBody>
      </p:sp>
      <p:sp>
        <p:nvSpPr>
          <p:cNvPr id="30" name="TextBox 29">
            <a:extLst>
              <a:ext uri="{FF2B5EF4-FFF2-40B4-BE49-F238E27FC236}">
                <a16:creationId xmlns:a16="http://schemas.microsoft.com/office/drawing/2014/main" id="{86D77DB2-B7B0-FB4F-9AB8-3746B825D592}"/>
              </a:ext>
            </a:extLst>
          </p:cNvPr>
          <p:cNvSpPr txBox="1"/>
          <p:nvPr/>
        </p:nvSpPr>
        <p:spPr>
          <a:xfrm>
            <a:off x="5888860" y="6660234"/>
            <a:ext cx="982961"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PLAN</a:t>
            </a:r>
          </a:p>
        </p:txBody>
      </p:sp>
      <p:sp>
        <p:nvSpPr>
          <p:cNvPr id="31" name="TextBox 30">
            <a:extLst>
              <a:ext uri="{FF2B5EF4-FFF2-40B4-BE49-F238E27FC236}">
                <a16:creationId xmlns:a16="http://schemas.microsoft.com/office/drawing/2014/main" id="{76B0E39A-7041-6649-A911-21078572B703}"/>
              </a:ext>
            </a:extLst>
          </p:cNvPr>
          <p:cNvSpPr txBox="1"/>
          <p:nvPr/>
        </p:nvSpPr>
        <p:spPr>
          <a:xfrm>
            <a:off x="8768337" y="6660234"/>
            <a:ext cx="1067921"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BUILD</a:t>
            </a:r>
          </a:p>
        </p:txBody>
      </p:sp>
      <p:sp>
        <p:nvSpPr>
          <p:cNvPr id="32" name="TextBox 31">
            <a:extLst>
              <a:ext uri="{FF2B5EF4-FFF2-40B4-BE49-F238E27FC236}">
                <a16:creationId xmlns:a16="http://schemas.microsoft.com/office/drawing/2014/main" id="{BE0C71DC-79F3-FC44-9E62-75A07DA7116A}"/>
              </a:ext>
            </a:extLst>
          </p:cNvPr>
          <p:cNvSpPr txBox="1"/>
          <p:nvPr/>
        </p:nvSpPr>
        <p:spPr>
          <a:xfrm>
            <a:off x="11525118" y="6660234"/>
            <a:ext cx="1406155"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DELIVER</a:t>
            </a:r>
          </a:p>
        </p:txBody>
      </p:sp>
      <p:sp>
        <p:nvSpPr>
          <p:cNvPr id="33" name="TextBox 32">
            <a:extLst>
              <a:ext uri="{FF2B5EF4-FFF2-40B4-BE49-F238E27FC236}">
                <a16:creationId xmlns:a16="http://schemas.microsoft.com/office/drawing/2014/main" id="{71E7A0C0-4DD3-B749-8639-7A5B8ADD963A}"/>
              </a:ext>
            </a:extLst>
          </p:cNvPr>
          <p:cNvSpPr txBox="1"/>
          <p:nvPr/>
        </p:nvSpPr>
        <p:spPr>
          <a:xfrm>
            <a:off x="14753434" y="6660234"/>
            <a:ext cx="83227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RUN</a:t>
            </a:r>
          </a:p>
        </p:txBody>
      </p:sp>
      <p:sp>
        <p:nvSpPr>
          <p:cNvPr id="34" name="TextBox 33">
            <a:extLst>
              <a:ext uri="{FF2B5EF4-FFF2-40B4-BE49-F238E27FC236}">
                <a16:creationId xmlns:a16="http://schemas.microsoft.com/office/drawing/2014/main" id="{F519CEFA-7127-EA4E-85A9-FA4749DF183D}"/>
              </a:ext>
            </a:extLst>
          </p:cNvPr>
          <p:cNvSpPr txBox="1"/>
          <p:nvPr/>
        </p:nvSpPr>
        <p:spPr>
          <a:xfrm rot="3455263">
            <a:off x="3688950" y="4569549"/>
            <a:ext cx="2969498"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STRATEGY TO PORTFOLIO</a:t>
            </a:r>
          </a:p>
        </p:txBody>
      </p:sp>
      <p:sp>
        <p:nvSpPr>
          <p:cNvPr id="36" name="TextBox 35">
            <a:extLst>
              <a:ext uri="{FF2B5EF4-FFF2-40B4-BE49-F238E27FC236}">
                <a16:creationId xmlns:a16="http://schemas.microsoft.com/office/drawing/2014/main" id="{7A4FB082-4EB2-E549-9944-47E462AB989C}"/>
              </a:ext>
            </a:extLst>
          </p:cNvPr>
          <p:cNvSpPr txBox="1"/>
          <p:nvPr/>
        </p:nvSpPr>
        <p:spPr>
          <a:xfrm rot="3455263">
            <a:off x="6575460" y="4569549"/>
            <a:ext cx="2969498"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REQUIREMENT TO DEPLOY</a:t>
            </a:r>
          </a:p>
        </p:txBody>
      </p:sp>
      <p:sp>
        <p:nvSpPr>
          <p:cNvPr id="37" name="TextBox 36">
            <a:extLst>
              <a:ext uri="{FF2B5EF4-FFF2-40B4-BE49-F238E27FC236}">
                <a16:creationId xmlns:a16="http://schemas.microsoft.com/office/drawing/2014/main" id="{214A9876-E6BC-1543-B599-C9B19BD97584}"/>
              </a:ext>
            </a:extLst>
          </p:cNvPr>
          <p:cNvSpPr txBox="1"/>
          <p:nvPr/>
        </p:nvSpPr>
        <p:spPr>
          <a:xfrm rot="3455263">
            <a:off x="9542616" y="4569550"/>
            <a:ext cx="2969498"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REQUEST TO FULFILL</a:t>
            </a:r>
          </a:p>
        </p:txBody>
      </p:sp>
      <p:sp>
        <p:nvSpPr>
          <p:cNvPr id="38" name="TextBox 37">
            <a:extLst>
              <a:ext uri="{FF2B5EF4-FFF2-40B4-BE49-F238E27FC236}">
                <a16:creationId xmlns:a16="http://schemas.microsoft.com/office/drawing/2014/main" id="{46173F75-E1A5-4E48-BC1F-A8B84E435AF1}"/>
              </a:ext>
            </a:extLst>
          </p:cNvPr>
          <p:cNvSpPr txBox="1"/>
          <p:nvPr/>
        </p:nvSpPr>
        <p:spPr>
          <a:xfrm rot="3455263">
            <a:off x="12470405" y="4569551"/>
            <a:ext cx="2969498"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DETECT TO CORRECT</a:t>
            </a:r>
          </a:p>
        </p:txBody>
      </p:sp>
      <p:sp>
        <p:nvSpPr>
          <p:cNvPr id="39" name="TextBox 38">
            <a:extLst>
              <a:ext uri="{FF2B5EF4-FFF2-40B4-BE49-F238E27FC236}">
                <a16:creationId xmlns:a16="http://schemas.microsoft.com/office/drawing/2014/main" id="{04EEA546-1A1F-6143-A852-67ECF411A337}"/>
              </a:ext>
            </a:extLst>
          </p:cNvPr>
          <p:cNvSpPr txBox="1"/>
          <p:nvPr/>
        </p:nvSpPr>
        <p:spPr>
          <a:xfrm rot="3455263">
            <a:off x="2291697" y="5392895"/>
            <a:ext cx="2669320" cy="461665"/>
          </a:xfrm>
          <a:prstGeom prst="rect">
            <a:avLst/>
          </a:prstGeom>
          <a:noFill/>
        </p:spPr>
        <p:txBody>
          <a:bodyPr wrap="none" rtlCol="0" anchor="t">
            <a:spAutoFit/>
          </a:bodyPr>
          <a:lstStyle/>
          <a:p>
            <a:pPr algn="ctr"/>
            <a:r>
              <a:rPr lang="en-US" sz="2400" b="1" dirty="0">
                <a:solidFill>
                  <a:schemeClr val="tx2"/>
                </a:solidFill>
                <a:latin typeface="Poppins" pitchFamily="2" charset="77"/>
                <a:cs typeface="Poppins" pitchFamily="2" charset="77"/>
              </a:rPr>
              <a:t>VALUE STREAMS</a:t>
            </a:r>
          </a:p>
        </p:txBody>
      </p:sp>
      <p:sp>
        <p:nvSpPr>
          <p:cNvPr id="40" name="TextBox 39">
            <a:extLst>
              <a:ext uri="{FF2B5EF4-FFF2-40B4-BE49-F238E27FC236}">
                <a16:creationId xmlns:a16="http://schemas.microsoft.com/office/drawing/2014/main" id="{28A4FB15-29C2-4A40-A72D-EC8FB056845D}"/>
              </a:ext>
            </a:extLst>
          </p:cNvPr>
          <p:cNvSpPr txBox="1"/>
          <p:nvPr/>
        </p:nvSpPr>
        <p:spPr>
          <a:xfrm rot="18125318">
            <a:off x="1676948" y="10082501"/>
            <a:ext cx="3898824" cy="461665"/>
          </a:xfrm>
          <a:prstGeom prst="rect">
            <a:avLst/>
          </a:prstGeom>
          <a:noFill/>
        </p:spPr>
        <p:txBody>
          <a:bodyPr wrap="none" rtlCol="0" anchor="t">
            <a:spAutoFit/>
          </a:bodyPr>
          <a:lstStyle/>
          <a:p>
            <a:pPr algn="ctr"/>
            <a:r>
              <a:rPr lang="en-US" sz="2400" b="1" dirty="0">
                <a:solidFill>
                  <a:schemeClr val="tx2"/>
                </a:solidFill>
                <a:latin typeface="Poppins" pitchFamily="2" charset="77"/>
                <a:cs typeface="Poppins" pitchFamily="2" charset="77"/>
              </a:rPr>
              <a:t>SUPPORTING ACTIVITIES</a:t>
            </a:r>
          </a:p>
        </p:txBody>
      </p:sp>
    </p:spTree>
    <p:extLst>
      <p:ext uri="{BB962C8B-B14F-4D97-AF65-F5344CB8AC3E}">
        <p14:creationId xmlns:p14="http://schemas.microsoft.com/office/powerpoint/2010/main" val="408689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C3EEF-AD9A-0C4B-9A74-E34A9E5ECEA6}"/>
              </a:ext>
            </a:extLst>
          </p:cNvPr>
          <p:cNvSpPr txBox="1"/>
          <p:nvPr/>
        </p:nvSpPr>
        <p:spPr>
          <a:xfrm>
            <a:off x="9526094" y="6184431"/>
            <a:ext cx="532549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a:t>
            </a:r>
          </a:p>
        </p:txBody>
      </p:sp>
      <p:sp>
        <p:nvSpPr>
          <p:cNvPr id="4" name="Rounded Rectangle 3">
            <a:extLst>
              <a:ext uri="{FF2B5EF4-FFF2-40B4-BE49-F238E27FC236}">
                <a16:creationId xmlns:a16="http://schemas.microsoft.com/office/drawing/2014/main" id="{73E94607-2281-8C40-9CFF-74609127F75D}"/>
              </a:ext>
            </a:extLst>
          </p:cNvPr>
          <p:cNvSpPr/>
          <p:nvPr/>
        </p:nvSpPr>
        <p:spPr>
          <a:xfrm>
            <a:off x="1520825" y="2520523"/>
            <a:ext cx="3447415" cy="2978727"/>
          </a:xfrm>
          <a:prstGeom prst="roundRect">
            <a:avLst>
              <a:gd name="adj" fmla="val 89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ight Arrow 4">
            <a:extLst>
              <a:ext uri="{FF2B5EF4-FFF2-40B4-BE49-F238E27FC236}">
                <a16:creationId xmlns:a16="http://schemas.microsoft.com/office/drawing/2014/main" id="{2176EF9B-5B26-C041-9EE3-65526F1A92F2}"/>
              </a:ext>
            </a:extLst>
          </p:cNvPr>
          <p:cNvSpPr/>
          <p:nvPr/>
        </p:nvSpPr>
        <p:spPr>
          <a:xfrm>
            <a:off x="4968240" y="3672430"/>
            <a:ext cx="1025056" cy="66140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ounded Rectangle 5">
            <a:extLst>
              <a:ext uri="{FF2B5EF4-FFF2-40B4-BE49-F238E27FC236}">
                <a16:creationId xmlns:a16="http://schemas.microsoft.com/office/drawing/2014/main" id="{EAF74200-5F08-4143-9BE0-0B5DC9E11D72}"/>
              </a:ext>
            </a:extLst>
          </p:cNvPr>
          <p:cNvSpPr/>
          <p:nvPr/>
        </p:nvSpPr>
        <p:spPr>
          <a:xfrm>
            <a:off x="5993296" y="2520523"/>
            <a:ext cx="3447415" cy="2978727"/>
          </a:xfrm>
          <a:prstGeom prst="roundRect">
            <a:avLst>
              <a:gd name="adj" fmla="val 89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ight Arrow 6">
            <a:extLst>
              <a:ext uri="{FF2B5EF4-FFF2-40B4-BE49-F238E27FC236}">
                <a16:creationId xmlns:a16="http://schemas.microsoft.com/office/drawing/2014/main" id="{A7766294-86F4-7D42-BD3D-A9B5D24BE40F}"/>
              </a:ext>
            </a:extLst>
          </p:cNvPr>
          <p:cNvSpPr/>
          <p:nvPr/>
        </p:nvSpPr>
        <p:spPr>
          <a:xfrm>
            <a:off x="9440711" y="3672430"/>
            <a:ext cx="1025056" cy="66140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ed Rectangle 7">
            <a:extLst>
              <a:ext uri="{FF2B5EF4-FFF2-40B4-BE49-F238E27FC236}">
                <a16:creationId xmlns:a16="http://schemas.microsoft.com/office/drawing/2014/main" id="{8E9525A6-7F94-C44A-BAD2-ADF25CC9F41D}"/>
              </a:ext>
            </a:extLst>
          </p:cNvPr>
          <p:cNvSpPr/>
          <p:nvPr/>
        </p:nvSpPr>
        <p:spPr>
          <a:xfrm>
            <a:off x="10465767" y="2520523"/>
            <a:ext cx="3447415" cy="2978727"/>
          </a:xfrm>
          <a:prstGeom prst="roundRect">
            <a:avLst>
              <a:gd name="adj" fmla="val 89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ight Arrow 8">
            <a:extLst>
              <a:ext uri="{FF2B5EF4-FFF2-40B4-BE49-F238E27FC236}">
                <a16:creationId xmlns:a16="http://schemas.microsoft.com/office/drawing/2014/main" id="{B4AE6E9D-3178-8A42-98AE-0E4470D886B6}"/>
              </a:ext>
            </a:extLst>
          </p:cNvPr>
          <p:cNvSpPr/>
          <p:nvPr/>
        </p:nvSpPr>
        <p:spPr>
          <a:xfrm>
            <a:off x="13913182" y="3672430"/>
            <a:ext cx="1025056" cy="66140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ounded Rectangle 9">
            <a:extLst>
              <a:ext uri="{FF2B5EF4-FFF2-40B4-BE49-F238E27FC236}">
                <a16:creationId xmlns:a16="http://schemas.microsoft.com/office/drawing/2014/main" id="{18B9A9CD-B553-D546-B507-A71418D67106}"/>
              </a:ext>
            </a:extLst>
          </p:cNvPr>
          <p:cNvSpPr/>
          <p:nvPr/>
        </p:nvSpPr>
        <p:spPr>
          <a:xfrm>
            <a:off x="14936939" y="2520523"/>
            <a:ext cx="3447415" cy="2978727"/>
          </a:xfrm>
          <a:prstGeom prst="roundRect">
            <a:avLst>
              <a:gd name="adj" fmla="val 89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ight Arrow 10">
            <a:extLst>
              <a:ext uri="{FF2B5EF4-FFF2-40B4-BE49-F238E27FC236}">
                <a16:creationId xmlns:a16="http://schemas.microsoft.com/office/drawing/2014/main" id="{2DFD1EF2-7ABF-F849-B2A7-106BEC3986F0}"/>
              </a:ext>
            </a:extLst>
          </p:cNvPr>
          <p:cNvSpPr/>
          <p:nvPr/>
        </p:nvSpPr>
        <p:spPr>
          <a:xfrm>
            <a:off x="18384354" y="3672430"/>
            <a:ext cx="1025056" cy="66140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ounded Rectangle 11">
            <a:extLst>
              <a:ext uri="{FF2B5EF4-FFF2-40B4-BE49-F238E27FC236}">
                <a16:creationId xmlns:a16="http://schemas.microsoft.com/office/drawing/2014/main" id="{B629BBAB-388C-BC47-A469-35FCAC36F523}"/>
              </a:ext>
            </a:extLst>
          </p:cNvPr>
          <p:cNvSpPr/>
          <p:nvPr/>
        </p:nvSpPr>
        <p:spPr>
          <a:xfrm>
            <a:off x="19408111" y="2520523"/>
            <a:ext cx="3447415" cy="2978727"/>
          </a:xfrm>
          <a:prstGeom prst="roundRect">
            <a:avLst>
              <a:gd name="adj" fmla="val 89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ounded Rectangle 12">
            <a:extLst>
              <a:ext uri="{FF2B5EF4-FFF2-40B4-BE49-F238E27FC236}">
                <a16:creationId xmlns:a16="http://schemas.microsoft.com/office/drawing/2014/main" id="{E789BC13-5819-B24D-A92A-79DF94C8BCC4}"/>
              </a:ext>
            </a:extLst>
          </p:cNvPr>
          <p:cNvSpPr/>
          <p:nvPr/>
        </p:nvSpPr>
        <p:spPr>
          <a:xfrm>
            <a:off x="6617423" y="9299713"/>
            <a:ext cx="11144104" cy="1995054"/>
          </a:xfrm>
          <a:prstGeom prst="roundRect">
            <a:avLst>
              <a:gd name="adj" fmla="val 897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Up Arrow 13">
            <a:extLst>
              <a:ext uri="{FF2B5EF4-FFF2-40B4-BE49-F238E27FC236}">
                <a16:creationId xmlns:a16="http://schemas.microsoft.com/office/drawing/2014/main" id="{7DB0E74A-A206-AC4E-BBA8-1E904E73980A}"/>
              </a:ext>
            </a:extLst>
          </p:cNvPr>
          <p:cNvSpPr/>
          <p:nvPr/>
        </p:nvSpPr>
        <p:spPr>
          <a:xfrm>
            <a:off x="11592395" y="7450998"/>
            <a:ext cx="1192859" cy="1848716"/>
          </a:xfrm>
          <a:prstGeom prst="up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D9E0E0E5-6E2B-7543-B8B9-8BC332E5F602}"/>
              </a:ext>
            </a:extLst>
          </p:cNvPr>
          <p:cNvSpPr txBox="1"/>
          <p:nvPr/>
        </p:nvSpPr>
        <p:spPr>
          <a:xfrm>
            <a:off x="1674467" y="3464606"/>
            <a:ext cx="314013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INBOUND LOGISTICS</a:t>
            </a:r>
          </a:p>
        </p:txBody>
      </p:sp>
      <p:sp>
        <p:nvSpPr>
          <p:cNvPr id="16" name="TextBox 15">
            <a:extLst>
              <a:ext uri="{FF2B5EF4-FFF2-40B4-BE49-F238E27FC236}">
                <a16:creationId xmlns:a16="http://schemas.microsoft.com/office/drawing/2014/main" id="{F94F52CA-5487-214A-AD46-E8384680E024}"/>
              </a:ext>
            </a:extLst>
          </p:cNvPr>
          <p:cNvSpPr txBox="1"/>
          <p:nvPr/>
        </p:nvSpPr>
        <p:spPr>
          <a:xfrm>
            <a:off x="6146938" y="3710827"/>
            <a:ext cx="3140130"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OPERATIONS</a:t>
            </a:r>
          </a:p>
        </p:txBody>
      </p:sp>
      <p:sp>
        <p:nvSpPr>
          <p:cNvPr id="17" name="TextBox 16">
            <a:extLst>
              <a:ext uri="{FF2B5EF4-FFF2-40B4-BE49-F238E27FC236}">
                <a16:creationId xmlns:a16="http://schemas.microsoft.com/office/drawing/2014/main" id="{5DF732ED-584C-3742-992E-40F6E182EB75}"/>
              </a:ext>
            </a:extLst>
          </p:cNvPr>
          <p:cNvSpPr txBox="1"/>
          <p:nvPr/>
        </p:nvSpPr>
        <p:spPr>
          <a:xfrm>
            <a:off x="10618759" y="3464606"/>
            <a:ext cx="314013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OUTBOUND LOGISTICS</a:t>
            </a:r>
          </a:p>
        </p:txBody>
      </p:sp>
      <p:sp>
        <p:nvSpPr>
          <p:cNvPr id="18" name="TextBox 17">
            <a:extLst>
              <a:ext uri="{FF2B5EF4-FFF2-40B4-BE49-F238E27FC236}">
                <a16:creationId xmlns:a16="http://schemas.microsoft.com/office/drawing/2014/main" id="{9C484D2E-1439-CB40-BC5D-1510C28581B8}"/>
              </a:ext>
            </a:extLst>
          </p:cNvPr>
          <p:cNvSpPr txBox="1"/>
          <p:nvPr/>
        </p:nvSpPr>
        <p:spPr>
          <a:xfrm>
            <a:off x="15090581" y="3464606"/>
            <a:ext cx="314013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MARKETING AND SALES</a:t>
            </a:r>
          </a:p>
        </p:txBody>
      </p:sp>
      <p:sp>
        <p:nvSpPr>
          <p:cNvPr id="19" name="TextBox 18">
            <a:extLst>
              <a:ext uri="{FF2B5EF4-FFF2-40B4-BE49-F238E27FC236}">
                <a16:creationId xmlns:a16="http://schemas.microsoft.com/office/drawing/2014/main" id="{FB66B094-5856-0041-88BD-638F26ED1A2D}"/>
              </a:ext>
            </a:extLst>
          </p:cNvPr>
          <p:cNvSpPr txBox="1"/>
          <p:nvPr/>
        </p:nvSpPr>
        <p:spPr>
          <a:xfrm>
            <a:off x="19563053" y="3710827"/>
            <a:ext cx="3140130"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SERVICES</a:t>
            </a:r>
          </a:p>
        </p:txBody>
      </p:sp>
      <p:sp>
        <p:nvSpPr>
          <p:cNvPr id="20" name="TextBox 19">
            <a:extLst>
              <a:ext uri="{FF2B5EF4-FFF2-40B4-BE49-F238E27FC236}">
                <a16:creationId xmlns:a16="http://schemas.microsoft.com/office/drawing/2014/main" id="{FE546415-F683-0C40-9566-9B683875358C}"/>
              </a:ext>
            </a:extLst>
          </p:cNvPr>
          <p:cNvSpPr txBox="1"/>
          <p:nvPr/>
        </p:nvSpPr>
        <p:spPr>
          <a:xfrm>
            <a:off x="6366739" y="9758631"/>
            <a:ext cx="1164417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PROCUREMENT, HUMAN RESOURCE MANAGEMENT, INFRASTRUCTURE, TECNOLOGICAL DEVELOPMENT</a:t>
            </a:r>
          </a:p>
        </p:txBody>
      </p:sp>
      <p:sp>
        <p:nvSpPr>
          <p:cNvPr id="21" name="TextBox 20">
            <a:extLst>
              <a:ext uri="{FF2B5EF4-FFF2-40B4-BE49-F238E27FC236}">
                <a16:creationId xmlns:a16="http://schemas.microsoft.com/office/drawing/2014/main" id="{1157C7DA-A5C9-0744-827A-5321EA51026E}"/>
              </a:ext>
            </a:extLst>
          </p:cNvPr>
          <p:cNvSpPr txBox="1"/>
          <p:nvPr/>
        </p:nvSpPr>
        <p:spPr>
          <a:xfrm>
            <a:off x="9999767" y="1649439"/>
            <a:ext cx="437812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PRIMARY ACTIVITIES</a:t>
            </a:r>
          </a:p>
        </p:txBody>
      </p:sp>
      <p:sp>
        <p:nvSpPr>
          <p:cNvPr id="22" name="TextBox 21">
            <a:extLst>
              <a:ext uri="{FF2B5EF4-FFF2-40B4-BE49-F238E27FC236}">
                <a16:creationId xmlns:a16="http://schemas.microsoft.com/office/drawing/2014/main" id="{F83079B7-0C32-CB42-BBC0-DB9013E2B6D0}"/>
              </a:ext>
            </a:extLst>
          </p:cNvPr>
          <p:cNvSpPr txBox="1"/>
          <p:nvPr/>
        </p:nvSpPr>
        <p:spPr>
          <a:xfrm>
            <a:off x="9653519" y="11560522"/>
            <a:ext cx="5070619"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SECONDARY ACTIVITIES</a:t>
            </a:r>
          </a:p>
        </p:txBody>
      </p:sp>
    </p:spTree>
    <p:extLst>
      <p:ext uri="{BB962C8B-B14F-4D97-AF65-F5344CB8AC3E}">
        <p14:creationId xmlns:p14="http://schemas.microsoft.com/office/powerpoint/2010/main" val="230502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5D7D4E-5C37-A145-B045-A159E0CF3668}"/>
              </a:ext>
            </a:extLst>
          </p:cNvPr>
          <p:cNvSpPr/>
          <p:nvPr/>
        </p:nvSpPr>
        <p:spPr>
          <a:xfrm>
            <a:off x="4231758" y="3134737"/>
            <a:ext cx="18625067" cy="43704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TextBox 1">
            <a:extLst>
              <a:ext uri="{FF2B5EF4-FFF2-40B4-BE49-F238E27FC236}">
                <a16:creationId xmlns:a16="http://schemas.microsoft.com/office/drawing/2014/main" id="{3A09263A-13E6-E848-8F05-2325F6DF2C2E}"/>
              </a:ext>
            </a:extLst>
          </p:cNvPr>
          <p:cNvSpPr txBox="1"/>
          <p:nvPr/>
        </p:nvSpPr>
        <p:spPr>
          <a:xfrm>
            <a:off x="6382619" y="612372"/>
            <a:ext cx="116124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FOOD VALUE CHAIN ANALYSIS</a:t>
            </a:r>
          </a:p>
        </p:txBody>
      </p:sp>
      <p:sp>
        <p:nvSpPr>
          <p:cNvPr id="3" name="TextBox 2">
            <a:extLst>
              <a:ext uri="{FF2B5EF4-FFF2-40B4-BE49-F238E27FC236}">
                <a16:creationId xmlns:a16="http://schemas.microsoft.com/office/drawing/2014/main" id="{870FA292-6E7A-AD45-8B0D-BCFD7E70ED6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Chevron 3">
            <a:extLst>
              <a:ext uri="{FF2B5EF4-FFF2-40B4-BE49-F238E27FC236}">
                <a16:creationId xmlns:a16="http://schemas.microsoft.com/office/drawing/2014/main" id="{3C83152E-4594-7F4C-A085-81FFD58166AA}"/>
              </a:ext>
            </a:extLst>
          </p:cNvPr>
          <p:cNvSpPr/>
          <p:nvPr/>
        </p:nvSpPr>
        <p:spPr>
          <a:xfrm>
            <a:off x="4731329" y="5646532"/>
            <a:ext cx="4346575" cy="3717290"/>
          </a:xfrm>
          <a:prstGeom prst="chevron">
            <a:avLst>
              <a:gd name="adj" fmla="val 311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 name="Chevron 4">
            <a:extLst>
              <a:ext uri="{FF2B5EF4-FFF2-40B4-BE49-F238E27FC236}">
                <a16:creationId xmlns:a16="http://schemas.microsoft.com/office/drawing/2014/main" id="{586D9469-4283-2449-A245-C7667E3CC212}"/>
              </a:ext>
            </a:extLst>
          </p:cNvPr>
          <p:cNvSpPr/>
          <p:nvPr/>
        </p:nvSpPr>
        <p:spPr>
          <a:xfrm>
            <a:off x="9225743" y="5642300"/>
            <a:ext cx="4346575" cy="3717290"/>
          </a:xfrm>
          <a:prstGeom prst="chevron">
            <a:avLst>
              <a:gd name="adj" fmla="val 311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4" name="Rectangle 13">
            <a:extLst>
              <a:ext uri="{FF2B5EF4-FFF2-40B4-BE49-F238E27FC236}">
                <a16:creationId xmlns:a16="http://schemas.microsoft.com/office/drawing/2014/main" id="{854CAB3A-93C7-D443-BD27-E73EAE1FEAED}"/>
              </a:ext>
            </a:extLst>
          </p:cNvPr>
          <p:cNvSpPr/>
          <p:nvPr/>
        </p:nvSpPr>
        <p:spPr>
          <a:xfrm>
            <a:off x="13720157" y="5329245"/>
            <a:ext cx="4346575" cy="6253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Chevron 5">
            <a:extLst>
              <a:ext uri="{FF2B5EF4-FFF2-40B4-BE49-F238E27FC236}">
                <a16:creationId xmlns:a16="http://schemas.microsoft.com/office/drawing/2014/main" id="{ABD5E90B-92AD-1644-AEF8-0FD9AF10D062}"/>
              </a:ext>
            </a:extLst>
          </p:cNvPr>
          <p:cNvSpPr/>
          <p:nvPr/>
        </p:nvSpPr>
        <p:spPr>
          <a:xfrm>
            <a:off x="13720158" y="5642300"/>
            <a:ext cx="4346575" cy="3717290"/>
          </a:xfrm>
          <a:prstGeom prst="chevron">
            <a:avLst>
              <a:gd name="adj" fmla="val 311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8" name="Chevron 7">
            <a:extLst>
              <a:ext uri="{FF2B5EF4-FFF2-40B4-BE49-F238E27FC236}">
                <a16:creationId xmlns:a16="http://schemas.microsoft.com/office/drawing/2014/main" id="{AF7EC78B-C65D-364B-AAE9-E7E3E5CB2FD5}"/>
              </a:ext>
            </a:extLst>
          </p:cNvPr>
          <p:cNvSpPr/>
          <p:nvPr/>
        </p:nvSpPr>
        <p:spPr>
          <a:xfrm>
            <a:off x="18362410" y="5642300"/>
            <a:ext cx="4346575" cy="3717290"/>
          </a:xfrm>
          <a:prstGeom prst="chevron">
            <a:avLst>
              <a:gd name="adj" fmla="val 311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0" name="TextBox 9">
            <a:extLst>
              <a:ext uri="{FF2B5EF4-FFF2-40B4-BE49-F238E27FC236}">
                <a16:creationId xmlns:a16="http://schemas.microsoft.com/office/drawing/2014/main" id="{5E8EA9BE-B980-674E-84D1-75DAD8962926}"/>
              </a:ext>
            </a:extLst>
          </p:cNvPr>
          <p:cNvSpPr txBox="1"/>
          <p:nvPr/>
        </p:nvSpPr>
        <p:spPr>
          <a:xfrm>
            <a:off x="6720370" y="7212789"/>
            <a:ext cx="140294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INPUT</a:t>
            </a:r>
          </a:p>
        </p:txBody>
      </p:sp>
      <p:sp>
        <p:nvSpPr>
          <p:cNvPr id="11" name="TextBox 10">
            <a:extLst>
              <a:ext uri="{FF2B5EF4-FFF2-40B4-BE49-F238E27FC236}">
                <a16:creationId xmlns:a16="http://schemas.microsoft.com/office/drawing/2014/main" id="{F9E22DCE-1FB4-C14D-87ED-AFC9CEEE842D}"/>
              </a:ext>
            </a:extLst>
          </p:cNvPr>
          <p:cNvSpPr txBox="1"/>
          <p:nvPr/>
        </p:nvSpPr>
        <p:spPr>
          <a:xfrm>
            <a:off x="10432104" y="7208557"/>
            <a:ext cx="305919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AGRICULTURE</a:t>
            </a:r>
          </a:p>
        </p:txBody>
      </p:sp>
      <p:sp>
        <p:nvSpPr>
          <p:cNvPr id="12" name="TextBox 11">
            <a:extLst>
              <a:ext uri="{FF2B5EF4-FFF2-40B4-BE49-F238E27FC236}">
                <a16:creationId xmlns:a16="http://schemas.microsoft.com/office/drawing/2014/main" id="{50469D61-396C-1F41-8474-A5E77C1CBD09}"/>
              </a:ext>
            </a:extLst>
          </p:cNvPr>
          <p:cNvSpPr txBox="1"/>
          <p:nvPr/>
        </p:nvSpPr>
        <p:spPr>
          <a:xfrm>
            <a:off x="14949748" y="6962336"/>
            <a:ext cx="2811987"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FOOD</a:t>
            </a:r>
          </a:p>
          <a:p>
            <a:pPr algn="ctr"/>
            <a:r>
              <a:rPr lang="en-US" sz="3200" b="1" dirty="0">
                <a:solidFill>
                  <a:schemeClr val="bg1"/>
                </a:solidFill>
                <a:latin typeface="Poppins" pitchFamily="2" charset="77"/>
                <a:cs typeface="Poppins" pitchFamily="2" charset="77"/>
              </a:rPr>
              <a:t>PROCESSING</a:t>
            </a:r>
          </a:p>
        </p:txBody>
      </p:sp>
      <p:sp>
        <p:nvSpPr>
          <p:cNvPr id="13" name="TextBox 12">
            <a:extLst>
              <a:ext uri="{FF2B5EF4-FFF2-40B4-BE49-F238E27FC236}">
                <a16:creationId xmlns:a16="http://schemas.microsoft.com/office/drawing/2014/main" id="{D5043E85-14D2-604F-AA02-2BDC1203FBC5}"/>
              </a:ext>
            </a:extLst>
          </p:cNvPr>
          <p:cNvSpPr txBox="1"/>
          <p:nvPr/>
        </p:nvSpPr>
        <p:spPr>
          <a:xfrm>
            <a:off x="20171436" y="6962336"/>
            <a:ext cx="1535997"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FOOD</a:t>
            </a:r>
          </a:p>
          <a:p>
            <a:pPr algn="ctr"/>
            <a:r>
              <a:rPr lang="en-US" sz="3200" b="1" dirty="0">
                <a:solidFill>
                  <a:schemeClr val="bg1"/>
                </a:solidFill>
                <a:latin typeface="Poppins" pitchFamily="2" charset="77"/>
                <a:cs typeface="Poppins" pitchFamily="2" charset="77"/>
              </a:rPr>
              <a:t>RETAIL</a:t>
            </a:r>
          </a:p>
        </p:txBody>
      </p:sp>
      <p:sp>
        <p:nvSpPr>
          <p:cNvPr id="15" name="Rectangle 14">
            <a:extLst>
              <a:ext uri="{FF2B5EF4-FFF2-40B4-BE49-F238E27FC236}">
                <a16:creationId xmlns:a16="http://schemas.microsoft.com/office/drawing/2014/main" id="{C2CF35EF-E21D-AD47-A9D1-3289AE4C014F}"/>
              </a:ext>
            </a:extLst>
          </p:cNvPr>
          <p:cNvSpPr/>
          <p:nvPr/>
        </p:nvSpPr>
        <p:spPr>
          <a:xfrm>
            <a:off x="9225744" y="9672645"/>
            <a:ext cx="3193720" cy="19099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58E7B1BF-869A-5D41-9DCC-5E3F09B6C284}"/>
              </a:ext>
            </a:extLst>
          </p:cNvPr>
          <p:cNvSpPr/>
          <p:nvPr/>
        </p:nvSpPr>
        <p:spPr>
          <a:xfrm>
            <a:off x="14149764" y="3729176"/>
            <a:ext cx="3487362" cy="9511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4D4FD3CE-90BF-2141-8C2F-A8209353AA03}"/>
              </a:ext>
            </a:extLst>
          </p:cNvPr>
          <p:cNvSpPr txBox="1"/>
          <p:nvPr/>
        </p:nvSpPr>
        <p:spPr>
          <a:xfrm>
            <a:off x="14916252" y="3973940"/>
            <a:ext cx="1954381"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EQUIPMENT</a:t>
            </a:r>
          </a:p>
        </p:txBody>
      </p:sp>
      <p:sp>
        <p:nvSpPr>
          <p:cNvPr id="18" name="TextBox 17">
            <a:extLst>
              <a:ext uri="{FF2B5EF4-FFF2-40B4-BE49-F238E27FC236}">
                <a16:creationId xmlns:a16="http://schemas.microsoft.com/office/drawing/2014/main" id="{DE7EF383-FCB4-1D47-BB07-EE89B6D2DDF9}"/>
              </a:ext>
            </a:extLst>
          </p:cNvPr>
          <p:cNvSpPr txBox="1"/>
          <p:nvPr/>
        </p:nvSpPr>
        <p:spPr>
          <a:xfrm>
            <a:off x="14816066" y="10212110"/>
            <a:ext cx="2154757" cy="830997"/>
          </a:xfrm>
          <a:prstGeom prst="rect">
            <a:avLst/>
          </a:prstGeom>
          <a:noFill/>
        </p:spPr>
        <p:txBody>
          <a:bodyPr wrap="none" rtlCol="0" anchor="ctr">
            <a:spAutoFit/>
          </a:bodyPr>
          <a:lstStyle/>
          <a:p>
            <a:pPr algn="ctr"/>
            <a:r>
              <a:rPr lang="en-US" sz="2400" b="1" i="1" dirty="0">
                <a:solidFill>
                  <a:schemeClr val="bg1"/>
                </a:solidFill>
                <a:latin typeface="Poppins" pitchFamily="2" charset="77"/>
                <a:cs typeface="Poppins" pitchFamily="2" charset="77"/>
              </a:rPr>
              <a:t>NON-FOOD</a:t>
            </a:r>
          </a:p>
          <a:p>
            <a:pPr algn="ctr"/>
            <a:r>
              <a:rPr lang="en-US" sz="2400" b="1" i="1" dirty="0">
                <a:solidFill>
                  <a:schemeClr val="bg1"/>
                </a:solidFill>
                <a:latin typeface="Poppins" pitchFamily="2" charset="77"/>
                <a:cs typeface="Poppins" pitchFamily="2" charset="77"/>
              </a:rPr>
              <a:t>PROCESSING</a:t>
            </a:r>
          </a:p>
        </p:txBody>
      </p:sp>
      <p:sp>
        <p:nvSpPr>
          <p:cNvPr id="19" name="TextBox 18">
            <a:extLst>
              <a:ext uri="{FF2B5EF4-FFF2-40B4-BE49-F238E27FC236}">
                <a16:creationId xmlns:a16="http://schemas.microsoft.com/office/drawing/2014/main" id="{EC8C0E78-8BB2-C248-BC1E-7B549AAD9176}"/>
              </a:ext>
            </a:extLst>
          </p:cNvPr>
          <p:cNvSpPr txBox="1"/>
          <p:nvPr/>
        </p:nvSpPr>
        <p:spPr>
          <a:xfrm>
            <a:off x="9510387" y="10212110"/>
            <a:ext cx="2624436" cy="830997"/>
          </a:xfrm>
          <a:prstGeom prst="rect">
            <a:avLst/>
          </a:prstGeom>
          <a:noFill/>
        </p:spPr>
        <p:txBody>
          <a:bodyPr wrap="none" rtlCol="0" anchor="ctr">
            <a:spAutoFit/>
          </a:bodyPr>
          <a:lstStyle/>
          <a:p>
            <a:pPr algn="ctr"/>
            <a:r>
              <a:rPr lang="en-US" sz="2400" b="1" i="1" dirty="0">
                <a:solidFill>
                  <a:schemeClr val="bg1"/>
                </a:solidFill>
                <a:latin typeface="Poppins" pitchFamily="2" charset="77"/>
                <a:cs typeface="Poppins" pitchFamily="2" charset="77"/>
              </a:rPr>
              <a:t>NON NUTRITION</a:t>
            </a:r>
          </a:p>
          <a:p>
            <a:pPr algn="ctr"/>
            <a:r>
              <a:rPr lang="en-US" sz="2400" b="1" i="1" dirty="0">
                <a:solidFill>
                  <a:schemeClr val="bg1"/>
                </a:solidFill>
                <a:latin typeface="Poppins" pitchFamily="2" charset="77"/>
                <a:cs typeface="Poppins" pitchFamily="2" charset="77"/>
              </a:rPr>
              <a:t>USAGE</a:t>
            </a:r>
          </a:p>
        </p:txBody>
      </p:sp>
      <p:sp>
        <p:nvSpPr>
          <p:cNvPr id="20" name="Rectangle 19">
            <a:extLst>
              <a:ext uri="{FF2B5EF4-FFF2-40B4-BE49-F238E27FC236}">
                <a16:creationId xmlns:a16="http://schemas.microsoft.com/office/drawing/2014/main" id="{879A340D-7C83-244F-BC85-925ECF80A6D6}"/>
              </a:ext>
            </a:extLst>
          </p:cNvPr>
          <p:cNvSpPr/>
          <p:nvPr/>
        </p:nvSpPr>
        <p:spPr>
          <a:xfrm>
            <a:off x="18362410" y="10922363"/>
            <a:ext cx="1005015" cy="6602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6F134EA9-D960-6849-B8FC-CC14A1142C2B}"/>
              </a:ext>
            </a:extLst>
          </p:cNvPr>
          <p:cNvSpPr txBox="1"/>
          <p:nvPr/>
        </p:nvSpPr>
        <p:spPr>
          <a:xfrm>
            <a:off x="19558506" y="11021634"/>
            <a:ext cx="3183885" cy="461665"/>
          </a:xfrm>
          <a:prstGeom prst="rect">
            <a:avLst/>
          </a:prstGeom>
          <a:noFill/>
        </p:spPr>
        <p:txBody>
          <a:bodyPr wrap="none" rtlCol="0" anchor="ctr">
            <a:spAutoFit/>
          </a:bodyPr>
          <a:lstStyle/>
          <a:p>
            <a:r>
              <a:rPr lang="en-US" sz="2400" b="1" dirty="0">
                <a:solidFill>
                  <a:schemeClr val="tx2"/>
                </a:solidFill>
                <a:latin typeface="Poppins" pitchFamily="2" charset="77"/>
                <a:cs typeface="Poppins" pitchFamily="2" charset="77"/>
              </a:rPr>
              <a:t>FOOD VALUE CHAIN</a:t>
            </a:r>
          </a:p>
        </p:txBody>
      </p:sp>
      <p:sp>
        <p:nvSpPr>
          <p:cNvPr id="22" name="TextBox 21">
            <a:extLst>
              <a:ext uri="{FF2B5EF4-FFF2-40B4-BE49-F238E27FC236}">
                <a16:creationId xmlns:a16="http://schemas.microsoft.com/office/drawing/2014/main" id="{7BF9BEE9-C06B-D045-A713-B3EEFC10DD82}"/>
              </a:ext>
            </a:extLst>
          </p:cNvPr>
          <p:cNvSpPr txBox="1"/>
          <p:nvPr/>
        </p:nvSpPr>
        <p:spPr>
          <a:xfrm>
            <a:off x="12337069" y="2590849"/>
            <a:ext cx="2414444" cy="461665"/>
          </a:xfrm>
          <a:prstGeom prst="rect">
            <a:avLst/>
          </a:prstGeom>
          <a:noFill/>
        </p:spPr>
        <p:txBody>
          <a:bodyPr wrap="none" rtlCol="0" anchor="ctr">
            <a:spAutoFit/>
          </a:bodyPr>
          <a:lstStyle/>
          <a:p>
            <a:pPr algn="ctr"/>
            <a:r>
              <a:rPr lang="en-US" sz="2400" b="1" dirty="0">
                <a:solidFill>
                  <a:schemeClr val="tx2"/>
                </a:solidFill>
                <a:latin typeface="Poppins" pitchFamily="2" charset="77"/>
                <a:cs typeface="Poppins" pitchFamily="2" charset="77"/>
              </a:rPr>
              <a:t>AGRIBUSINESS</a:t>
            </a:r>
          </a:p>
        </p:txBody>
      </p:sp>
      <p:sp>
        <p:nvSpPr>
          <p:cNvPr id="23" name="TextBox 22">
            <a:extLst>
              <a:ext uri="{FF2B5EF4-FFF2-40B4-BE49-F238E27FC236}">
                <a16:creationId xmlns:a16="http://schemas.microsoft.com/office/drawing/2014/main" id="{92F0823D-705B-C544-9BED-BC969F5722B3}"/>
              </a:ext>
            </a:extLst>
          </p:cNvPr>
          <p:cNvSpPr txBox="1"/>
          <p:nvPr/>
        </p:nvSpPr>
        <p:spPr>
          <a:xfrm>
            <a:off x="1612999" y="9359590"/>
            <a:ext cx="2230098" cy="461665"/>
          </a:xfrm>
          <a:prstGeom prst="rect">
            <a:avLst/>
          </a:prstGeom>
          <a:noFill/>
        </p:spPr>
        <p:txBody>
          <a:bodyPr wrap="none" rtlCol="0" anchor="ctr">
            <a:spAutoFit/>
          </a:bodyPr>
          <a:lstStyle/>
          <a:p>
            <a:pPr algn="ctr"/>
            <a:r>
              <a:rPr lang="en-US" sz="2400" b="1" dirty="0">
                <a:solidFill>
                  <a:schemeClr val="tx2"/>
                </a:solidFill>
                <a:latin typeface="Poppins" pitchFamily="2" charset="77"/>
                <a:cs typeface="Poppins" pitchFamily="2" charset="77"/>
              </a:rPr>
              <a:t>TRADITIONAL</a:t>
            </a:r>
          </a:p>
        </p:txBody>
      </p:sp>
      <p:sp>
        <p:nvSpPr>
          <p:cNvPr id="24" name="TextBox 23">
            <a:extLst>
              <a:ext uri="{FF2B5EF4-FFF2-40B4-BE49-F238E27FC236}">
                <a16:creationId xmlns:a16="http://schemas.microsoft.com/office/drawing/2014/main" id="{6DDEC2FF-21FC-6E45-A637-E3B01F7A0C13}"/>
              </a:ext>
            </a:extLst>
          </p:cNvPr>
          <p:cNvSpPr txBox="1"/>
          <p:nvPr/>
        </p:nvSpPr>
        <p:spPr>
          <a:xfrm>
            <a:off x="1962455" y="5180635"/>
            <a:ext cx="1531188" cy="461665"/>
          </a:xfrm>
          <a:prstGeom prst="rect">
            <a:avLst/>
          </a:prstGeom>
          <a:noFill/>
        </p:spPr>
        <p:txBody>
          <a:bodyPr wrap="none" rtlCol="0" anchor="ctr">
            <a:spAutoFit/>
          </a:bodyPr>
          <a:lstStyle/>
          <a:p>
            <a:pPr algn="ctr"/>
            <a:r>
              <a:rPr lang="en-US" sz="2400" b="1" dirty="0">
                <a:solidFill>
                  <a:schemeClr val="tx2"/>
                </a:solidFill>
                <a:latin typeface="Poppins" pitchFamily="2" charset="77"/>
                <a:cs typeface="Poppins" pitchFamily="2" charset="77"/>
              </a:rPr>
              <a:t>MODERN</a:t>
            </a:r>
          </a:p>
        </p:txBody>
      </p:sp>
      <p:cxnSp>
        <p:nvCxnSpPr>
          <p:cNvPr id="25" name="Straight Arrow Connector 24">
            <a:extLst>
              <a:ext uri="{FF2B5EF4-FFF2-40B4-BE49-F238E27FC236}">
                <a16:creationId xmlns:a16="http://schemas.microsoft.com/office/drawing/2014/main" id="{390DAB7C-A9D3-3346-B9BC-7EF49F061392}"/>
              </a:ext>
            </a:extLst>
          </p:cNvPr>
          <p:cNvCxnSpPr>
            <a:cxnSpLocks/>
          </p:cNvCxnSpPr>
          <p:nvPr/>
        </p:nvCxnSpPr>
        <p:spPr>
          <a:xfrm>
            <a:off x="2728048" y="5986473"/>
            <a:ext cx="0" cy="3009296"/>
          </a:xfrm>
          <a:prstGeom prst="straightConnector1">
            <a:avLst/>
          </a:prstGeom>
          <a:ln w="38100">
            <a:solidFill>
              <a:schemeClr val="accent3"/>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69CE96B-3C38-374B-B981-EF55BBADD219}"/>
              </a:ext>
            </a:extLst>
          </p:cNvPr>
          <p:cNvCxnSpPr>
            <a:cxnSpLocks/>
          </p:cNvCxnSpPr>
          <p:nvPr/>
        </p:nvCxnSpPr>
        <p:spPr>
          <a:xfrm flipH="1">
            <a:off x="4721227" y="12134335"/>
            <a:ext cx="17987758" cy="0"/>
          </a:xfrm>
          <a:prstGeom prst="straightConnector1">
            <a:avLst/>
          </a:prstGeom>
          <a:ln w="38100">
            <a:solidFill>
              <a:schemeClr val="accent3"/>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A73498-AB91-B547-8D96-2007B9674C9C}"/>
              </a:ext>
            </a:extLst>
          </p:cNvPr>
          <p:cNvSpPr txBox="1"/>
          <p:nvPr/>
        </p:nvSpPr>
        <p:spPr>
          <a:xfrm>
            <a:off x="7841895" y="12277448"/>
            <a:ext cx="11734303" cy="461665"/>
          </a:xfrm>
          <a:prstGeom prst="rect">
            <a:avLst/>
          </a:prstGeom>
          <a:noFill/>
        </p:spPr>
        <p:txBody>
          <a:bodyPr wrap="none" rtlCol="0" anchor="ctr">
            <a:spAutoFit/>
          </a:bodyPr>
          <a:lstStyle/>
          <a:p>
            <a:pPr algn="ctr"/>
            <a:r>
              <a:rPr lang="en-US" sz="2400" b="1" dirty="0">
                <a:solidFill>
                  <a:schemeClr val="tx2"/>
                </a:solidFill>
                <a:latin typeface="Poppins" pitchFamily="2" charset="77"/>
                <a:cs typeface="Poppins" pitchFamily="2" charset="77"/>
              </a:rPr>
              <a:t>LENGTH OF THE VALUE CHAIN (NUMBER OF PRODUCTION STAGES INVOLVED)</a:t>
            </a:r>
          </a:p>
        </p:txBody>
      </p:sp>
    </p:spTree>
    <p:extLst>
      <p:ext uri="{BB962C8B-B14F-4D97-AF65-F5344CB8AC3E}">
        <p14:creationId xmlns:p14="http://schemas.microsoft.com/office/powerpoint/2010/main" val="244541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4707DD3-6979-4B4D-B7DB-D246DA6B8C3E}"/>
              </a:ext>
            </a:extLst>
          </p:cNvPr>
          <p:cNvSpPr/>
          <p:nvPr/>
        </p:nvSpPr>
        <p:spPr>
          <a:xfrm rot="20700000">
            <a:off x="5728445" y="2714036"/>
            <a:ext cx="12976501" cy="8300283"/>
          </a:xfrm>
          <a:prstGeom prst="ellipse">
            <a:avLst/>
          </a:prstGeom>
          <a:solidFill>
            <a:schemeClr val="bg2"/>
          </a:solidFill>
          <a:ln w="38100" cap="rnd">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Trapezoid 2">
            <a:extLst>
              <a:ext uri="{FF2B5EF4-FFF2-40B4-BE49-F238E27FC236}">
                <a16:creationId xmlns:a16="http://schemas.microsoft.com/office/drawing/2014/main" id="{EE52F2A4-E2EA-EA48-8A12-3BF364EFE877}"/>
              </a:ext>
            </a:extLst>
          </p:cNvPr>
          <p:cNvSpPr/>
          <p:nvPr/>
        </p:nvSpPr>
        <p:spPr>
          <a:xfrm>
            <a:off x="4064826" y="5480377"/>
            <a:ext cx="3249050" cy="3224802"/>
          </a:xfrm>
          <a:prstGeom prst="trapezoid">
            <a:avLst>
              <a:gd name="adj" fmla="val 54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Trapezoid 3">
            <a:extLst>
              <a:ext uri="{FF2B5EF4-FFF2-40B4-BE49-F238E27FC236}">
                <a16:creationId xmlns:a16="http://schemas.microsoft.com/office/drawing/2014/main" id="{997D7EAF-33F5-4840-8F09-6280C41B6C1B}"/>
              </a:ext>
            </a:extLst>
          </p:cNvPr>
          <p:cNvSpPr/>
          <p:nvPr/>
        </p:nvSpPr>
        <p:spPr>
          <a:xfrm rot="10800000">
            <a:off x="15911861" y="6021065"/>
            <a:ext cx="3249048" cy="3224800"/>
          </a:xfrm>
          <a:prstGeom prst="trapezoid">
            <a:avLst>
              <a:gd name="adj" fmla="val 54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Trapezoid 4">
            <a:extLst>
              <a:ext uri="{FF2B5EF4-FFF2-40B4-BE49-F238E27FC236}">
                <a16:creationId xmlns:a16="http://schemas.microsoft.com/office/drawing/2014/main" id="{D1F6B011-67E1-E244-95A7-FBC481FE0E04}"/>
              </a:ext>
            </a:extLst>
          </p:cNvPr>
          <p:cNvSpPr/>
          <p:nvPr/>
        </p:nvSpPr>
        <p:spPr>
          <a:xfrm>
            <a:off x="11641239" y="1298518"/>
            <a:ext cx="2930796" cy="2908924"/>
          </a:xfrm>
          <a:prstGeom prst="trapezoid">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rapezoid 5">
            <a:extLst>
              <a:ext uri="{FF2B5EF4-FFF2-40B4-BE49-F238E27FC236}">
                <a16:creationId xmlns:a16="http://schemas.microsoft.com/office/drawing/2014/main" id="{50105FBD-C38F-6E45-A4FB-E367990D24EE}"/>
              </a:ext>
            </a:extLst>
          </p:cNvPr>
          <p:cNvSpPr/>
          <p:nvPr/>
        </p:nvSpPr>
        <p:spPr>
          <a:xfrm>
            <a:off x="9868985" y="9597115"/>
            <a:ext cx="2930796" cy="2908924"/>
          </a:xfrm>
          <a:prstGeom prst="trapezoid">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20117F3B-56BF-CC46-B7E3-B3CC0821ACE5}"/>
              </a:ext>
            </a:extLst>
          </p:cNvPr>
          <p:cNvSpPr txBox="1"/>
          <p:nvPr/>
        </p:nvSpPr>
        <p:spPr>
          <a:xfrm>
            <a:off x="4226450" y="7633465"/>
            <a:ext cx="292580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PRODUCTION</a:t>
            </a:r>
          </a:p>
        </p:txBody>
      </p:sp>
      <p:sp>
        <p:nvSpPr>
          <p:cNvPr id="9" name="Freeform 126">
            <a:extLst>
              <a:ext uri="{FF2B5EF4-FFF2-40B4-BE49-F238E27FC236}">
                <a16:creationId xmlns:a16="http://schemas.microsoft.com/office/drawing/2014/main" id="{A7E00C9F-5599-3348-A049-7DA5257326C1}"/>
              </a:ext>
            </a:extLst>
          </p:cNvPr>
          <p:cNvSpPr>
            <a:spLocks noChangeAspect="1" noChangeArrowheads="1"/>
          </p:cNvSpPr>
          <p:nvPr/>
        </p:nvSpPr>
        <p:spPr bwMode="auto">
          <a:xfrm>
            <a:off x="5104901" y="6170191"/>
            <a:ext cx="1168900" cy="1168900"/>
          </a:xfrm>
          <a:custGeom>
            <a:avLst/>
            <a:gdLst>
              <a:gd name="T0" fmla="*/ 2147483646 w 802"/>
              <a:gd name="T1" fmla="*/ 2147483646 h 801"/>
              <a:gd name="T2" fmla="*/ 2147483646 w 802"/>
              <a:gd name="T3" fmla="*/ 2147483646 h 801"/>
              <a:gd name="T4" fmla="*/ 2147483646 w 802"/>
              <a:gd name="T5" fmla="*/ 2147483646 h 801"/>
              <a:gd name="T6" fmla="*/ 2147483646 w 802"/>
              <a:gd name="T7" fmla="*/ 2147483646 h 801"/>
              <a:gd name="T8" fmla="*/ 2147483646 w 802"/>
              <a:gd name="T9" fmla="*/ 2147483646 h 801"/>
              <a:gd name="T10" fmla="*/ 2147483646 w 802"/>
              <a:gd name="T11" fmla="*/ 2147483646 h 801"/>
              <a:gd name="T12" fmla="*/ 2147483646 w 802"/>
              <a:gd name="T13" fmla="*/ 2147483646 h 801"/>
              <a:gd name="T14" fmla="*/ 2147483646 w 802"/>
              <a:gd name="T15" fmla="*/ 2147483646 h 801"/>
              <a:gd name="T16" fmla="*/ 2147483646 w 802"/>
              <a:gd name="T17" fmla="*/ 2147483646 h 801"/>
              <a:gd name="T18" fmla="*/ 2147483646 w 802"/>
              <a:gd name="T19" fmla="*/ 2147483646 h 801"/>
              <a:gd name="T20" fmla="*/ 2147483646 w 802"/>
              <a:gd name="T21" fmla="*/ 2147483646 h 801"/>
              <a:gd name="T22" fmla="*/ 2147483646 w 802"/>
              <a:gd name="T23" fmla="*/ 2147483646 h 801"/>
              <a:gd name="T24" fmla="*/ 2147483646 w 802"/>
              <a:gd name="T25" fmla="*/ 2147483646 h 801"/>
              <a:gd name="T26" fmla="*/ 2147483646 w 802"/>
              <a:gd name="T27" fmla="*/ 2147483646 h 801"/>
              <a:gd name="T28" fmla="*/ 2147483646 w 802"/>
              <a:gd name="T29" fmla="*/ 2147483646 h 801"/>
              <a:gd name="T30" fmla="*/ 2147483646 w 802"/>
              <a:gd name="T31" fmla="*/ 2147483646 h 801"/>
              <a:gd name="T32" fmla="*/ 2147483646 w 802"/>
              <a:gd name="T33" fmla="*/ 2147483646 h 801"/>
              <a:gd name="T34" fmla="*/ 2147483646 w 802"/>
              <a:gd name="T35" fmla="*/ 0 h 801"/>
              <a:gd name="T36" fmla="*/ 2147483646 w 802"/>
              <a:gd name="T37" fmla="*/ 2147483646 h 801"/>
              <a:gd name="T38" fmla="*/ 2147483646 w 802"/>
              <a:gd name="T39" fmla="*/ 2147483646 h 801"/>
              <a:gd name="T40" fmla="*/ 2147483646 w 802"/>
              <a:gd name="T41" fmla="*/ 2147483646 h 801"/>
              <a:gd name="T42" fmla="*/ 2147483646 w 802"/>
              <a:gd name="T43" fmla="*/ 2147483646 h 801"/>
              <a:gd name="T44" fmla="*/ 2147483646 w 802"/>
              <a:gd name="T45" fmla="*/ 2147483646 h 801"/>
              <a:gd name="T46" fmla="*/ 2147483646 w 802"/>
              <a:gd name="T47" fmla="*/ 2147483646 h 801"/>
              <a:gd name="T48" fmla="*/ 2147483646 w 802"/>
              <a:gd name="T49" fmla="*/ 2147483646 h 801"/>
              <a:gd name="T50" fmla="*/ 2147483646 w 802"/>
              <a:gd name="T51" fmla="*/ 2147483646 h 801"/>
              <a:gd name="T52" fmla="*/ 2147483646 w 802"/>
              <a:gd name="T53" fmla="*/ 2147483646 h 801"/>
              <a:gd name="T54" fmla="*/ 2147483646 w 802"/>
              <a:gd name="T55" fmla="*/ 2147483646 h 801"/>
              <a:gd name="T56" fmla="*/ 2147483646 w 802"/>
              <a:gd name="T57" fmla="*/ 2147483646 h 801"/>
              <a:gd name="T58" fmla="*/ 2147483646 w 802"/>
              <a:gd name="T59" fmla="*/ 2147483646 h 801"/>
              <a:gd name="T60" fmla="*/ 2147483646 w 802"/>
              <a:gd name="T61" fmla="*/ 2147483646 h 801"/>
              <a:gd name="T62" fmla="*/ 2147483646 w 802"/>
              <a:gd name="T63" fmla="*/ 2147483646 h 801"/>
              <a:gd name="T64" fmla="*/ 2147483646 w 802"/>
              <a:gd name="T65" fmla="*/ 2147483646 h 801"/>
              <a:gd name="T66" fmla="*/ 2147483646 w 802"/>
              <a:gd name="T67" fmla="*/ 2147483646 h 801"/>
              <a:gd name="T68" fmla="*/ 2147483646 w 802"/>
              <a:gd name="T69" fmla="*/ 2147483646 h 801"/>
              <a:gd name="T70" fmla="*/ 2147483646 w 802"/>
              <a:gd name="T71" fmla="*/ 2147483646 h 801"/>
              <a:gd name="T72" fmla="*/ 2147483646 w 802"/>
              <a:gd name="T73" fmla="*/ 2147483646 h 801"/>
              <a:gd name="T74" fmla="*/ 2147483646 w 802"/>
              <a:gd name="T75" fmla="*/ 2147483646 h 801"/>
              <a:gd name="T76" fmla="*/ 2147483646 w 802"/>
              <a:gd name="T77" fmla="*/ 2147483646 h 801"/>
              <a:gd name="T78" fmla="*/ 2147483646 w 802"/>
              <a:gd name="T79" fmla="*/ 2147483646 h 801"/>
              <a:gd name="T80" fmla="*/ 2147483646 w 802"/>
              <a:gd name="T81" fmla="*/ 2147483646 h 801"/>
              <a:gd name="T82" fmla="*/ 2147483646 w 802"/>
              <a:gd name="T83" fmla="*/ 2147483646 h 801"/>
              <a:gd name="T84" fmla="*/ 2147483646 w 802"/>
              <a:gd name="T85" fmla="*/ 2147483646 h 801"/>
              <a:gd name="T86" fmla="*/ 2147483646 w 802"/>
              <a:gd name="T87" fmla="*/ 2147483646 h 801"/>
              <a:gd name="T88" fmla="*/ 2147483646 w 802"/>
              <a:gd name="T89" fmla="*/ 2147483646 h 801"/>
              <a:gd name="T90" fmla="*/ 2147483646 w 802"/>
              <a:gd name="T91" fmla="*/ 2147483646 h 801"/>
              <a:gd name="T92" fmla="*/ 2147483646 w 802"/>
              <a:gd name="T93" fmla="*/ 2147483646 h 801"/>
              <a:gd name="T94" fmla="*/ 0 w 802"/>
              <a:gd name="T95" fmla="*/ 2147483646 h 801"/>
              <a:gd name="T96" fmla="*/ 2147483646 w 802"/>
              <a:gd name="T97" fmla="*/ 2147483646 h 801"/>
              <a:gd name="T98" fmla="*/ 2147483646 w 802"/>
              <a:gd name="T99" fmla="*/ 2147483646 h 801"/>
              <a:gd name="T100" fmla="*/ 2147483646 w 802"/>
              <a:gd name="T101" fmla="*/ 2147483646 h 801"/>
              <a:gd name="T102" fmla="*/ 2147483646 w 802"/>
              <a:gd name="T103" fmla="*/ 2147483646 h 801"/>
              <a:gd name="T104" fmla="*/ 2147483646 w 802"/>
              <a:gd name="T105" fmla="*/ 2147483646 h 8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02" h="801">
                <a:moveTo>
                  <a:pt x="777" y="597"/>
                </a:moveTo>
                <a:lnTo>
                  <a:pt x="640" y="597"/>
                </a:lnTo>
                <a:lnTo>
                  <a:pt x="640" y="396"/>
                </a:lnTo>
                <a:lnTo>
                  <a:pt x="777" y="396"/>
                </a:lnTo>
                <a:lnTo>
                  <a:pt x="777" y="597"/>
                </a:lnTo>
                <a:close/>
                <a:moveTo>
                  <a:pt x="502" y="493"/>
                </a:moveTo>
                <a:lnTo>
                  <a:pt x="288" y="493"/>
                </a:lnTo>
                <a:cubicBezTo>
                  <a:pt x="281" y="493"/>
                  <a:pt x="275" y="498"/>
                  <a:pt x="275" y="505"/>
                </a:cubicBezTo>
                <a:lnTo>
                  <a:pt x="275" y="635"/>
                </a:lnTo>
                <a:cubicBezTo>
                  <a:pt x="275" y="642"/>
                  <a:pt x="281" y="646"/>
                  <a:pt x="288" y="646"/>
                </a:cubicBezTo>
                <a:lnTo>
                  <a:pt x="502" y="646"/>
                </a:lnTo>
                <a:lnTo>
                  <a:pt x="502" y="776"/>
                </a:lnTo>
                <a:lnTo>
                  <a:pt x="203" y="776"/>
                </a:lnTo>
                <a:lnTo>
                  <a:pt x="203" y="440"/>
                </a:lnTo>
                <a:cubicBezTo>
                  <a:pt x="203" y="424"/>
                  <a:pt x="215" y="412"/>
                  <a:pt x="231" y="412"/>
                </a:cubicBezTo>
                <a:cubicBezTo>
                  <a:pt x="259" y="412"/>
                  <a:pt x="283" y="388"/>
                  <a:pt x="283" y="359"/>
                </a:cubicBezTo>
                <a:lnTo>
                  <a:pt x="283" y="347"/>
                </a:lnTo>
                <a:lnTo>
                  <a:pt x="421" y="347"/>
                </a:lnTo>
                <a:lnTo>
                  <a:pt x="421" y="359"/>
                </a:lnTo>
                <a:cubicBezTo>
                  <a:pt x="421" y="388"/>
                  <a:pt x="444" y="412"/>
                  <a:pt x="473" y="412"/>
                </a:cubicBezTo>
                <a:cubicBezTo>
                  <a:pt x="489" y="412"/>
                  <a:pt x="502" y="424"/>
                  <a:pt x="502" y="440"/>
                </a:cubicBezTo>
                <a:lnTo>
                  <a:pt x="502" y="493"/>
                </a:lnTo>
                <a:close/>
                <a:moveTo>
                  <a:pt x="502" y="622"/>
                </a:moveTo>
                <a:lnTo>
                  <a:pt x="299" y="622"/>
                </a:lnTo>
                <a:lnTo>
                  <a:pt x="299" y="517"/>
                </a:lnTo>
                <a:lnTo>
                  <a:pt x="502" y="517"/>
                </a:lnTo>
                <a:lnTo>
                  <a:pt x="502" y="622"/>
                </a:lnTo>
                <a:close/>
                <a:moveTo>
                  <a:pt x="250" y="266"/>
                </a:moveTo>
                <a:lnTo>
                  <a:pt x="453" y="266"/>
                </a:lnTo>
                <a:lnTo>
                  <a:pt x="453" y="322"/>
                </a:lnTo>
                <a:lnTo>
                  <a:pt x="250" y="322"/>
                </a:lnTo>
                <a:lnTo>
                  <a:pt x="250" y="266"/>
                </a:lnTo>
                <a:close/>
                <a:moveTo>
                  <a:pt x="695" y="96"/>
                </a:moveTo>
                <a:lnTo>
                  <a:pt x="558" y="96"/>
                </a:lnTo>
                <a:lnTo>
                  <a:pt x="558" y="24"/>
                </a:lnTo>
                <a:lnTo>
                  <a:pt x="695" y="24"/>
                </a:lnTo>
                <a:lnTo>
                  <a:pt x="695" y="96"/>
                </a:lnTo>
                <a:close/>
                <a:moveTo>
                  <a:pt x="797" y="294"/>
                </a:moveTo>
                <a:lnTo>
                  <a:pt x="797" y="294"/>
                </a:lnTo>
                <a:cubicBezTo>
                  <a:pt x="795" y="294"/>
                  <a:pt x="703" y="222"/>
                  <a:pt x="697" y="120"/>
                </a:cubicBezTo>
                <a:lnTo>
                  <a:pt x="709" y="120"/>
                </a:lnTo>
                <a:cubicBezTo>
                  <a:pt x="714" y="120"/>
                  <a:pt x="720" y="115"/>
                  <a:pt x="720" y="109"/>
                </a:cubicBezTo>
                <a:lnTo>
                  <a:pt x="720" y="11"/>
                </a:lnTo>
                <a:cubicBezTo>
                  <a:pt x="720" y="4"/>
                  <a:pt x="714" y="0"/>
                  <a:pt x="709" y="0"/>
                </a:cubicBezTo>
                <a:lnTo>
                  <a:pt x="546" y="0"/>
                </a:lnTo>
                <a:cubicBezTo>
                  <a:pt x="539" y="0"/>
                  <a:pt x="534" y="4"/>
                  <a:pt x="534" y="11"/>
                </a:cubicBezTo>
                <a:lnTo>
                  <a:pt x="534" y="109"/>
                </a:lnTo>
                <a:cubicBezTo>
                  <a:pt x="534" y="115"/>
                  <a:pt x="539" y="120"/>
                  <a:pt x="546" y="120"/>
                </a:cubicBezTo>
                <a:lnTo>
                  <a:pt x="557" y="120"/>
                </a:lnTo>
                <a:cubicBezTo>
                  <a:pt x="554" y="173"/>
                  <a:pt x="528" y="218"/>
                  <a:pt x="505" y="247"/>
                </a:cubicBezTo>
                <a:cubicBezTo>
                  <a:pt x="500" y="252"/>
                  <a:pt x="502" y="259"/>
                  <a:pt x="506" y="265"/>
                </a:cubicBezTo>
                <a:cubicBezTo>
                  <a:pt x="512" y="268"/>
                  <a:pt x="520" y="267"/>
                  <a:pt x="523" y="262"/>
                </a:cubicBezTo>
                <a:cubicBezTo>
                  <a:pt x="549" y="231"/>
                  <a:pt x="579" y="180"/>
                  <a:pt x="582" y="120"/>
                </a:cubicBezTo>
                <a:lnTo>
                  <a:pt x="672" y="120"/>
                </a:lnTo>
                <a:cubicBezTo>
                  <a:pt x="678" y="221"/>
                  <a:pt x="756" y="293"/>
                  <a:pt x="777" y="310"/>
                </a:cubicBezTo>
                <a:lnTo>
                  <a:pt x="777" y="371"/>
                </a:lnTo>
                <a:lnTo>
                  <a:pt x="627" y="371"/>
                </a:lnTo>
                <a:cubicBezTo>
                  <a:pt x="620" y="371"/>
                  <a:pt x="615" y="377"/>
                  <a:pt x="615" y="384"/>
                </a:cubicBezTo>
                <a:lnTo>
                  <a:pt x="615" y="610"/>
                </a:lnTo>
                <a:cubicBezTo>
                  <a:pt x="615" y="617"/>
                  <a:pt x="620" y="622"/>
                  <a:pt x="627" y="622"/>
                </a:cubicBezTo>
                <a:lnTo>
                  <a:pt x="777" y="622"/>
                </a:lnTo>
                <a:lnTo>
                  <a:pt x="777" y="711"/>
                </a:lnTo>
                <a:lnTo>
                  <a:pt x="526" y="711"/>
                </a:lnTo>
                <a:lnTo>
                  <a:pt x="526" y="440"/>
                </a:lnTo>
                <a:cubicBezTo>
                  <a:pt x="526" y="411"/>
                  <a:pt x="503" y="388"/>
                  <a:pt x="473" y="388"/>
                </a:cubicBezTo>
                <a:cubicBezTo>
                  <a:pt x="457" y="388"/>
                  <a:pt x="445" y="374"/>
                  <a:pt x="445" y="359"/>
                </a:cubicBezTo>
                <a:lnTo>
                  <a:pt x="445" y="347"/>
                </a:lnTo>
                <a:lnTo>
                  <a:pt x="465" y="347"/>
                </a:lnTo>
                <a:cubicBezTo>
                  <a:pt x="472" y="347"/>
                  <a:pt x="478" y="342"/>
                  <a:pt x="478" y="335"/>
                </a:cubicBezTo>
                <a:lnTo>
                  <a:pt x="478" y="255"/>
                </a:lnTo>
                <a:cubicBezTo>
                  <a:pt x="478" y="248"/>
                  <a:pt x="472" y="242"/>
                  <a:pt x="465" y="242"/>
                </a:cubicBezTo>
                <a:lnTo>
                  <a:pt x="239" y="242"/>
                </a:lnTo>
                <a:cubicBezTo>
                  <a:pt x="232" y="242"/>
                  <a:pt x="227" y="248"/>
                  <a:pt x="227" y="255"/>
                </a:cubicBezTo>
                <a:lnTo>
                  <a:pt x="227" y="335"/>
                </a:lnTo>
                <a:cubicBezTo>
                  <a:pt x="227" y="342"/>
                  <a:pt x="232" y="347"/>
                  <a:pt x="239" y="347"/>
                </a:cubicBezTo>
                <a:lnTo>
                  <a:pt x="259" y="347"/>
                </a:lnTo>
                <a:lnTo>
                  <a:pt x="259" y="359"/>
                </a:lnTo>
                <a:cubicBezTo>
                  <a:pt x="259" y="374"/>
                  <a:pt x="246" y="388"/>
                  <a:pt x="231" y="388"/>
                </a:cubicBezTo>
                <a:cubicBezTo>
                  <a:pt x="202" y="388"/>
                  <a:pt x="178" y="411"/>
                  <a:pt x="178" y="440"/>
                </a:cubicBezTo>
                <a:lnTo>
                  <a:pt x="178" y="711"/>
                </a:lnTo>
                <a:lnTo>
                  <a:pt x="25" y="711"/>
                </a:lnTo>
                <a:lnTo>
                  <a:pt x="25" y="434"/>
                </a:lnTo>
                <a:lnTo>
                  <a:pt x="136" y="489"/>
                </a:lnTo>
                <a:cubicBezTo>
                  <a:pt x="138" y="491"/>
                  <a:pt x="139" y="491"/>
                  <a:pt x="142" y="491"/>
                </a:cubicBezTo>
                <a:cubicBezTo>
                  <a:pt x="146" y="491"/>
                  <a:pt x="151" y="488"/>
                  <a:pt x="152" y="484"/>
                </a:cubicBezTo>
                <a:cubicBezTo>
                  <a:pt x="155" y="479"/>
                  <a:pt x="153" y="471"/>
                  <a:pt x="147" y="468"/>
                </a:cubicBezTo>
                <a:lnTo>
                  <a:pt x="25" y="407"/>
                </a:lnTo>
                <a:lnTo>
                  <a:pt x="25" y="279"/>
                </a:lnTo>
                <a:lnTo>
                  <a:pt x="185" y="359"/>
                </a:lnTo>
                <a:cubicBezTo>
                  <a:pt x="192" y="362"/>
                  <a:pt x="198" y="360"/>
                  <a:pt x="201" y="354"/>
                </a:cubicBezTo>
                <a:cubicBezTo>
                  <a:pt x="204" y="347"/>
                  <a:pt x="202" y="341"/>
                  <a:pt x="196" y="337"/>
                </a:cubicBezTo>
                <a:lnTo>
                  <a:pt x="25" y="253"/>
                </a:lnTo>
                <a:lnTo>
                  <a:pt x="25" y="105"/>
                </a:lnTo>
                <a:lnTo>
                  <a:pt x="259" y="105"/>
                </a:lnTo>
                <a:lnTo>
                  <a:pt x="259" y="206"/>
                </a:lnTo>
                <a:cubicBezTo>
                  <a:pt x="259" y="212"/>
                  <a:pt x="265" y="217"/>
                  <a:pt x="272" y="217"/>
                </a:cubicBezTo>
                <a:cubicBezTo>
                  <a:pt x="278" y="217"/>
                  <a:pt x="283" y="212"/>
                  <a:pt x="283" y="206"/>
                </a:cubicBezTo>
                <a:lnTo>
                  <a:pt x="283" y="105"/>
                </a:lnTo>
                <a:lnTo>
                  <a:pt x="388" y="105"/>
                </a:lnTo>
                <a:lnTo>
                  <a:pt x="388" y="206"/>
                </a:lnTo>
                <a:cubicBezTo>
                  <a:pt x="388" y="212"/>
                  <a:pt x="394" y="217"/>
                  <a:pt x="401" y="217"/>
                </a:cubicBezTo>
                <a:cubicBezTo>
                  <a:pt x="407" y="217"/>
                  <a:pt x="413" y="212"/>
                  <a:pt x="413" y="206"/>
                </a:cubicBezTo>
                <a:lnTo>
                  <a:pt x="413" y="93"/>
                </a:lnTo>
                <a:cubicBezTo>
                  <a:pt x="413" y="86"/>
                  <a:pt x="407" y="80"/>
                  <a:pt x="401" y="80"/>
                </a:cubicBezTo>
                <a:lnTo>
                  <a:pt x="13" y="80"/>
                </a:lnTo>
                <a:cubicBezTo>
                  <a:pt x="6" y="80"/>
                  <a:pt x="0" y="86"/>
                  <a:pt x="0" y="93"/>
                </a:cubicBezTo>
                <a:lnTo>
                  <a:pt x="0" y="723"/>
                </a:lnTo>
                <a:cubicBezTo>
                  <a:pt x="0" y="730"/>
                  <a:pt x="6" y="735"/>
                  <a:pt x="13" y="735"/>
                </a:cubicBezTo>
                <a:lnTo>
                  <a:pt x="178" y="735"/>
                </a:lnTo>
                <a:lnTo>
                  <a:pt x="178" y="787"/>
                </a:lnTo>
                <a:cubicBezTo>
                  <a:pt x="178" y="794"/>
                  <a:pt x="184" y="800"/>
                  <a:pt x="190" y="800"/>
                </a:cubicBezTo>
                <a:lnTo>
                  <a:pt x="514" y="800"/>
                </a:lnTo>
                <a:cubicBezTo>
                  <a:pt x="521" y="800"/>
                  <a:pt x="526" y="794"/>
                  <a:pt x="526" y="787"/>
                </a:cubicBezTo>
                <a:lnTo>
                  <a:pt x="526" y="735"/>
                </a:lnTo>
                <a:lnTo>
                  <a:pt x="789" y="735"/>
                </a:lnTo>
                <a:cubicBezTo>
                  <a:pt x="795" y="735"/>
                  <a:pt x="801" y="730"/>
                  <a:pt x="801" y="723"/>
                </a:cubicBezTo>
                <a:lnTo>
                  <a:pt x="801" y="304"/>
                </a:lnTo>
                <a:cubicBezTo>
                  <a:pt x="801" y="301"/>
                  <a:pt x="799" y="298"/>
                  <a:pt x="797" y="29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10" name="TextBox 9">
            <a:extLst>
              <a:ext uri="{FF2B5EF4-FFF2-40B4-BE49-F238E27FC236}">
                <a16:creationId xmlns:a16="http://schemas.microsoft.com/office/drawing/2014/main" id="{5A2EBFC1-1E1C-584C-88A2-D790CA1057E8}"/>
              </a:ext>
            </a:extLst>
          </p:cNvPr>
          <p:cNvSpPr txBox="1"/>
          <p:nvPr/>
        </p:nvSpPr>
        <p:spPr>
          <a:xfrm>
            <a:off x="11948309" y="3275473"/>
            <a:ext cx="231666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LOGISTICS</a:t>
            </a:r>
          </a:p>
        </p:txBody>
      </p:sp>
      <p:sp>
        <p:nvSpPr>
          <p:cNvPr id="11" name="TextBox 10">
            <a:extLst>
              <a:ext uri="{FF2B5EF4-FFF2-40B4-BE49-F238E27FC236}">
                <a16:creationId xmlns:a16="http://schemas.microsoft.com/office/drawing/2014/main" id="{B94EEAAA-D93F-B14E-8340-A3FEAA0A5547}"/>
              </a:ext>
            </a:extLst>
          </p:cNvPr>
          <p:cNvSpPr txBox="1"/>
          <p:nvPr/>
        </p:nvSpPr>
        <p:spPr>
          <a:xfrm>
            <a:off x="10484633" y="11602349"/>
            <a:ext cx="169950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DESIGN</a:t>
            </a:r>
          </a:p>
        </p:txBody>
      </p:sp>
      <p:sp>
        <p:nvSpPr>
          <p:cNvPr id="12" name="TextBox 11">
            <a:extLst>
              <a:ext uri="{FF2B5EF4-FFF2-40B4-BE49-F238E27FC236}">
                <a16:creationId xmlns:a16="http://schemas.microsoft.com/office/drawing/2014/main" id="{36A3D3FC-5E92-D94C-A022-CC3A75FA61AF}"/>
              </a:ext>
            </a:extLst>
          </p:cNvPr>
          <p:cNvSpPr txBox="1"/>
          <p:nvPr/>
        </p:nvSpPr>
        <p:spPr>
          <a:xfrm>
            <a:off x="16791630" y="8120404"/>
            <a:ext cx="1489511"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STORE</a:t>
            </a:r>
          </a:p>
        </p:txBody>
      </p:sp>
      <p:sp>
        <p:nvSpPr>
          <p:cNvPr id="13" name="Freeform 994">
            <a:extLst>
              <a:ext uri="{FF2B5EF4-FFF2-40B4-BE49-F238E27FC236}">
                <a16:creationId xmlns:a16="http://schemas.microsoft.com/office/drawing/2014/main" id="{CE4A502A-95B5-6446-A040-DD4CF4DD7F06}"/>
              </a:ext>
            </a:extLst>
          </p:cNvPr>
          <p:cNvSpPr>
            <a:spLocks noChangeAspect="1" noChangeArrowheads="1"/>
          </p:cNvSpPr>
          <p:nvPr/>
        </p:nvSpPr>
        <p:spPr bwMode="auto">
          <a:xfrm>
            <a:off x="12525729" y="1722341"/>
            <a:ext cx="1161816" cy="1168900"/>
          </a:xfrm>
          <a:custGeom>
            <a:avLst/>
            <a:gdLst>
              <a:gd name="T0" fmla="*/ 2275518 w 286977"/>
              <a:gd name="T1" fmla="*/ 2308769 h 288566"/>
              <a:gd name="T2" fmla="*/ 2472155 w 286977"/>
              <a:gd name="T3" fmla="*/ 2391443 h 288566"/>
              <a:gd name="T4" fmla="*/ 1548013 w 286977"/>
              <a:gd name="T5" fmla="*/ 1891444 h 288566"/>
              <a:gd name="T6" fmla="*/ 3042364 w 286977"/>
              <a:gd name="T7" fmla="*/ 1891444 h 288566"/>
              <a:gd name="T8" fmla="*/ 2542940 w 286977"/>
              <a:gd name="T9" fmla="*/ 2517442 h 288566"/>
              <a:gd name="T10" fmla="*/ 2295183 w 286977"/>
              <a:gd name="T11" fmla="*/ 2403254 h 288566"/>
              <a:gd name="T12" fmla="*/ 2023842 w 286977"/>
              <a:gd name="T13" fmla="*/ 2478070 h 288566"/>
              <a:gd name="T14" fmla="*/ 355728 w 286977"/>
              <a:gd name="T15" fmla="*/ 1860633 h 288566"/>
              <a:gd name="T16" fmla="*/ 584967 w 286977"/>
              <a:gd name="T17" fmla="*/ 2949958 h 288566"/>
              <a:gd name="T18" fmla="*/ 679838 w 286977"/>
              <a:gd name="T19" fmla="*/ 2026395 h 288566"/>
              <a:gd name="T20" fmla="*/ 917004 w 286977"/>
              <a:gd name="T21" fmla="*/ 2949958 h 288566"/>
              <a:gd name="T22" fmla="*/ 626735 w 286977"/>
              <a:gd name="T23" fmla="*/ 1494647 h 288566"/>
              <a:gd name="T24" fmla="*/ 626735 w 286977"/>
              <a:gd name="T25" fmla="*/ 1629594 h 288566"/>
              <a:gd name="T26" fmla="*/ 626735 w 286977"/>
              <a:gd name="T27" fmla="*/ 1494647 h 288566"/>
              <a:gd name="T28" fmla="*/ 672546 w 286977"/>
              <a:gd name="T29" fmla="*/ 1321655 h 288566"/>
              <a:gd name="T30" fmla="*/ 572609 w 286977"/>
              <a:gd name="T31" fmla="*/ 1250540 h 288566"/>
              <a:gd name="T32" fmla="*/ 672546 w 286977"/>
              <a:gd name="T33" fmla="*/ 965583 h 288566"/>
              <a:gd name="T34" fmla="*/ 572609 w 286977"/>
              <a:gd name="T35" fmla="*/ 1042385 h 288566"/>
              <a:gd name="T36" fmla="*/ 2279466 w 286977"/>
              <a:gd name="T37" fmla="*/ 615865 h 288566"/>
              <a:gd name="T38" fmla="*/ 2456422 w 286977"/>
              <a:gd name="T39" fmla="*/ 1029258 h 288566"/>
              <a:gd name="T40" fmla="*/ 2629455 w 286977"/>
              <a:gd name="T41" fmla="*/ 615865 h 288566"/>
              <a:gd name="T42" fmla="*/ 1870468 w 286977"/>
              <a:gd name="T43" fmla="*/ 1793038 h 288566"/>
              <a:gd name="T44" fmla="*/ 2723835 w 286977"/>
              <a:gd name="T45" fmla="*/ 615865 h 288566"/>
              <a:gd name="T46" fmla="*/ 2680586 w 286977"/>
              <a:gd name="T47" fmla="*/ 1249727 h 288566"/>
              <a:gd name="T48" fmla="*/ 2255871 w 286977"/>
              <a:gd name="T49" fmla="*/ 1241846 h 288566"/>
              <a:gd name="T50" fmla="*/ 2185076 w 286977"/>
              <a:gd name="T51" fmla="*/ 615865 h 288566"/>
              <a:gd name="T52" fmla="*/ 3089553 w 286977"/>
              <a:gd name="T53" fmla="*/ 521381 h 288566"/>
              <a:gd name="T54" fmla="*/ 3089553 w 286977"/>
              <a:gd name="T55" fmla="*/ 3159161 h 288566"/>
              <a:gd name="T56" fmla="*/ 1457545 w 286977"/>
              <a:gd name="T57" fmla="*/ 1840263 h 288566"/>
              <a:gd name="T58" fmla="*/ 1772164 w 286977"/>
              <a:gd name="T59" fmla="*/ 564688 h 288566"/>
              <a:gd name="T60" fmla="*/ 1079046 w 286977"/>
              <a:gd name="T61" fmla="*/ 656845 h 288566"/>
              <a:gd name="T62" fmla="*/ 636345 w 286977"/>
              <a:gd name="T63" fmla="*/ 783137 h 288566"/>
              <a:gd name="T64" fmla="*/ 94869 w 286977"/>
              <a:gd name="T65" fmla="*/ 960749 h 288566"/>
              <a:gd name="T66" fmla="*/ 256933 w 286977"/>
              <a:gd name="T67" fmla="*/ 1825110 h 288566"/>
              <a:gd name="T68" fmla="*/ 355728 w 286977"/>
              <a:gd name="T69" fmla="*/ 1012055 h 288566"/>
              <a:gd name="T70" fmla="*/ 917004 w 286977"/>
              <a:gd name="T71" fmla="*/ 1162034 h 288566"/>
              <a:gd name="T72" fmla="*/ 1636381 w 286977"/>
              <a:gd name="T73" fmla="*/ 297673 h 288566"/>
              <a:gd name="T74" fmla="*/ 1555842 w 286977"/>
              <a:gd name="T75" fmla="*/ 121063 h 288566"/>
              <a:gd name="T76" fmla="*/ 1683788 w 286977"/>
              <a:gd name="T77" fmla="*/ 420034 h 288566"/>
              <a:gd name="T78" fmla="*/ 1011865 w 286977"/>
              <a:gd name="T79" fmla="*/ 2949958 h 288566"/>
              <a:gd name="T80" fmla="*/ 470344 w 286977"/>
              <a:gd name="T81" fmla="*/ 3159148 h 288566"/>
              <a:gd name="T82" fmla="*/ 173908 w 286977"/>
              <a:gd name="T83" fmla="*/ 2002718 h 288566"/>
              <a:gd name="T84" fmla="*/ 304336 w 286977"/>
              <a:gd name="T85" fmla="*/ 656845 h 288566"/>
              <a:gd name="T86" fmla="*/ 1430826 w 286977"/>
              <a:gd name="T87" fmla="*/ 171390 h 288566"/>
              <a:gd name="T88" fmla="*/ 446170 w 286977"/>
              <a:gd name="T89" fmla="*/ 274088 h 288566"/>
              <a:gd name="T90" fmla="*/ 624674 w 286977"/>
              <a:gd name="T91" fmla="*/ 95338 h 288566"/>
              <a:gd name="T92" fmla="*/ 624674 w 286977"/>
              <a:gd name="T93" fmla="*/ 552178 h 2885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86977" h="288566">
                <a:moveTo>
                  <a:pt x="193794" y="172770"/>
                </a:moveTo>
                <a:lnTo>
                  <a:pt x="193794" y="218441"/>
                </a:lnTo>
                <a:lnTo>
                  <a:pt x="208185" y="210889"/>
                </a:lnTo>
                <a:cubicBezTo>
                  <a:pt x="208545" y="210530"/>
                  <a:pt x="209264" y="210170"/>
                  <a:pt x="209984" y="210170"/>
                </a:cubicBezTo>
                <a:cubicBezTo>
                  <a:pt x="211063" y="210170"/>
                  <a:pt x="211423" y="210530"/>
                  <a:pt x="212143" y="210889"/>
                </a:cubicBezTo>
                <a:lnTo>
                  <a:pt x="226174" y="218441"/>
                </a:lnTo>
                <a:lnTo>
                  <a:pt x="226174" y="172770"/>
                </a:lnTo>
                <a:lnTo>
                  <a:pt x="193794" y="172770"/>
                </a:lnTo>
                <a:close/>
                <a:moveTo>
                  <a:pt x="141625" y="172770"/>
                </a:moveTo>
                <a:lnTo>
                  <a:pt x="141625" y="279935"/>
                </a:lnTo>
                <a:lnTo>
                  <a:pt x="278343" y="279935"/>
                </a:lnTo>
                <a:lnTo>
                  <a:pt x="278343" y="172770"/>
                </a:lnTo>
                <a:lnTo>
                  <a:pt x="234449" y="172770"/>
                </a:lnTo>
                <a:lnTo>
                  <a:pt x="234449" y="226353"/>
                </a:lnTo>
                <a:cubicBezTo>
                  <a:pt x="234449" y="227431"/>
                  <a:pt x="233730" y="229229"/>
                  <a:pt x="232650" y="229949"/>
                </a:cubicBezTo>
                <a:cubicBezTo>
                  <a:pt x="231931" y="230308"/>
                  <a:pt x="230851" y="230308"/>
                  <a:pt x="230492" y="230308"/>
                </a:cubicBezTo>
                <a:cubicBezTo>
                  <a:pt x="229772" y="230308"/>
                  <a:pt x="228693" y="230308"/>
                  <a:pt x="228333" y="229949"/>
                </a:cubicBezTo>
                <a:lnTo>
                  <a:pt x="209984" y="219520"/>
                </a:lnTo>
                <a:lnTo>
                  <a:pt x="191635" y="229949"/>
                </a:lnTo>
                <a:cubicBezTo>
                  <a:pt x="190556" y="230668"/>
                  <a:pt x="188397" y="230668"/>
                  <a:pt x="187677" y="229949"/>
                </a:cubicBezTo>
                <a:cubicBezTo>
                  <a:pt x="186238" y="229229"/>
                  <a:pt x="185159" y="227431"/>
                  <a:pt x="185159" y="226353"/>
                </a:cubicBezTo>
                <a:lnTo>
                  <a:pt x="185159" y="172770"/>
                </a:lnTo>
                <a:lnTo>
                  <a:pt x="141625" y="172770"/>
                </a:lnTo>
                <a:close/>
                <a:moveTo>
                  <a:pt x="32545" y="169955"/>
                </a:moveTo>
                <a:lnTo>
                  <a:pt x="32545" y="269457"/>
                </a:lnTo>
                <a:cubicBezTo>
                  <a:pt x="32545" y="275226"/>
                  <a:pt x="37246" y="279912"/>
                  <a:pt x="43032" y="279912"/>
                </a:cubicBezTo>
                <a:cubicBezTo>
                  <a:pt x="49180" y="279912"/>
                  <a:pt x="53519" y="275226"/>
                  <a:pt x="53519" y="269457"/>
                </a:cubicBezTo>
                <a:lnTo>
                  <a:pt x="53519" y="185096"/>
                </a:lnTo>
                <a:cubicBezTo>
                  <a:pt x="53519" y="182933"/>
                  <a:pt x="55689" y="180770"/>
                  <a:pt x="58220" y="180770"/>
                </a:cubicBezTo>
                <a:cubicBezTo>
                  <a:pt x="60751" y="180770"/>
                  <a:pt x="62198" y="182933"/>
                  <a:pt x="62198" y="185096"/>
                </a:cubicBezTo>
                <a:lnTo>
                  <a:pt x="62198" y="269457"/>
                </a:lnTo>
                <a:cubicBezTo>
                  <a:pt x="62198" y="275226"/>
                  <a:pt x="67261" y="279912"/>
                  <a:pt x="73046" y="279912"/>
                </a:cubicBezTo>
                <a:cubicBezTo>
                  <a:pt x="79194" y="279912"/>
                  <a:pt x="83895" y="275226"/>
                  <a:pt x="83895" y="269457"/>
                </a:cubicBezTo>
                <a:lnTo>
                  <a:pt x="83895" y="169955"/>
                </a:lnTo>
                <a:lnTo>
                  <a:pt x="32545" y="169955"/>
                </a:lnTo>
                <a:close/>
                <a:moveTo>
                  <a:pt x="57340" y="136525"/>
                </a:moveTo>
                <a:cubicBezTo>
                  <a:pt x="60007" y="136525"/>
                  <a:pt x="61531" y="138393"/>
                  <a:pt x="61531" y="141007"/>
                </a:cubicBezTo>
                <a:lnTo>
                  <a:pt x="61531" y="143996"/>
                </a:lnTo>
                <a:cubicBezTo>
                  <a:pt x="61531" y="146610"/>
                  <a:pt x="60007" y="148852"/>
                  <a:pt x="57340" y="148852"/>
                </a:cubicBezTo>
                <a:cubicBezTo>
                  <a:pt x="54673" y="148852"/>
                  <a:pt x="52387" y="146610"/>
                  <a:pt x="52387" y="143996"/>
                </a:cubicBezTo>
                <a:lnTo>
                  <a:pt x="52387" y="141007"/>
                </a:lnTo>
                <a:cubicBezTo>
                  <a:pt x="52387" y="138393"/>
                  <a:pt x="54673" y="136525"/>
                  <a:pt x="57340" y="136525"/>
                </a:cubicBezTo>
                <a:close/>
                <a:moveTo>
                  <a:pt x="57340" y="109538"/>
                </a:moveTo>
                <a:cubicBezTo>
                  <a:pt x="60007" y="109538"/>
                  <a:pt x="61531" y="111703"/>
                  <a:pt x="61531" y="114228"/>
                </a:cubicBezTo>
                <a:lnTo>
                  <a:pt x="61531" y="120723"/>
                </a:lnTo>
                <a:cubicBezTo>
                  <a:pt x="61531" y="123248"/>
                  <a:pt x="60007" y="125052"/>
                  <a:pt x="57340" y="125052"/>
                </a:cubicBezTo>
                <a:cubicBezTo>
                  <a:pt x="54673" y="125052"/>
                  <a:pt x="52387" y="123248"/>
                  <a:pt x="52387" y="120723"/>
                </a:cubicBezTo>
                <a:lnTo>
                  <a:pt x="52387" y="114228"/>
                </a:lnTo>
                <a:cubicBezTo>
                  <a:pt x="52387" y="111703"/>
                  <a:pt x="54673" y="109538"/>
                  <a:pt x="57340" y="109538"/>
                </a:cubicBezTo>
                <a:close/>
                <a:moveTo>
                  <a:pt x="57340" y="84138"/>
                </a:moveTo>
                <a:cubicBezTo>
                  <a:pt x="60007" y="84138"/>
                  <a:pt x="61531" y="85615"/>
                  <a:pt x="61531" y="88199"/>
                </a:cubicBezTo>
                <a:lnTo>
                  <a:pt x="61531" y="95214"/>
                </a:lnTo>
                <a:cubicBezTo>
                  <a:pt x="61531" y="97798"/>
                  <a:pt x="60007" y="99644"/>
                  <a:pt x="57340" y="99644"/>
                </a:cubicBezTo>
                <a:cubicBezTo>
                  <a:pt x="54673" y="99644"/>
                  <a:pt x="52387" y="97798"/>
                  <a:pt x="52387" y="95214"/>
                </a:cubicBezTo>
                <a:lnTo>
                  <a:pt x="52387" y="88199"/>
                </a:lnTo>
                <a:cubicBezTo>
                  <a:pt x="52387" y="85615"/>
                  <a:pt x="54673" y="84138"/>
                  <a:pt x="57340" y="84138"/>
                </a:cubicBezTo>
                <a:close/>
                <a:moveTo>
                  <a:pt x="208545" y="56256"/>
                </a:moveTo>
                <a:lnTo>
                  <a:pt x="208545" y="102646"/>
                </a:lnTo>
                <a:lnTo>
                  <a:pt x="222217" y="94375"/>
                </a:lnTo>
                <a:cubicBezTo>
                  <a:pt x="223296" y="94015"/>
                  <a:pt x="224015" y="94015"/>
                  <a:pt x="224735" y="94015"/>
                </a:cubicBezTo>
                <a:cubicBezTo>
                  <a:pt x="225095" y="94015"/>
                  <a:pt x="226174" y="94015"/>
                  <a:pt x="226894" y="94375"/>
                </a:cubicBezTo>
                <a:lnTo>
                  <a:pt x="240565" y="102646"/>
                </a:lnTo>
                <a:lnTo>
                  <a:pt x="240565" y="56256"/>
                </a:lnTo>
                <a:lnTo>
                  <a:pt x="208545" y="56256"/>
                </a:lnTo>
                <a:close/>
                <a:moveTo>
                  <a:pt x="171127" y="56256"/>
                </a:moveTo>
                <a:lnTo>
                  <a:pt x="171127" y="163780"/>
                </a:lnTo>
                <a:lnTo>
                  <a:pt x="278343" y="163780"/>
                </a:lnTo>
                <a:lnTo>
                  <a:pt x="278343" y="56256"/>
                </a:lnTo>
                <a:lnTo>
                  <a:pt x="249200" y="56256"/>
                </a:lnTo>
                <a:lnTo>
                  <a:pt x="249200" y="109838"/>
                </a:lnTo>
                <a:cubicBezTo>
                  <a:pt x="249200" y="111636"/>
                  <a:pt x="248481" y="113075"/>
                  <a:pt x="247042" y="113434"/>
                </a:cubicBezTo>
                <a:cubicBezTo>
                  <a:pt x="246322" y="114153"/>
                  <a:pt x="245602" y="114153"/>
                  <a:pt x="245243" y="114153"/>
                </a:cubicBezTo>
                <a:cubicBezTo>
                  <a:pt x="244163" y="114153"/>
                  <a:pt x="243444" y="114153"/>
                  <a:pt x="242724" y="113434"/>
                </a:cubicBezTo>
                <a:lnTo>
                  <a:pt x="224735" y="103005"/>
                </a:lnTo>
                <a:lnTo>
                  <a:pt x="206386" y="113434"/>
                </a:lnTo>
                <a:cubicBezTo>
                  <a:pt x="204947" y="114513"/>
                  <a:pt x="203148" y="114513"/>
                  <a:pt x="202069" y="113434"/>
                </a:cubicBezTo>
                <a:cubicBezTo>
                  <a:pt x="200630" y="113075"/>
                  <a:pt x="199910" y="111636"/>
                  <a:pt x="199910" y="109838"/>
                </a:cubicBezTo>
                <a:lnTo>
                  <a:pt x="199910" y="56256"/>
                </a:lnTo>
                <a:lnTo>
                  <a:pt x="171127" y="56256"/>
                </a:lnTo>
                <a:close/>
                <a:moveTo>
                  <a:pt x="166450" y="47625"/>
                </a:moveTo>
                <a:lnTo>
                  <a:pt x="282660" y="47625"/>
                </a:lnTo>
                <a:cubicBezTo>
                  <a:pt x="285179" y="47625"/>
                  <a:pt x="286977" y="49423"/>
                  <a:pt x="286977" y="51581"/>
                </a:cubicBezTo>
                <a:lnTo>
                  <a:pt x="286977" y="284610"/>
                </a:lnTo>
                <a:cubicBezTo>
                  <a:pt x="286977" y="287127"/>
                  <a:pt x="285179" y="288566"/>
                  <a:pt x="282660" y="288566"/>
                </a:cubicBezTo>
                <a:lnTo>
                  <a:pt x="137308" y="288566"/>
                </a:lnTo>
                <a:cubicBezTo>
                  <a:pt x="134789" y="288566"/>
                  <a:pt x="133350" y="287127"/>
                  <a:pt x="133350" y="284610"/>
                </a:cubicBezTo>
                <a:lnTo>
                  <a:pt x="133350" y="168095"/>
                </a:lnTo>
                <a:cubicBezTo>
                  <a:pt x="133350" y="165578"/>
                  <a:pt x="134789" y="163780"/>
                  <a:pt x="137308" y="163780"/>
                </a:cubicBezTo>
                <a:lnTo>
                  <a:pt x="162133" y="163780"/>
                </a:lnTo>
                <a:lnTo>
                  <a:pt x="162133" y="51581"/>
                </a:lnTo>
                <a:cubicBezTo>
                  <a:pt x="162133" y="49423"/>
                  <a:pt x="164292" y="47625"/>
                  <a:pt x="166450" y="47625"/>
                </a:cubicBezTo>
                <a:close/>
                <a:moveTo>
                  <a:pt x="137053" y="21782"/>
                </a:moveTo>
                <a:lnTo>
                  <a:pt x="98721" y="59997"/>
                </a:lnTo>
                <a:cubicBezTo>
                  <a:pt x="92935" y="65766"/>
                  <a:pt x="85703" y="68650"/>
                  <a:pt x="78109" y="68650"/>
                </a:cubicBezTo>
                <a:lnTo>
                  <a:pt x="62198" y="68650"/>
                </a:lnTo>
                <a:cubicBezTo>
                  <a:pt x="61475" y="70452"/>
                  <a:pt x="60390" y="71534"/>
                  <a:pt x="58220" y="71534"/>
                </a:cubicBezTo>
                <a:cubicBezTo>
                  <a:pt x="56050" y="71534"/>
                  <a:pt x="54604" y="70452"/>
                  <a:pt x="54242" y="68650"/>
                </a:cubicBezTo>
                <a:lnTo>
                  <a:pt x="27844" y="68650"/>
                </a:lnTo>
                <a:cubicBezTo>
                  <a:pt x="17358" y="68650"/>
                  <a:pt x="8679" y="77302"/>
                  <a:pt x="8679" y="87757"/>
                </a:cubicBezTo>
                <a:lnTo>
                  <a:pt x="8679" y="166710"/>
                </a:lnTo>
                <a:cubicBezTo>
                  <a:pt x="8679" y="170676"/>
                  <a:pt x="11933" y="173920"/>
                  <a:pt x="15911" y="173920"/>
                </a:cubicBezTo>
                <a:cubicBezTo>
                  <a:pt x="20250" y="173920"/>
                  <a:pt x="23505" y="170676"/>
                  <a:pt x="23505" y="166710"/>
                </a:cubicBezTo>
                <a:lnTo>
                  <a:pt x="23505" y="92444"/>
                </a:lnTo>
                <a:cubicBezTo>
                  <a:pt x="23505" y="89560"/>
                  <a:pt x="25313" y="87757"/>
                  <a:pt x="27844" y="87757"/>
                </a:cubicBezTo>
                <a:cubicBezTo>
                  <a:pt x="30376" y="87757"/>
                  <a:pt x="32545" y="89560"/>
                  <a:pt x="32545" y="92444"/>
                </a:cubicBezTo>
                <a:lnTo>
                  <a:pt x="32545" y="160942"/>
                </a:lnTo>
                <a:lnTo>
                  <a:pt x="83895" y="160942"/>
                </a:lnTo>
                <a:lnTo>
                  <a:pt x="83895" y="106143"/>
                </a:lnTo>
                <a:cubicBezTo>
                  <a:pt x="83895" y="99654"/>
                  <a:pt x="86426" y="93525"/>
                  <a:pt x="90766" y="89199"/>
                </a:cubicBezTo>
                <a:lnTo>
                  <a:pt x="147540" y="32237"/>
                </a:lnTo>
                <a:cubicBezTo>
                  <a:pt x="148987" y="30795"/>
                  <a:pt x="149710" y="28632"/>
                  <a:pt x="149710" y="27190"/>
                </a:cubicBezTo>
                <a:cubicBezTo>
                  <a:pt x="149710" y="25027"/>
                  <a:pt x="148987" y="22864"/>
                  <a:pt x="147540" y="21782"/>
                </a:cubicBezTo>
                <a:cubicBezTo>
                  <a:pt x="145009" y="18898"/>
                  <a:pt x="139946" y="18898"/>
                  <a:pt x="137053" y="21782"/>
                </a:cubicBezTo>
                <a:close/>
                <a:moveTo>
                  <a:pt x="142342" y="11057"/>
                </a:moveTo>
                <a:cubicBezTo>
                  <a:pt x="146636" y="11057"/>
                  <a:pt x="150976" y="12589"/>
                  <a:pt x="154049" y="15654"/>
                </a:cubicBezTo>
                <a:cubicBezTo>
                  <a:pt x="156942" y="18538"/>
                  <a:pt x="158389" y="22503"/>
                  <a:pt x="158389" y="27190"/>
                </a:cubicBezTo>
                <a:cubicBezTo>
                  <a:pt x="158389" y="31156"/>
                  <a:pt x="156942" y="35122"/>
                  <a:pt x="154049" y="38366"/>
                </a:cubicBezTo>
                <a:lnTo>
                  <a:pt x="97636" y="95328"/>
                </a:lnTo>
                <a:cubicBezTo>
                  <a:pt x="94020" y="98212"/>
                  <a:pt x="92574" y="102178"/>
                  <a:pt x="92574" y="106143"/>
                </a:cubicBezTo>
                <a:lnTo>
                  <a:pt x="92574" y="269457"/>
                </a:lnTo>
                <a:cubicBezTo>
                  <a:pt x="92574" y="279912"/>
                  <a:pt x="83895" y="288565"/>
                  <a:pt x="73046" y="288565"/>
                </a:cubicBezTo>
                <a:cubicBezTo>
                  <a:pt x="67261" y="288565"/>
                  <a:pt x="61836" y="286041"/>
                  <a:pt x="58220" y="281715"/>
                </a:cubicBezTo>
                <a:cubicBezTo>
                  <a:pt x="54604" y="286041"/>
                  <a:pt x="49180" y="288565"/>
                  <a:pt x="43032" y="288565"/>
                </a:cubicBezTo>
                <a:cubicBezTo>
                  <a:pt x="32545" y="288565"/>
                  <a:pt x="23505" y="279912"/>
                  <a:pt x="23505" y="269457"/>
                </a:cubicBezTo>
                <a:lnTo>
                  <a:pt x="23505" y="180770"/>
                </a:lnTo>
                <a:cubicBezTo>
                  <a:pt x="21335" y="182212"/>
                  <a:pt x="18804" y="182933"/>
                  <a:pt x="15911" y="182933"/>
                </a:cubicBezTo>
                <a:cubicBezTo>
                  <a:pt x="6871" y="182933"/>
                  <a:pt x="0" y="175723"/>
                  <a:pt x="0" y="166710"/>
                </a:cubicBezTo>
                <a:lnTo>
                  <a:pt x="0" y="87757"/>
                </a:lnTo>
                <a:cubicBezTo>
                  <a:pt x="0" y="72255"/>
                  <a:pt x="12295" y="59997"/>
                  <a:pt x="27844" y="59997"/>
                </a:cubicBezTo>
                <a:lnTo>
                  <a:pt x="78109" y="59997"/>
                </a:lnTo>
                <a:cubicBezTo>
                  <a:pt x="83172" y="59997"/>
                  <a:pt x="88596" y="58195"/>
                  <a:pt x="92212" y="53869"/>
                </a:cubicBezTo>
                <a:lnTo>
                  <a:pt x="130905" y="15654"/>
                </a:lnTo>
                <a:cubicBezTo>
                  <a:pt x="133799" y="12589"/>
                  <a:pt x="138048" y="11057"/>
                  <a:pt x="142342" y="11057"/>
                </a:cubicBezTo>
                <a:close/>
                <a:moveTo>
                  <a:pt x="57150" y="8708"/>
                </a:moveTo>
                <a:cubicBezTo>
                  <a:pt x="48078" y="8708"/>
                  <a:pt x="40821" y="15966"/>
                  <a:pt x="40821" y="25037"/>
                </a:cubicBezTo>
                <a:cubicBezTo>
                  <a:pt x="40821" y="34471"/>
                  <a:pt x="48078" y="41366"/>
                  <a:pt x="57150" y="41366"/>
                </a:cubicBezTo>
                <a:cubicBezTo>
                  <a:pt x="66221" y="41366"/>
                  <a:pt x="73478" y="34471"/>
                  <a:pt x="73478" y="25037"/>
                </a:cubicBezTo>
                <a:cubicBezTo>
                  <a:pt x="73478" y="15966"/>
                  <a:pt x="66221" y="8708"/>
                  <a:pt x="57150" y="8708"/>
                </a:cubicBezTo>
                <a:close/>
                <a:moveTo>
                  <a:pt x="57150" y="0"/>
                </a:moveTo>
                <a:cubicBezTo>
                  <a:pt x="70575" y="0"/>
                  <a:pt x="82187" y="11611"/>
                  <a:pt x="82187" y="25037"/>
                </a:cubicBezTo>
                <a:cubicBezTo>
                  <a:pt x="82187" y="39188"/>
                  <a:pt x="70575" y="50437"/>
                  <a:pt x="57150" y="50437"/>
                </a:cubicBezTo>
                <a:cubicBezTo>
                  <a:pt x="42998" y="50437"/>
                  <a:pt x="31750" y="39188"/>
                  <a:pt x="31750" y="25037"/>
                </a:cubicBezTo>
                <a:cubicBezTo>
                  <a:pt x="31750" y="11611"/>
                  <a:pt x="42998" y="0"/>
                  <a:pt x="5715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4" name="Freeform 960">
            <a:extLst>
              <a:ext uri="{FF2B5EF4-FFF2-40B4-BE49-F238E27FC236}">
                <a16:creationId xmlns:a16="http://schemas.microsoft.com/office/drawing/2014/main" id="{5075832F-64D5-0F4E-9886-94515F4E1C95}"/>
              </a:ext>
            </a:extLst>
          </p:cNvPr>
          <p:cNvSpPr>
            <a:spLocks noChangeAspect="1" noChangeArrowheads="1"/>
          </p:cNvSpPr>
          <p:nvPr/>
        </p:nvSpPr>
        <p:spPr bwMode="auto">
          <a:xfrm>
            <a:off x="16950163" y="6607050"/>
            <a:ext cx="1172443" cy="1168900"/>
          </a:xfrm>
          <a:custGeom>
            <a:avLst/>
            <a:gdLst>
              <a:gd name="T0" fmla="*/ 2833849 w 288565"/>
              <a:gd name="T1" fmla="*/ 3060641 h 288564"/>
              <a:gd name="T2" fmla="*/ 358219 w 288565"/>
              <a:gd name="T3" fmla="*/ 2776292 h 288564"/>
              <a:gd name="T4" fmla="*/ 776128 w 288565"/>
              <a:gd name="T5" fmla="*/ 2776292 h 288564"/>
              <a:gd name="T6" fmla="*/ 1258742 w 288565"/>
              <a:gd name="T7" fmla="*/ 2605051 h 288564"/>
              <a:gd name="T8" fmla="*/ 1206126 w 288565"/>
              <a:gd name="T9" fmla="*/ 2554990 h 288564"/>
              <a:gd name="T10" fmla="*/ 2698498 w 288565"/>
              <a:gd name="T11" fmla="*/ 2274215 h 288564"/>
              <a:gd name="T12" fmla="*/ 2370217 w 288565"/>
              <a:gd name="T13" fmla="*/ 2534929 h 288564"/>
              <a:gd name="T14" fmla="*/ 2237622 w 288565"/>
              <a:gd name="T15" fmla="*/ 2206027 h 288564"/>
              <a:gd name="T16" fmla="*/ 2051486 w 288565"/>
              <a:gd name="T17" fmla="*/ 2534929 h 288564"/>
              <a:gd name="T18" fmla="*/ 1984135 w 288565"/>
              <a:gd name="T19" fmla="*/ 2466753 h 288564"/>
              <a:gd name="T20" fmla="*/ 1923047 w 288565"/>
              <a:gd name="T21" fmla="*/ 2206027 h 288564"/>
              <a:gd name="T22" fmla="*/ 1633946 w 288565"/>
              <a:gd name="T23" fmla="*/ 2550976 h 288564"/>
              <a:gd name="T24" fmla="*/ 1855728 w 288565"/>
              <a:gd name="T25" fmla="*/ 2206027 h 288564"/>
              <a:gd name="T26" fmla="*/ 2833849 w 288565"/>
              <a:gd name="T27" fmla="*/ 2681513 h 288564"/>
              <a:gd name="T28" fmla="*/ 871655 w 288565"/>
              <a:gd name="T29" fmla="*/ 2073317 h 288564"/>
              <a:gd name="T30" fmla="*/ 1353244 w 288565"/>
              <a:gd name="T31" fmla="*/ 3060641 h 288564"/>
              <a:gd name="T32" fmla="*/ 358219 w 288565"/>
              <a:gd name="T33" fmla="*/ 2073317 h 288564"/>
              <a:gd name="T34" fmla="*/ 632854 w 288565"/>
              <a:gd name="T35" fmla="*/ 2215498 h 288564"/>
              <a:gd name="T36" fmla="*/ 358219 w 288565"/>
              <a:gd name="T37" fmla="*/ 2681513 h 288564"/>
              <a:gd name="T38" fmla="*/ 358219 w 288565"/>
              <a:gd name="T39" fmla="*/ 2073317 h 288564"/>
              <a:gd name="T40" fmla="*/ 358219 w 288565"/>
              <a:gd name="T41" fmla="*/ 1757401 h 288564"/>
              <a:gd name="T42" fmla="*/ 2833849 w 288565"/>
              <a:gd name="T43" fmla="*/ 1757401 h 288564"/>
              <a:gd name="T44" fmla="*/ 2109464 w 288565"/>
              <a:gd name="T45" fmla="*/ 1757401 h 288564"/>
              <a:gd name="T46" fmla="*/ 1337322 w 288565"/>
              <a:gd name="T47" fmla="*/ 1757401 h 288564"/>
              <a:gd name="T48" fmla="*/ 2415930 w 288565"/>
              <a:gd name="T49" fmla="*/ 1433561 h 288564"/>
              <a:gd name="T50" fmla="*/ 2881604 w 288565"/>
              <a:gd name="T51" fmla="*/ 1658667 h 288564"/>
              <a:gd name="T52" fmla="*/ 2415930 w 288565"/>
              <a:gd name="T53" fmla="*/ 1433561 h 288564"/>
              <a:gd name="T54" fmla="*/ 1850761 w 288565"/>
              <a:gd name="T55" fmla="*/ 1658667 h 288564"/>
              <a:gd name="T56" fmla="*/ 2320410 w 288565"/>
              <a:gd name="T57" fmla="*/ 1433561 h 288564"/>
              <a:gd name="T58" fmla="*/ 871655 w 288565"/>
              <a:gd name="T59" fmla="*/ 1453308 h 288564"/>
              <a:gd name="T60" fmla="*/ 1544282 w 288565"/>
              <a:gd name="T61" fmla="*/ 1453308 h 288564"/>
              <a:gd name="T62" fmla="*/ 99482 w 288565"/>
              <a:gd name="T63" fmla="*/ 1433561 h 288564"/>
              <a:gd name="T64" fmla="*/ 565172 w 288565"/>
              <a:gd name="T65" fmla="*/ 1658667 h 288564"/>
              <a:gd name="T66" fmla="*/ 99482 w 288565"/>
              <a:gd name="T67" fmla="*/ 1433561 h 288564"/>
              <a:gd name="T68" fmla="*/ 3020914 w 288565"/>
              <a:gd name="T69" fmla="*/ 1342723 h 288564"/>
              <a:gd name="T70" fmla="*/ 1643808 w 288565"/>
              <a:gd name="T71" fmla="*/ 1054433 h 288564"/>
              <a:gd name="T72" fmla="*/ 2145289 w 288565"/>
              <a:gd name="T73" fmla="*/ 1054433 h 288564"/>
              <a:gd name="T74" fmla="*/ 899516 w 288565"/>
              <a:gd name="T75" fmla="*/ 1342723 h 288564"/>
              <a:gd name="T76" fmla="*/ 1046765 w 288565"/>
              <a:gd name="T77" fmla="*/ 1054433 h 288564"/>
              <a:gd name="T78" fmla="*/ 792050 w 288565"/>
              <a:gd name="T79" fmla="*/ 1342723 h 288564"/>
              <a:gd name="T80" fmla="*/ 1062689 w 288565"/>
              <a:gd name="T81" fmla="*/ 734535 h 288564"/>
              <a:gd name="T82" fmla="*/ 2125401 w 288565"/>
              <a:gd name="T83" fmla="*/ 734535 h 288564"/>
              <a:gd name="T84" fmla="*/ 2421305 w 288565"/>
              <a:gd name="T85" fmla="*/ 312868 h 288564"/>
              <a:gd name="T86" fmla="*/ 1717857 w 288565"/>
              <a:gd name="T87" fmla="*/ 412947 h 288564"/>
              <a:gd name="T88" fmla="*/ 749253 w 288565"/>
              <a:gd name="T89" fmla="*/ 312868 h 288564"/>
              <a:gd name="T90" fmla="*/ 1456676 w 288565"/>
              <a:gd name="T91" fmla="*/ 412947 h 288564"/>
              <a:gd name="T92" fmla="*/ 749253 w 288565"/>
              <a:gd name="T93" fmla="*/ 312868 h 288564"/>
              <a:gd name="T94" fmla="*/ 2702508 w 288565"/>
              <a:gd name="T95" fmla="*/ 639756 h 288564"/>
              <a:gd name="T96" fmla="*/ 433827 w 288565"/>
              <a:gd name="T97" fmla="*/ 0 h 288564"/>
              <a:gd name="T98" fmla="*/ 2802003 w 288565"/>
              <a:gd name="T99" fmla="*/ 683203 h 288564"/>
              <a:gd name="T100" fmla="*/ 2224890 w 288565"/>
              <a:gd name="T101" fmla="*/ 955712 h 288564"/>
              <a:gd name="T102" fmla="*/ 3172166 w 288565"/>
              <a:gd name="T103" fmla="*/ 1354586 h 288564"/>
              <a:gd name="T104" fmla="*/ 2929369 w 288565"/>
              <a:gd name="T105" fmla="*/ 1753446 h 288564"/>
              <a:gd name="T106" fmla="*/ 3188075 w 288565"/>
              <a:gd name="T107" fmla="*/ 3115922 h 288564"/>
              <a:gd name="T108" fmla="*/ 0 w 288565"/>
              <a:gd name="T109" fmla="*/ 3115922 h 288564"/>
              <a:gd name="T110" fmla="*/ 258681 w 288565"/>
              <a:gd name="T111" fmla="*/ 1753446 h 288564"/>
              <a:gd name="T112" fmla="*/ 15933 w 288565"/>
              <a:gd name="T113" fmla="*/ 1354586 h 288564"/>
              <a:gd name="T114" fmla="*/ 963185 w 288565"/>
              <a:gd name="T115" fmla="*/ 955712 h 288564"/>
              <a:gd name="T116" fmla="*/ 386089 w 288565"/>
              <a:gd name="T117" fmla="*/ 683203 h 2885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565" h="288564">
                <a:moveTo>
                  <a:pt x="131493" y="253576"/>
                </a:moveTo>
                <a:lnTo>
                  <a:pt x="131493" y="279547"/>
                </a:lnTo>
                <a:lnTo>
                  <a:pt x="256502" y="279547"/>
                </a:lnTo>
                <a:lnTo>
                  <a:pt x="256502" y="253576"/>
                </a:lnTo>
                <a:lnTo>
                  <a:pt x="131493" y="253576"/>
                </a:lnTo>
                <a:close/>
                <a:moveTo>
                  <a:pt x="32423" y="253576"/>
                </a:moveTo>
                <a:lnTo>
                  <a:pt x="32423" y="279547"/>
                </a:lnTo>
                <a:lnTo>
                  <a:pt x="70250" y="279547"/>
                </a:lnTo>
                <a:lnTo>
                  <a:pt x="70250" y="253576"/>
                </a:lnTo>
                <a:lnTo>
                  <a:pt x="32423" y="253576"/>
                </a:lnTo>
                <a:close/>
                <a:moveTo>
                  <a:pt x="109171" y="233363"/>
                </a:moveTo>
                <a:cubicBezTo>
                  <a:pt x="111736" y="233363"/>
                  <a:pt x="113934" y="235268"/>
                  <a:pt x="113934" y="237935"/>
                </a:cubicBezTo>
                <a:cubicBezTo>
                  <a:pt x="113934" y="240221"/>
                  <a:pt x="111736" y="242507"/>
                  <a:pt x="109171" y="242507"/>
                </a:cubicBezTo>
                <a:cubicBezTo>
                  <a:pt x="106973" y="242507"/>
                  <a:pt x="104775" y="240221"/>
                  <a:pt x="104775" y="237935"/>
                </a:cubicBezTo>
                <a:cubicBezTo>
                  <a:pt x="104775" y="235268"/>
                  <a:pt x="106973" y="233363"/>
                  <a:pt x="109171" y="233363"/>
                </a:cubicBezTo>
                <a:close/>
                <a:moveTo>
                  <a:pt x="238091" y="201490"/>
                </a:moveTo>
                <a:cubicBezTo>
                  <a:pt x="239540" y="200025"/>
                  <a:pt x="242439" y="200025"/>
                  <a:pt x="244251" y="201490"/>
                </a:cubicBezTo>
                <a:cubicBezTo>
                  <a:pt x="245701" y="203322"/>
                  <a:pt x="245701" y="206253"/>
                  <a:pt x="244251" y="207718"/>
                </a:cubicBezTo>
                <a:lnTo>
                  <a:pt x="220697" y="231531"/>
                </a:lnTo>
                <a:cubicBezTo>
                  <a:pt x="219973" y="232264"/>
                  <a:pt x="218885" y="232997"/>
                  <a:pt x="217436" y="232997"/>
                </a:cubicBezTo>
                <a:cubicBezTo>
                  <a:pt x="216711" y="232997"/>
                  <a:pt x="215262" y="232264"/>
                  <a:pt x="214537" y="231531"/>
                </a:cubicBezTo>
                <a:cubicBezTo>
                  <a:pt x="212725" y="229700"/>
                  <a:pt x="212725" y="227501"/>
                  <a:pt x="214537" y="225303"/>
                </a:cubicBezTo>
                <a:lnTo>
                  <a:pt x="238091" y="201490"/>
                </a:lnTo>
                <a:close/>
                <a:moveTo>
                  <a:pt x="202535" y="201490"/>
                </a:moveTo>
                <a:cubicBezTo>
                  <a:pt x="204327" y="200025"/>
                  <a:pt x="207195" y="200025"/>
                  <a:pt x="209346" y="201490"/>
                </a:cubicBezTo>
                <a:cubicBezTo>
                  <a:pt x="210780" y="203322"/>
                  <a:pt x="210780" y="206253"/>
                  <a:pt x="209346" y="207718"/>
                </a:cubicBezTo>
                <a:lnTo>
                  <a:pt x="185687" y="231531"/>
                </a:lnTo>
                <a:cubicBezTo>
                  <a:pt x="184970" y="232264"/>
                  <a:pt x="183536" y="232997"/>
                  <a:pt x="182460" y="232997"/>
                </a:cubicBezTo>
                <a:cubicBezTo>
                  <a:pt x="181743" y="232997"/>
                  <a:pt x="180309" y="232264"/>
                  <a:pt x="179592" y="231531"/>
                </a:cubicBezTo>
                <a:cubicBezTo>
                  <a:pt x="177800" y="229700"/>
                  <a:pt x="177800" y="227501"/>
                  <a:pt x="179592" y="225303"/>
                </a:cubicBezTo>
                <a:lnTo>
                  <a:pt x="202535" y="201490"/>
                </a:lnTo>
                <a:close/>
                <a:moveTo>
                  <a:pt x="167968" y="201490"/>
                </a:moveTo>
                <a:cubicBezTo>
                  <a:pt x="169761" y="200025"/>
                  <a:pt x="172270" y="200025"/>
                  <a:pt x="174062" y="201490"/>
                </a:cubicBezTo>
                <a:cubicBezTo>
                  <a:pt x="175855" y="203322"/>
                  <a:pt x="175855" y="206253"/>
                  <a:pt x="174062" y="207718"/>
                </a:cubicBezTo>
                <a:lnTo>
                  <a:pt x="150762" y="231531"/>
                </a:lnTo>
                <a:cubicBezTo>
                  <a:pt x="149686" y="232264"/>
                  <a:pt x="148969" y="232997"/>
                  <a:pt x="147894" y="232997"/>
                </a:cubicBezTo>
                <a:cubicBezTo>
                  <a:pt x="146460" y="232997"/>
                  <a:pt x="145384" y="232264"/>
                  <a:pt x="144667" y="231531"/>
                </a:cubicBezTo>
                <a:cubicBezTo>
                  <a:pt x="142875" y="229700"/>
                  <a:pt x="142875" y="227501"/>
                  <a:pt x="144667" y="225303"/>
                </a:cubicBezTo>
                <a:lnTo>
                  <a:pt x="167968" y="201490"/>
                </a:lnTo>
                <a:close/>
                <a:moveTo>
                  <a:pt x="131493" y="189370"/>
                </a:moveTo>
                <a:lnTo>
                  <a:pt x="131493" y="244919"/>
                </a:lnTo>
                <a:lnTo>
                  <a:pt x="256502" y="244919"/>
                </a:lnTo>
                <a:lnTo>
                  <a:pt x="256502" y="189370"/>
                </a:lnTo>
                <a:lnTo>
                  <a:pt x="131493" y="189370"/>
                </a:lnTo>
                <a:close/>
                <a:moveTo>
                  <a:pt x="78896" y="189370"/>
                </a:moveTo>
                <a:lnTo>
                  <a:pt x="78896" y="249247"/>
                </a:lnTo>
                <a:lnTo>
                  <a:pt x="78896" y="279547"/>
                </a:lnTo>
                <a:lnTo>
                  <a:pt x="122487" y="279547"/>
                </a:lnTo>
                <a:lnTo>
                  <a:pt x="122487" y="189370"/>
                </a:lnTo>
                <a:lnTo>
                  <a:pt x="78896" y="189370"/>
                </a:lnTo>
                <a:close/>
                <a:moveTo>
                  <a:pt x="32423" y="189370"/>
                </a:moveTo>
                <a:lnTo>
                  <a:pt x="32423" y="221112"/>
                </a:lnTo>
                <a:lnTo>
                  <a:pt x="50436" y="202356"/>
                </a:lnTo>
                <a:cubicBezTo>
                  <a:pt x="52597" y="200913"/>
                  <a:pt x="55479" y="200913"/>
                  <a:pt x="57281" y="202356"/>
                </a:cubicBezTo>
                <a:cubicBezTo>
                  <a:pt x="58722" y="204159"/>
                  <a:pt x="58722" y="207045"/>
                  <a:pt x="57281" y="208488"/>
                </a:cubicBezTo>
                <a:lnTo>
                  <a:pt x="32423" y="233376"/>
                </a:lnTo>
                <a:lnTo>
                  <a:pt x="32423" y="244919"/>
                </a:lnTo>
                <a:lnTo>
                  <a:pt x="70250" y="244919"/>
                </a:lnTo>
                <a:lnTo>
                  <a:pt x="70250" y="189370"/>
                </a:lnTo>
                <a:lnTo>
                  <a:pt x="32423" y="189370"/>
                </a:lnTo>
                <a:close/>
                <a:moveTo>
                  <a:pt x="74213" y="147529"/>
                </a:moveTo>
                <a:cubicBezTo>
                  <a:pt x="69529" y="155103"/>
                  <a:pt x="60883" y="160514"/>
                  <a:pt x="51156" y="160514"/>
                </a:cubicBezTo>
                <a:lnTo>
                  <a:pt x="32423" y="160514"/>
                </a:lnTo>
                <a:lnTo>
                  <a:pt x="32423" y="180713"/>
                </a:lnTo>
                <a:lnTo>
                  <a:pt x="256502" y="180713"/>
                </a:lnTo>
                <a:lnTo>
                  <a:pt x="256502" y="160514"/>
                </a:lnTo>
                <a:lnTo>
                  <a:pt x="237769" y="160514"/>
                </a:lnTo>
                <a:cubicBezTo>
                  <a:pt x="228042" y="160514"/>
                  <a:pt x="219036" y="155103"/>
                  <a:pt x="213992" y="147529"/>
                </a:cubicBezTo>
                <a:cubicBezTo>
                  <a:pt x="209669" y="155103"/>
                  <a:pt x="200663" y="160514"/>
                  <a:pt x="190936" y="160514"/>
                </a:cubicBezTo>
                <a:lnTo>
                  <a:pt x="167519" y="160514"/>
                </a:lnTo>
                <a:cubicBezTo>
                  <a:pt x="157792" y="160514"/>
                  <a:pt x="149146" y="155103"/>
                  <a:pt x="144463" y="147529"/>
                </a:cubicBezTo>
                <a:cubicBezTo>
                  <a:pt x="139419" y="155103"/>
                  <a:pt x="130773" y="160514"/>
                  <a:pt x="121046" y="160514"/>
                </a:cubicBezTo>
                <a:lnTo>
                  <a:pt x="97990" y="160514"/>
                </a:lnTo>
                <a:cubicBezTo>
                  <a:pt x="87542" y="160514"/>
                  <a:pt x="79256" y="155103"/>
                  <a:pt x="74213" y="147529"/>
                </a:cubicBezTo>
                <a:close/>
                <a:moveTo>
                  <a:pt x="218675" y="130936"/>
                </a:moveTo>
                <a:lnTo>
                  <a:pt x="218675" y="132740"/>
                </a:lnTo>
                <a:cubicBezTo>
                  <a:pt x="218675" y="143200"/>
                  <a:pt x="226961" y="151496"/>
                  <a:pt x="237769" y="151496"/>
                </a:cubicBezTo>
                <a:lnTo>
                  <a:pt x="260825" y="151496"/>
                </a:lnTo>
                <a:cubicBezTo>
                  <a:pt x="271633" y="151496"/>
                  <a:pt x="279558" y="143200"/>
                  <a:pt x="279558" y="132740"/>
                </a:cubicBezTo>
                <a:lnTo>
                  <a:pt x="279558" y="130936"/>
                </a:lnTo>
                <a:lnTo>
                  <a:pt x="218675" y="130936"/>
                </a:lnTo>
                <a:close/>
                <a:moveTo>
                  <a:pt x="148786" y="130936"/>
                </a:moveTo>
                <a:lnTo>
                  <a:pt x="148786" y="132740"/>
                </a:lnTo>
                <a:cubicBezTo>
                  <a:pt x="148786" y="143200"/>
                  <a:pt x="157072" y="151496"/>
                  <a:pt x="167519" y="151496"/>
                </a:cubicBezTo>
                <a:lnTo>
                  <a:pt x="190936" y="151496"/>
                </a:lnTo>
                <a:cubicBezTo>
                  <a:pt x="201383" y="151496"/>
                  <a:pt x="210029" y="143200"/>
                  <a:pt x="210029" y="132740"/>
                </a:cubicBezTo>
                <a:lnTo>
                  <a:pt x="210029" y="130936"/>
                </a:lnTo>
                <a:lnTo>
                  <a:pt x="148786" y="130936"/>
                </a:lnTo>
                <a:close/>
                <a:moveTo>
                  <a:pt x="78896" y="130936"/>
                </a:moveTo>
                <a:lnTo>
                  <a:pt x="78896" y="132740"/>
                </a:lnTo>
                <a:cubicBezTo>
                  <a:pt x="78896" y="143200"/>
                  <a:pt x="87182" y="151496"/>
                  <a:pt x="97990" y="151496"/>
                </a:cubicBezTo>
                <a:lnTo>
                  <a:pt x="121046" y="151496"/>
                </a:lnTo>
                <a:cubicBezTo>
                  <a:pt x="131854" y="151496"/>
                  <a:pt x="139779" y="143200"/>
                  <a:pt x="139779" y="132740"/>
                </a:cubicBezTo>
                <a:lnTo>
                  <a:pt x="139779" y="130936"/>
                </a:lnTo>
                <a:lnTo>
                  <a:pt x="78896" y="130936"/>
                </a:lnTo>
                <a:close/>
                <a:moveTo>
                  <a:pt x="9006" y="130936"/>
                </a:moveTo>
                <a:lnTo>
                  <a:pt x="9006" y="132740"/>
                </a:lnTo>
                <a:cubicBezTo>
                  <a:pt x="9006" y="143200"/>
                  <a:pt x="17292" y="151496"/>
                  <a:pt x="27740" y="151496"/>
                </a:cubicBezTo>
                <a:lnTo>
                  <a:pt x="51156" y="151496"/>
                </a:lnTo>
                <a:cubicBezTo>
                  <a:pt x="61604" y="151496"/>
                  <a:pt x="70250" y="143200"/>
                  <a:pt x="70250" y="132740"/>
                </a:cubicBezTo>
                <a:lnTo>
                  <a:pt x="70250" y="130936"/>
                </a:lnTo>
                <a:lnTo>
                  <a:pt x="9006" y="130936"/>
                </a:lnTo>
                <a:close/>
                <a:moveTo>
                  <a:pt x="203905" y="96308"/>
                </a:moveTo>
                <a:lnTo>
                  <a:pt x="216874" y="122640"/>
                </a:lnTo>
                <a:lnTo>
                  <a:pt x="273434" y="122640"/>
                </a:lnTo>
                <a:lnTo>
                  <a:pt x="247496" y="96308"/>
                </a:lnTo>
                <a:lnTo>
                  <a:pt x="203905" y="96308"/>
                </a:lnTo>
                <a:close/>
                <a:moveTo>
                  <a:pt x="148786" y="96308"/>
                </a:moveTo>
                <a:lnTo>
                  <a:pt x="148786" y="122640"/>
                </a:lnTo>
                <a:lnTo>
                  <a:pt x="207147" y="122640"/>
                </a:lnTo>
                <a:lnTo>
                  <a:pt x="194178" y="96308"/>
                </a:lnTo>
                <a:lnTo>
                  <a:pt x="148786" y="96308"/>
                </a:lnTo>
                <a:close/>
                <a:moveTo>
                  <a:pt x="94747" y="96308"/>
                </a:moveTo>
                <a:lnTo>
                  <a:pt x="81418" y="122640"/>
                </a:lnTo>
                <a:lnTo>
                  <a:pt x="139779" y="122640"/>
                </a:lnTo>
                <a:lnTo>
                  <a:pt x="139779" y="96308"/>
                </a:lnTo>
                <a:lnTo>
                  <a:pt x="94747" y="96308"/>
                </a:lnTo>
                <a:close/>
                <a:moveTo>
                  <a:pt x="41069" y="96308"/>
                </a:moveTo>
                <a:lnTo>
                  <a:pt x="15131" y="122640"/>
                </a:lnTo>
                <a:lnTo>
                  <a:pt x="71691" y="122640"/>
                </a:lnTo>
                <a:lnTo>
                  <a:pt x="85020" y="96308"/>
                </a:lnTo>
                <a:lnTo>
                  <a:pt x="41069" y="96308"/>
                </a:lnTo>
                <a:close/>
                <a:moveTo>
                  <a:pt x="96188" y="67091"/>
                </a:moveTo>
                <a:lnTo>
                  <a:pt x="96188" y="87291"/>
                </a:lnTo>
                <a:lnTo>
                  <a:pt x="192377" y="87291"/>
                </a:lnTo>
                <a:lnTo>
                  <a:pt x="192377" y="67091"/>
                </a:lnTo>
                <a:lnTo>
                  <a:pt x="96188" y="67091"/>
                </a:lnTo>
                <a:close/>
                <a:moveTo>
                  <a:pt x="155490" y="28575"/>
                </a:moveTo>
                <a:lnTo>
                  <a:pt x="219162" y="28575"/>
                </a:lnTo>
                <a:cubicBezTo>
                  <a:pt x="221680" y="28575"/>
                  <a:pt x="223478" y="30861"/>
                  <a:pt x="223478" y="33528"/>
                </a:cubicBezTo>
                <a:cubicBezTo>
                  <a:pt x="223478" y="36195"/>
                  <a:pt x="221680" y="37719"/>
                  <a:pt x="219162" y="37719"/>
                </a:cubicBezTo>
                <a:lnTo>
                  <a:pt x="155490" y="37719"/>
                </a:lnTo>
                <a:cubicBezTo>
                  <a:pt x="152612" y="37719"/>
                  <a:pt x="150813" y="36195"/>
                  <a:pt x="150813" y="33528"/>
                </a:cubicBezTo>
                <a:cubicBezTo>
                  <a:pt x="150813" y="30861"/>
                  <a:pt x="152612" y="28575"/>
                  <a:pt x="155490" y="28575"/>
                </a:cubicBezTo>
                <a:close/>
                <a:moveTo>
                  <a:pt x="67817" y="28575"/>
                </a:moveTo>
                <a:lnTo>
                  <a:pt x="131849" y="28575"/>
                </a:lnTo>
                <a:cubicBezTo>
                  <a:pt x="134367" y="28575"/>
                  <a:pt x="136165" y="30861"/>
                  <a:pt x="136165" y="33528"/>
                </a:cubicBezTo>
                <a:cubicBezTo>
                  <a:pt x="136165" y="36195"/>
                  <a:pt x="134367" y="37719"/>
                  <a:pt x="131849" y="37719"/>
                </a:cubicBezTo>
                <a:lnTo>
                  <a:pt x="67817" y="37719"/>
                </a:lnTo>
                <a:cubicBezTo>
                  <a:pt x="65299" y="37719"/>
                  <a:pt x="63500" y="36195"/>
                  <a:pt x="63500" y="33528"/>
                </a:cubicBezTo>
                <a:cubicBezTo>
                  <a:pt x="63500" y="30861"/>
                  <a:pt x="65299" y="28575"/>
                  <a:pt x="67817" y="28575"/>
                </a:cubicBezTo>
                <a:close/>
                <a:moveTo>
                  <a:pt x="43951" y="8657"/>
                </a:moveTo>
                <a:lnTo>
                  <a:pt x="43951" y="58434"/>
                </a:lnTo>
                <a:lnTo>
                  <a:pt x="244614" y="58434"/>
                </a:lnTo>
                <a:lnTo>
                  <a:pt x="244614" y="8657"/>
                </a:lnTo>
                <a:lnTo>
                  <a:pt x="43951" y="8657"/>
                </a:lnTo>
                <a:close/>
                <a:moveTo>
                  <a:pt x="39268" y="0"/>
                </a:moveTo>
                <a:lnTo>
                  <a:pt x="249297" y="0"/>
                </a:lnTo>
                <a:cubicBezTo>
                  <a:pt x="251459" y="0"/>
                  <a:pt x="253620" y="1804"/>
                  <a:pt x="253620" y="4689"/>
                </a:cubicBezTo>
                <a:lnTo>
                  <a:pt x="253620" y="62402"/>
                </a:lnTo>
                <a:cubicBezTo>
                  <a:pt x="253620" y="64927"/>
                  <a:pt x="251459" y="67091"/>
                  <a:pt x="249297" y="67091"/>
                </a:cubicBezTo>
                <a:lnTo>
                  <a:pt x="201383" y="67091"/>
                </a:lnTo>
                <a:lnTo>
                  <a:pt x="201383" y="87291"/>
                </a:lnTo>
                <a:lnTo>
                  <a:pt x="249297" y="87291"/>
                </a:lnTo>
                <a:cubicBezTo>
                  <a:pt x="250378" y="87291"/>
                  <a:pt x="251459" y="87651"/>
                  <a:pt x="251819" y="88734"/>
                </a:cubicBezTo>
                <a:lnTo>
                  <a:pt x="287124" y="123722"/>
                </a:lnTo>
                <a:cubicBezTo>
                  <a:pt x="288205" y="124443"/>
                  <a:pt x="288565" y="125886"/>
                  <a:pt x="288565" y="126968"/>
                </a:cubicBezTo>
                <a:lnTo>
                  <a:pt x="288565" y="132740"/>
                </a:lnTo>
                <a:cubicBezTo>
                  <a:pt x="288565" y="146086"/>
                  <a:pt x="278117" y="157989"/>
                  <a:pt x="265148" y="160153"/>
                </a:cubicBezTo>
                <a:lnTo>
                  <a:pt x="265148" y="279547"/>
                </a:lnTo>
                <a:lnTo>
                  <a:pt x="284242" y="279547"/>
                </a:lnTo>
                <a:cubicBezTo>
                  <a:pt x="286403" y="279547"/>
                  <a:pt x="288565" y="282072"/>
                  <a:pt x="288565" y="284597"/>
                </a:cubicBezTo>
                <a:cubicBezTo>
                  <a:pt x="288565" y="287122"/>
                  <a:pt x="286403" y="288564"/>
                  <a:pt x="284242" y="288564"/>
                </a:cubicBezTo>
                <a:lnTo>
                  <a:pt x="4683" y="288564"/>
                </a:lnTo>
                <a:cubicBezTo>
                  <a:pt x="2161" y="288564"/>
                  <a:pt x="0" y="287122"/>
                  <a:pt x="0" y="284597"/>
                </a:cubicBezTo>
                <a:cubicBezTo>
                  <a:pt x="0" y="282072"/>
                  <a:pt x="2161" y="279547"/>
                  <a:pt x="4683" y="279547"/>
                </a:cubicBezTo>
                <a:lnTo>
                  <a:pt x="23416" y="279547"/>
                </a:lnTo>
                <a:lnTo>
                  <a:pt x="23416" y="160153"/>
                </a:lnTo>
                <a:cubicBezTo>
                  <a:pt x="10087" y="157989"/>
                  <a:pt x="0" y="146086"/>
                  <a:pt x="0" y="132740"/>
                </a:cubicBezTo>
                <a:lnTo>
                  <a:pt x="0" y="126968"/>
                </a:lnTo>
                <a:cubicBezTo>
                  <a:pt x="0" y="125886"/>
                  <a:pt x="360" y="124443"/>
                  <a:pt x="1441" y="123722"/>
                </a:cubicBezTo>
                <a:lnTo>
                  <a:pt x="36386" y="88734"/>
                </a:lnTo>
                <a:cubicBezTo>
                  <a:pt x="37106" y="87651"/>
                  <a:pt x="37827" y="87291"/>
                  <a:pt x="39268" y="87291"/>
                </a:cubicBezTo>
                <a:lnTo>
                  <a:pt x="87182" y="87291"/>
                </a:lnTo>
                <a:lnTo>
                  <a:pt x="87182" y="67091"/>
                </a:lnTo>
                <a:lnTo>
                  <a:pt x="39268" y="67091"/>
                </a:lnTo>
                <a:cubicBezTo>
                  <a:pt x="37106" y="67091"/>
                  <a:pt x="34945" y="64927"/>
                  <a:pt x="34945" y="62402"/>
                </a:cubicBezTo>
                <a:lnTo>
                  <a:pt x="34945" y="4689"/>
                </a:lnTo>
                <a:cubicBezTo>
                  <a:pt x="34945" y="1804"/>
                  <a:pt x="37106" y="0"/>
                  <a:pt x="3926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5" name="Freeform 1023">
            <a:extLst>
              <a:ext uri="{FF2B5EF4-FFF2-40B4-BE49-F238E27FC236}">
                <a16:creationId xmlns:a16="http://schemas.microsoft.com/office/drawing/2014/main" id="{FA2ABE89-6F2E-1E43-ABE9-FFC57E0E1488}"/>
              </a:ext>
            </a:extLst>
          </p:cNvPr>
          <p:cNvSpPr>
            <a:spLocks noChangeAspect="1" noChangeArrowheads="1"/>
          </p:cNvSpPr>
          <p:nvPr/>
        </p:nvSpPr>
        <p:spPr bwMode="auto">
          <a:xfrm>
            <a:off x="10749933" y="10068383"/>
            <a:ext cx="1168900" cy="1168900"/>
          </a:xfrm>
          <a:custGeom>
            <a:avLst/>
            <a:gdLst>
              <a:gd name="T0" fmla="*/ 2020881 w 290207"/>
              <a:gd name="T1" fmla="*/ 3015715 h 290151"/>
              <a:gd name="T2" fmla="*/ 2020881 w 290207"/>
              <a:gd name="T3" fmla="*/ 2667443 h 290151"/>
              <a:gd name="T4" fmla="*/ 872303 w 290207"/>
              <a:gd name="T5" fmla="*/ 2675365 h 290151"/>
              <a:gd name="T6" fmla="*/ 986767 w 290207"/>
              <a:gd name="T7" fmla="*/ 2271688 h 290151"/>
              <a:gd name="T8" fmla="*/ 1231473 w 290207"/>
              <a:gd name="T9" fmla="*/ 2382498 h 290151"/>
              <a:gd name="T10" fmla="*/ 2885284 w 290207"/>
              <a:gd name="T11" fmla="*/ 993374 h 290151"/>
              <a:gd name="T12" fmla="*/ 1458762 w 290207"/>
              <a:gd name="T13" fmla="*/ 783421 h 290151"/>
              <a:gd name="T14" fmla="*/ 1837849 w 290207"/>
              <a:gd name="T15" fmla="*/ 833557 h 290151"/>
              <a:gd name="T16" fmla="*/ 1458762 w 290207"/>
              <a:gd name="T17" fmla="*/ 883694 h 290151"/>
              <a:gd name="T18" fmla="*/ 1458762 w 290207"/>
              <a:gd name="T19" fmla="*/ 783421 h 290151"/>
              <a:gd name="T20" fmla="*/ 1030165 w 290207"/>
              <a:gd name="T21" fmla="*/ 2180661 h 290151"/>
              <a:gd name="T22" fmla="*/ 2683995 w 290207"/>
              <a:gd name="T23" fmla="*/ 791531 h 290151"/>
              <a:gd name="T24" fmla="*/ 2774766 w 290207"/>
              <a:gd name="T25" fmla="*/ 463067 h 290151"/>
              <a:gd name="T26" fmla="*/ 2616900 w 290207"/>
              <a:gd name="T27" fmla="*/ 589693 h 290151"/>
              <a:gd name="T28" fmla="*/ 3058959 w 290207"/>
              <a:gd name="T29" fmla="*/ 823192 h 290151"/>
              <a:gd name="T30" fmla="*/ 2830032 w 290207"/>
              <a:gd name="T31" fmla="*/ 482834 h 290151"/>
              <a:gd name="T32" fmla="*/ 51318 w 290207"/>
              <a:gd name="T33" fmla="*/ 0 h 290151"/>
              <a:gd name="T34" fmla="*/ 2537942 w 290207"/>
              <a:gd name="T35" fmla="*/ 47468 h 290151"/>
              <a:gd name="T36" fmla="*/ 2486637 w 290207"/>
              <a:gd name="T37" fmla="*/ 332457 h 290151"/>
              <a:gd name="T38" fmla="*/ 2439266 w 290207"/>
              <a:gd name="T39" fmla="*/ 94990 h 290151"/>
              <a:gd name="T40" fmla="*/ 98681 w 290207"/>
              <a:gd name="T41" fmla="*/ 3086958 h 290151"/>
              <a:gd name="T42" fmla="*/ 1926154 w 290207"/>
              <a:gd name="T43" fmla="*/ 2619959 h 290151"/>
              <a:gd name="T44" fmla="*/ 2439266 w 290207"/>
              <a:gd name="T45" fmla="*/ 2568500 h 290151"/>
              <a:gd name="T46" fmla="*/ 1401204 w 290207"/>
              <a:gd name="T47" fmla="*/ 2619959 h 290151"/>
              <a:gd name="T48" fmla="*/ 817051 w 290207"/>
              <a:gd name="T49" fmla="*/ 2794091 h 290151"/>
              <a:gd name="T50" fmla="*/ 323650 w 290207"/>
              <a:gd name="T51" fmla="*/ 2311270 h 290151"/>
              <a:gd name="T52" fmla="*/ 970971 w 290207"/>
              <a:gd name="T53" fmla="*/ 1658261 h 290151"/>
              <a:gd name="T54" fmla="*/ 671003 w 290207"/>
              <a:gd name="T55" fmla="*/ 1492036 h 290151"/>
              <a:gd name="T56" fmla="*/ 671003 w 290207"/>
              <a:gd name="T57" fmla="*/ 791531 h 290151"/>
              <a:gd name="T58" fmla="*/ 1243334 w 290207"/>
              <a:gd name="T59" fmla="*/ 839017 h 290151"/>
              <a:gd name="T60" fmla="*/ 671003 w 290207"/>
              <a:gd name="T61" fmla="*/ 886511 h 290151"/>
              <a:gd name="T62" fmla="*/ 671003 w 290207"/>
              <a:gd name="T63" fmla="*/ 1393082 h 290151"/>
              <a:gd name="T64" fmla="*/ 1069659 w 290207"/>
              <a:gd name="T65" fmla="*/ 1658261 h 290151"/>
              <a:gd name="T66" fmla="*/ 418377 w 290207"/>
              <a:gd name="T67" fmla="*/ 2311270 h 290151"/>
              <a:gd name="T68" fmla="*/ 915703 w 290207"/>
              <a:gd name="T69" fmla="*/ 2164841 h 290151"/>
              <a:gd name="T70" fmla="*/ 2478744 w 290207"/>
              <a:gd name="T71" fmla="*/ 589693 h 290151"/>
              <a:gd name="T72" fmla="*/ 2470862 w 290207"/>
              <a:gd name="T73" fmla="*/ 510524 h 290151"/>
              <a:gd name="T74" fmla="*/ 2545832 w 290207"/>
              <a:gd name="T75" fmla="*/ 518445 h 290151"/>
              <a:gd name="T76" fmla="*/ 2774766 w 290207"/>
              <a:gd name="T77" fmla="*/ 364102 h 290151"/>
              <a:gd name="T78" fmla="*/ 3126050 w 290207"/>
              <a:gd name="T79" fmla="*/ 641141 h 290151"/>
              <a:gd name="T80" fmla="*/ 3023440 w 290207"/>
              <a:gd name="T81" fmla="*/ 993374 h 290151"/>
              <a:gd name="T82" fmla="*/ 3035272 w 290207"/>
              <a:gd name="T83" fmla="*/ 1076477 h 290151"/>
              <a:gd name="T84" fmla="*/ 2968173 w 290207"/>
              <a:gd name="T85" fmla="*/ 1076477 h 290151"/>
              <a:gd name="T86" fmla="*/ 2537942 w 290207"/>
              <a:gd name="T87" fmla="*/ 1484127 h 290151"/>
              <a:gd name="T88" fmla="*/ 2522153 w 290207"/>
              <a:gd name="T89" fmla="*/ 2651625 h 290151"/>
              <a:gd name="T90" fmla="*/ 1973524 w 290207"/>
              <a:gd name="T91" fmla="*/ 3181927 h 290151"/>
              <a:gd name="T92" fmla="*/ 0 w 290207"/>
              <a:gd name="T93" fmla="*/ 3130483 h 290151"/>
              <a:gd name="T94" fmla="*/ 51318 w 290207"/>
              <a:gd name="T95" fmla="*/ 0 h 290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207" h="290151">
                <a:moveTo>
                  <a:pt x="184636" y="243236"/>
                </a:moveTo>
                <a:lnTo>
                  <a:pt x="184636" y="274994"/>
                </a:lnTo>
                <a:lnTo>
                  <a:pt x="216731" y="243236"/>
                </a:lnTo>
                <a:lnTo>
                  <a:pt x="184636" y="243236"/>
                </a:lnTo>
                <a:close/>
                <a:moveTo>
                  <a:pt x="90155" y="207148"/>
                </a:moveTo>
                <a:lnTo>
                  <a:pt x="79697" y="243958"/>
                </a:lnTo>
                <a:lnTo>
                  <a:pt x="116840" y="233853"/>
                </a:lnTo>
                <a:lnTo>
                  <a:pt x="90155" y="207148"/>
                </a:lnTo>
                <a:close/>
                <a:moveTo>
                  <a:pt x="251350" y="78312"/>
                </a:moveTo>
                <a:lnTo>
                  <a:pt x="112513" y="217253"/>
                </a:lnTo>
                <a:lnTo>
                  <a:pt x="125134" y="229523"/>
                </a:lnTo>
                <a:lnTo>
                  <a:pt x="263611" y="90582"/>
                </a:lnTo>
                <a:lnTo>
                  <a:pt x="251350" y="78312"/>
                </a:lnTo>
                <a:close/>
                <a:moveTo>
                  <a:pt x="133278" y="71437"/>
                </a:moveTo>
                <a:lnTo>
                  <a:pt x="163585" y="71437"/>
                </a:lnTo>
                <a:cubicBezTo>
                  <a:pt x="166110" y="71437"/>
                  <a:pt x="167914" y="73342"/>
                  <a:pt x="167914" y="76009"/>
                </a:cubicBezTo>
                <a:cubicBezTo>
                  <a:pt x="167914" y="78676"/>
                  <a:pt x="166110" y="80581"/>
                  <a:pt x="163585" y="80581"/>
                </a:cubicBezTo>
                <a:lnTo>
                  <a:pt x="133278" y="80581"/>
                </a:lnTo>
                <a:cubicBezTo>
                  <a:pt x="130752" y="80581"/>
                  <a:pt x="128587" y="78676"/>
                  <a:pt x="128587" y="76009"/>
                </a:cubicBezTo>
                <a:cubicBezTo>
                  <a:pt x="128587" y="73342"/>
                  <a:pt x="130752" y="71437"/>
                  <a:pt x="133278" y="71437"/>
                </a:cubicBezTo>
                <a:close/>
                <a:moveTo>
                  <a:pt x="232598" y="59546"/>
                </a:moveTo>
                <a:lnTo>
                  <a:pt x="94121" y="198848"/>
                </a:lnTo>
                <a:lnTo>
                  <a:pt x="106382" y="211118"/>
                </a:lnTo>
                <a:lnTo>
                  <a:pt x="245220" y="72177"/>
                </a:lnTo>
                <a:lnTo>
                  <a:pt x="232598" y="59546"/>
                </a:lnTo>
                <a:close/>
                <a:moveTo>
                  <a:pt x="253514" y="42224"/>
                </a:moveTo>
                <a:cubicBezTo>
                  <a:pt x="251711" y="42224"/>
                  <a:pt x="249547" y="42946"/>
                  <a:pt x="248105" y="44028"/>
                </a:cubicBezTo>
                <a:lnTo>
                  <a:pt x="239090" y="53772"/>
                </a:lnTo>
                <a:lnTo>
                  <a:pt x="270103" y="84447"/>
                </a:lnTo>
                <a:lnTo>
                  <a:pt x="279479" y="75064"/>
                </a:lnTo>
                <a:cubicBezTo>
                  <a:pt x="282003" y="72177"/>
                  <a:pt x="282003" y="67847"/>
                  <a:pt x="279479" y="64959"/>
                </a:cubicBezTo>
                <a:lnTo>
                  <a:pt x="258563" y="44028"/>
                </a:lnTo>
                <a:cubicBezTo>
                  <a:pt x="257481" y="42946"/>
                  <a:pt x="255317" y="42224"/>
                  <a:pt x="253514" y="42224"/>
                </a:cubicBezTo>
                <a:close/>
                <a:moveTo>
                  <a:pt x="4688" y="0"/>
                </a:moveTo>
                <a:lnTo>
                  <a:pt x="227189" y="0"/>
                </a:lnTo>
                <a:cubicBezTo>
                  <a:pt x="229713" y="0"/>
                  <a:pt x="231877" y="1805"/>
                  <a:pt x="231877" y="4331"/>
                </a:cubicBezTo>
                <a:lnTo>
                  <a:pt x="231877" y="25984"/>
                </a:lnTo>
                <a:cubicBezTo>
                  <a:pt x="231877" y="28510"/>
                  <a:pt x="229713" y="30315"/>
                  <a:pt x="227189" y="30315"/>
                </a:cubicBezTo>
                <a:cubicBezTo>
                  <a:pt x="224665" y="30315"/>
                  <a:pt x="222862" y="28510"/>
                  <a:pt x="222862" y="25984"/>
                </a:cubicBezTo>
                <a:lnTo>
                  <a:pt x="222862" y="8661"/>
                </a:lnTo>
                <a:lnTo>
                  <a:pt x="9016" y="8661"/>
                </a:lnTo>
                <a:lnTo>
                  <a:pt x="9016" y="281490"/>
                </a:lnTo>
                <a:lnTo>
                  <a:pt x="175981" y="281490"/>
                </a:lnTo>
                <a:lnTo>
                  <a:pt x="175981" y="238906"/>
                </a:lnTo>
                <a:cubicBezTo>
                  <a:pt x="175981" y="236380"/>
                  <a:pt x="177785" y="234214"/>
                  <a:pt x="180309" y="234214"/>
                </a:cubicBezTo>
                <a:lnTo>
                  <a:pt x="222862" y="234214"/>
                </a:lnTo>
                <a:lnTo>
                  <a:pt x="222862" y="144354"/>
                </a:lnTo>
                <a:lnTo>
                  <a:pt x="128019" y="238906"/>
                </a:lnTo>
                <a:cubicBezTo>
                  <a:pt x="127659" y="239628"/>
                  <a:pt x="126938" y="239988"/>
                  <a:pt x="126216" y="239988"/>
                </a:cubicBezTo>
                <a:lnTo>
                  <a:pt x="74648" y="254785"/>
                </a:lnTo>
                <a:cubicBezTo>
                  <a:pt x="74287" y="254785"/>
                  <a:pt x="73566" y="254785"/>
                  <a:pt x="73206" y="254785"/>
                </a:cubicBezTo>
                <a:cubicBezTo>
                  <a:pt x="49044" y="254785"/>
                  <a:pt x="29571" y="235297"/>
                  <a:pt x="29571" y="210757"/>
                </a:cubicBezTo>
                <a:cubicBezTo>
                  <a:pt x="29571" y="186578"/>
                  <a:pt x="49044" y="166729"/>
                  <a:pt x="73206" y="166729"/>
                </a:cubicBezTo>
                <a:cubicBezTo>
                  <a:pt x="81860" y="166729"/>
                  <a:pt x="88712" y="159872"/>
                  <a:pt x="88712" y="151211"/>
                </a:cubicBezTo>
                <a:cubicBezTo>
                  <a:pt x="88712" y="142910"/>
                  <a:pt x="81860" y="136054"/>
                  <a:pt x="73206" y="136054"/>
                </a:cubicBezTo>
                <a:lnTo>
                  <a:pt x="61305" y="136054"/>
                </a:lnTo>
                <a:cubicBezTo>
                  <a:pt x="43635" y="136054"/>
                  <a:pt x="29571" y="121618"/>
                  <a:pt x="29571" y="103935"/>
                </a:cubicBezTo>
                <a:cubicBezTo>
                  <a:pt x="29571" y="86613"/>
                  <a:pt x="43635" y="72177"/>
                  <a:pt x="61305" y="72177"/>
                </a:cubicBezTo>
                <a:lnTo>
                  <a:pt x="108907" y="72177"/>
                </a:lnTo>
                <a:cubicBezTo>
                  <a:pt x="111431" y="72177"/>
                  <a:pt x="113595" y="73982"/>
                  <a:pt x="113595" y="76508"/>
                </a:cubicBezTo>
                <a:cubicBezTo>
                  <a:pt x="113595" y="79034"/>
                  <a:pt x="111431" y="80838"/>
                  <a:pt x="108907" y="80838"/>
                </a:cubicBezTo>
                <a:lnTo>
                  <a:pt x="61305" y="80838"/>
                </a:lnTo>
                <a:cubicBezTo>
                  <a:pt x="48323" y="80838"/>
                  <a:pt x="38226" y="91304"/>
                  <a:pt x="38226" y="103935"/>
                </a:cubicBezTo>
                <a:cubicBezTo>
                  <a:pt x="38226" y="116566"/>
                  <a:pt x="48323" y="127032"/>
                  <a:pt x="61305" y="127032"/>
                </a:cubicBezTo>
                <a:lnTo>
                  <a:pt x="73206" y="127032"/>
                </a:lnTo>
                <a:cubicBezTo>
                  <a:pt x="86548" y="127032"/>
                  <a:pt x="97728" y="137858"/>
                  <a:pt x="97728" y="151211"/>
                </a:cubicBezTo>
                <a:cubicBezTo>
                  <a:pt x="97728" y="164564"/>
                  <a:pt x="86548" y="175751"/>
                  <a:pt x="73206" y="175751"/>
                </a:cubicBezTo>
                <a:cubicBezTo>
                  <a:pt x="54093" y="175751"/>
                  <a:pt x="38226" y="191269"/>
                  <a:pt x="38226" y="210757"/>
                </a:cubicBezTo>
                <a:cubicBezTo>
                  <a:pt x="38226" y="229162"/>
                  <a:pt x="51929" y="244319"/>
                  <a:pt x="69960" y="246123"/>
                </a:cubicBezTo>
                <a:lnTo>
                  <a:pt x="83663" y="197404"/>
                </a:lnTo>
                <a:cubicBezTo>
                  <a:pt x="83663" y="196682"/>
                  <a:pt x="84385" y="196321"/>
                  <a:pt x="84745" y="195600"/>
                </a:cubicBezTo>
                <a:lnTo>
                  <a:pt x="226468" y="53772"/>
                </a:lnTo>
                <a:lnTo>
                  <a:pt x="225747" y="52328"/>
                </a:lnTo>
                <a:cubicBezTo>
                  <a:pt x="223944" y="50885"/>
                  <a:pt x="223944" y="47998"/>
                  <a:pt x="225747" y="46554"/>
                </a:cubicBezTo>
                <a:cubicBezTo>
                  <a:pt x="227189" y="44750"/>
                  <a:pt x="230074" y="44750"/>
                  <a:pt x="231877" y="46554"/>
                </a:cubicBezTo>
                <a:lnTo>
                  <a:pt x="232598" y="47276"/>
                </a:lnTo>
                <a:lnTo>
                  <a:pt x="241974" y="38254"/>
                </a:lnTo>
                <a:cubicBezTo>
                  <a:pt x="244859" y="35006"/>
                  <a:pt x="249187" y="33202"/>
                  <a:pt x="253514" y="33202"/>
                </a:cubicBezTo>
                <a:cubicBezTo>
                  <a:pt x="257842" y="33202"/>
                  <a:pt x="261808" y="35006"/>
                  <a:pt x="265054" y="38254"/>
                </a:cubicBezTo>
                <a:lnTo>
                  <a:pt x="285609" y="58464"/>
                </a:lnTo>
                <a:cubicBezTo>
                  <a:pt x="291740" y="64959"/>
                  <a:pt x="291740" y="75064"/>
                  <a:pt x="285609" y="81199"/>
                </a:cubicBezTo>
                <a:lnTo>
                  <a:pt x="276233" y="90582"/>
                </a:lnTo>
                <a:lnTo>
                  <a:pt x="277315" y="92026"/>
                </a:lnTo>
                <a:cubicBezTo>
                  <a:pt x="279118" y="93830"/>
                  <a:pt x="279118" y="96356"/>
                  <a:pt x="277315" y="98161"/>
                </a:cubicBezTo>
                <a:cubicBezTo>
                  <a:pt x="276594" y="98883"/>
                  <a:pt x="275512" y="99243"/>
                  <a:pt x="274069" y="99243"/>
                </a:cubicBezTo>
                <a:cubicBezTo>
                  <a:pt x="273348" y="99243"/>
                  <a:pt x="271906" y="98883"/>
                  <a:pt x="271184" y="98161"/>
                </a:cubicBezTo>
                <a:lnTo>
                  <a:pt x="270103" y="97078"/>
                </a:lnTo>
                <a:lnTo>
                  <a:pt x="231877" y="135332"/>
                </a:lnTo>
                <a:lnTo>
                  <a:pt x="231877" y="238906"/>
                </a:lnTo>
                <a:cubicBezTo>
                  <a:pt x="231877" y="239988"/>
                  <a:pt x="231156" y="241071"/>
                  <a:pt x="230435" y="241793"/>
                </a:cubicBezTo>
                <a:lnTo>
                  <a:pt x="183554" y="288708"/>
                </a:lnTo>
                <a:cubicBezTo>
                  <a:pt x="182473" y="289790"/>
                  <a:pt x="181391" y="290151"/>
                  <a:pt x="180309" y="290151"/>
                </a:cubicBezTo>
                <a:lnTo>
                  <a:pt x="4688" y="290151"/>
                </a:lnTo>
                <a:cubicBezTo>
                  <a:pt x="2164" y="290151"/>
                  <a:pt x="0" y="288347"/>
                  <a:pt x="0" y="285460"/>
                </a:cubicBezTo>
                <a:lnTo>
                  <a:pt x="0" y="4331"/>
                </a:lnTo>
                <a:cubicBezTo>
                  <a:pt x="0" y="1805"/>
                  <a:pt x="2164" y="0"/>
                  <a:pt x="4688" y="0"/>
                </a:cubicBezTo>
                <a:close/>
              </a:path>
            </a:pathLst>
          </a:custGeom>
          <a:solidFill>
            <a:schemeClr val="bg1"/>
          </a:solidFill>
          <a:ln>
            <a:noFill/>
          </a:ln>
          <a:effectLst/>
        </p:spPr>
        <p:txBody>
          <a:bodyPr anchor="ctr"/>
          <a:lstStyle/>
          <a:p>
            <a:r>
              <a:rPr lang="en-US" dirty="0">
                <a:latin typeface="Lato Light" panose="020F0502020204030203" pitchFamily="34" charset="0"/>
              </a:rPr>
              <a:t> </a:t>
            </a:r>
          </a:p>
        </p:txBody>
      </p:sp>
      <p:sp>
        <p:nvSpPr>
          <p:cNvPr id="16" name="Trapezoid 15">
            <a:extLst>
              <a:ext uri="{FF2B5EF4-FFF2-40B4-BE49-F238E27FC236}">
                <a16:creationId xmlns:a16="http://schemas.microsoft.com/office/drawing/2014/main" id="{CC3B22B8-412D-384A-984B-0BCF2B913294}"/>
              </a:ext>
            </a:extLst>
          </p:cNvPr>
          <p:cNvSpPr/>
          <p:nvPr/>
        </p:nvSpPr>
        <p:spPr>
          <a:xfrm>
            <a:off x="13168069" y="6235329"/>
            <a:ext cx="3104410" cy="3081242"/>
          </a:xfrm>
          <a:prstGeom prst="trapezoid">
            <a:avLst>
              <a:gd name="adj" fmla="val 545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56DDC895-016C-054E-BE3F-D3FF23C89D07}"/>
              </a:ext>
            </a:extLst>
          </p:cNvPr>
          <p:cNvSpPr txBox="1"/>
          <p:nvPr/>
        </p:nvSpPr>
        <p:spPr>
          <a:xfrm>
            <a:off x="13486603" y="8258203"/>
            <a:ext cx="246734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CUSTOMER</a:t>
            </a:r>
          </a:p>
        </p:txBody>
      </p:sp>
      <p:sp>
        <p:nvSpPr>
          <p:cNvPr id="18" name="Freeform 1016">
            <a:extLst>
              <a:ext uri="{FF2B5EF4-FFF2-40B4-BE49-F238E27FC236}">
                <a16:creationId xmlns:a16="http://schemas.microsoft.com/office/drawing/2014/main" id="{B9A57F56-3BB5-814E-AEF8-2C44C94D6166}"/>
              </a:ext>
            </a:extLst>
          </p:cNvPr>
          <p:cNvSpPr>
            <a:spLocks noChangeAspect="1" noChangeArrowheads="1"/>
          </p:cNvSpPr>
          <p:nvPr/>
        </p:nvSpPr>
        <p:spPr bwMode="auto">
          <a:xfrm>
            <a:off x="14107268" y="6893186"/>
            <a:ext cx="1138006" cy="1138006"/>
          </a:xfrm>
          <a:custGeom>
            <a:avLst/>
            <a:gdLst>
              <a:gd name="T0" fmla="*/ 1709218 w 288565"/>
              <a:gd name="T1" fmla="*/ 2355436 h 288565"/>
              <a:gd name="T2" fmla="*/ 1370353 w 288565"/>
              <a:gd name="T3" fmla="*/ 2587922 h 288565"/>
              <a:gd name="T4" fmla="*/ 1992922 w 288565"/>
              <a:gd name="T5" fmla="*/ 2824334 h 288565"/>
              <a:gd name="T6" fmla="*/ 2087485 w 288565"/>
              <a:gd name="T7" fmla="*/ 2918908 h 288565"/>
              <a:gd name="T8" fmla="*/ 2599734 w 288565"/>
              <a:gd name="T9" fmla="*/ 2430307 h 288565"/>
              <a:gd name="T10" fmla="*/ 1902294 w 288565"/>
              <a:gd name="T11" fmla="*/ 2186002 h 288565"/>
              <a:gd name="T12" fmla="*/ 2284519 w 288565"/>
              <a:gd name="T13" fmla="*/ 2316041 h 288565"/>
              <a:gd name="T14" fmla="*/ 1902294 w 288565"/>
              <a:gd name="T15" fmla="*/ 2186002 h 288565"/>
              <a:gd name="T16" fmla="*/ 2036258 w 288565"/>
              <a:gd name="T17" fmla="*/ 2122955 h 288565"/>
              <a:gd name="T18" fmla="*/ 1992922 w 288565"/>
              <a:gd name="T19" fmla="*/ 1161522 h 288565"/>
              <a:gd name="T20" fmla="*/ 1299413 w 288565"/>
              <a:gd name="T21" fmla="*/ 2040203 h 288565"/>
              <a:gd name="T22" fmla="*/ 1291547 w 288565"/>
              <a:gd name="T23" fmla="*/ 2501227 h 288565"/>
              <a:gd name="T24" fmla="*/ 1689518 w 288565"/>
              <a:gd name="T25" fmla="*/ 2256919 h 288565"/>
              <a:gd name="T26" fmla="*/ 1681638 w 288565"/>
              <a:gd name="T27" fmla="*/ 1795911 h 288565"/>
              <a:gd name="T28" fmla="*/ 2260875 w 288565"/>
              <a:gd name="T29" fmla="*/ 2126898 h 288565"/>
              <a:gd name="T30" fmla="*/ 2465764 w 288565"/>
              <a:gd name="T31" fmla="*/ 2280570 h 288565"/>
              <a:gd name="T32" fmla="*/ 2918908 w 288565"/>
              <a:gd name="T33" fmla="*/ 2087485 h 288565"/>
              <a:gd name="T34" fmla="*/ 2824334 w 288565"/>
              <a:gd name="T35" fmla="*/ 1988979 h 288565"/>
              <a:gd name="T36" fmla="*/ 2087485 w 288565"/>
              <a:gd name="T37" fmla="*/ 1252144 h 288565"/>
              <a:gd name="T38" fmla="*/ 1992922 w 288565"/>
              <a:gd name="T39" fmla="*/ 1161522 h 288565"/>
              <a:gd name="T40" fmla="*/ 2087485 w 288565"/>
              <a:gd name="T41" fmla="*/ 1063002 h 288565"/>
              <a:gd name="T42" fmla="*/ 3159259 w 288565"/>
              <a:gd name="T43" fmla="*/ 2040203 h 288565"/>
              <a:gd name="T44" fmla="*/ 2087485 w 288565"/>
              <a:gd name="T45" fmla="*/ 3013482 h 288565"/>
              <a:gd name="T46" fmla="*/ 1992922 w 288565"/>
              <a:gd name="T47" fmla="*/ 3111979 h 288565"/>
              <a:gd name="T48" fmla="*/ 968428 w 288565"/>
              <a:gd name="T49" fmla="*/ 2087485 h 288565"/>
              <a:gd name="T50" fmla="*/ 1063002 w 288565"/>
              <a:gd name="T51" fmla="*/ 1988979 h 288565"/>
              <a:gd name="T52" fmla="*/ 2036258 w 288565"/>
              <a:gd name="T53" fmla="*/ 921142 h 288565"/>
              <a:gd name="T54" fmla="*/ 1123560 w 288565"/>
              <a:gd name="T55" fmla="*/ 1201012 h 288565"/>
              <a:gd name="T56" fmla="*/ 1123560 w 288565"/>
              <a:gd name="T57" fmla="*/ 0 h 288565"/>
              <a:gd name="T58" fmla="*/ 2013701 w 288565"/>
              <a:gd name="T59" fmla="*/ 712733 h 288565"/>
              <a:gd name="T60" fmla="*/ 1171041 w 288565"/>
              <a:gd name="T61" fmla="*/ 240182 h 288565"/>
              <a:gd name="T62" fmla="*/ 1076089 w 288565"/>
              <a:gd name="T63" fmla="*/ 334691 h 288565"/>
              <a:gd name="T64" fmla="*/ 332322 w 288565"/>
              <a:gd name="T65" fmla="*/ 1071068 h 288565"/>
              <a:gd name="T66" fmla="*/ 241349 w 288565"/>
              <a:gd name="T67" fmla="*/ 1165560 h 288565"/>
              <a:gd name="T68" fmla="*/ 692321 w 288565"/>
              <a:gd name="T69" fmla="*/ 1358519 h 288565"/>
              <a:gd name="T70" fmla="*/ 902006 w 288565"/>
              <a:gd name="T71" fmla="*/ 1208873 h 288565"/>
              <a:gd name="T72" fmla="*/ 1483572 w 288565"/>
              <a:gd name="T73" fmla="*/ 878107 h 288565"/>
              <a:gd name="T74" fmla="*/ 878269 w 288565"/>
              <a:gd name="T75" fmla="*/ 1393952 h 288565"/>
              <a:gd name="T76" fmla="*/ 1036520 w 288565"/>
              <a:gd name="T77" fmla="*/ 1610526 h 288565"/>
              <a:gd name="T78" fmla="*/ 720020 w 288565"/>
              <a:gd name="T79" fmla="*/ 1449086 h 288565"/>
              <a:gd name="T80" fmla="*/ 454962 w 288565"/>
              <a:gd name="T81" fmla="*/ 1693209 h 288565"/>
              <a:gd name="T82" fmla="*/ 735845 w 288565"/>
              <a:gd name="T83" fmla="*/ 2012175 h 288565"/>
              <a:gd name="T84" fmla="*/ 47443 w 288565"/>
              <a:gd name="T85" fmla="*/ 1165560 h 288565"/>
              <a:gd name="T86" fmla="*/ 146398 w 288565"/>
              <a:gd name="T87" fmla="*/ 1071068 h 288565"/>
              <a:gd name="T88" fmla="*/ 1123560 w 288565"/>
              <a:gd name="T89" fmla="*/ 0 h 2885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565" h="288565">
                <a:moveTo>
                  <a:pt x="216584" y="214784"/>
                </a:moveTo>
                <a:cubicBezTo>
                  <a:pt x="212984" y="224862"/>
                  <a:pt x="201107" y="232420"/>
                  <a:pt x="185991" y="232420"/>
                </a:cubicBezTo>
                <a:cubicBezTo>
                  <a:pt x="171595" y="232420"/>
                  <a:pt x="159358" y="224862"/>
                  <a:pt x="156119" y="215144"/>
                </a:cubicBezTo>
                <a:cubicBezTo>
                  <a:pt x="153959" y="215504"/>
                  <a:pt x="151800" y="216224"/>
                  <a:pt x="149640" y="216584"/>
                </a:cubicBezTo>
                <a:cubicBezTo>
                  <a:pt x="144242" y="218023"/>
                  <a:pt x="139563" y="220183"/>
                  <a:pt x="134884" y="222342"/>
                </a:cubicBezTo>
                <a:cubicBezTo>
                  <a:pt x="129126" y="224862"/>
                  <a:pt x="125167" y="230620"/>
                  <a:pt x="125167" y="236379"/>
                </a:cubicBezTo>
                <a:lnTo>
                  <a:pt x="125167" y="238538"/>
                </a:lnTo>
                <a:cubicBezTo>
                  <a:pt x="139203" y="254734"/>
                  <a:pt x="159358" y="265171"/>
                  <a:pt x="182032" y="266611"/>
                </a:cubicBezTo>
                <a:lnTo>
                  <a:pt x="182032" y="257973"/>
                </a:lnTo>
                <a:cubicBezTo>
                  <a:pt x="182032" y="255814"/>
                  <a:pt x="183832" y="253654"/>
                  <a:pt x="185991" y="253654"/>
                </a:cubicBezTo>
                <a:cubicBezTo>
                  <a:pt x="188871" y="253654"/>
                  <a:pt x="190670" y="255814"/>
                  <a:pt x="190670" y="257973"/>
                </a:cubicBezTo>
                <a:lnTo>
                  <a:pt x="190670" y="266611"/>
                </a:lnTo>
                <a:cubicBezTo>
                  <a:pt x="213344" y="265171"/>
                  <a:pt x="233139" y="254734"/>
                  <a:pt x="247176" y="238538"/>
                </a:cubicBezTo>
                <a:lnTo>
                  <a:pt x="247176" y="236379"/>
                </a:lnTo>
                <a:cubicBezTo>
                  <a:pt x="247176" y="230620"/>
                  <a:pt x="243577" y="224862"/>
                  <a:pt x="237458" y="221982"/>
                </a:cubicBezTo>
                <a:cubicBezTo>
                  <a:pt x="233139" y="220183"/>
                  <a:pt x="228460" y="218023"/>
                  <a:pt x="222702" y="216584"/>
                </a:cubicBezTo>
                <a:cubicBezTo>
                  <a:pt x="220902" y="216224"/>
                  <a:pt x="218743" y="215504"/>
                  <a:pt x="216584" y="214784"/>
                </a:cubicBezTo>
                <a:close/>
                <a:moveTo>
                  <a:pt x="173754" y="199668"/>
                </a:moveTo>
                <a:cubicBezTo>
                  <a:pt x="171955" y="204347"/>
                  <a:pt x="168716" y="208666"/>
                  <a:pt x="164037" y="211545"/>
                </a:cubicBezTo>
                <a:cubicBezTo>
                  <a:pt x="165836" y="217663"/>
                  <a:pt x="174474" y="223422"/>
                  <a:pt x="185991" y="223422"/>
                </a:cubicBezTo>
                <a:cubicBezTo>
                  <a:pt x="198228" y="223422"/>
                  <a:pt x="206866" y="217663"/>
                  <a:pt x="208666" y="211545"/>
                </a:cubicBezTo>
                <a:cubicBezTo>
                  <a:pt x="203987" y="208666"/>
                  <a:pt x="200388" y="204347"/>
                  <a:pt x="198948" y="199668"/>
                </a:cubicBezTo>
                <a:cubicBezTo>
                  <a:pt x="194989" y="201467"/>
                  <a:pt x="190670" y="202547"/>
                  <a:pt x="185991" y="202547"/>
                </a:cubicBezTo>
                <a:cubicBezTo>
                  <a:pt x="181672" y="202547"/>
                  <a:pt x="177713" y="201467"/>
                  <a:pt x="173754" y="199668"/>
                </a:cubicBezTo>
                <a:close/>
                <a:moveTo>
                  <a:pt x="185991" y="138843"/>
                </a:moveTo>
                <a:cubicBezTo>
                  <a:pt x="171595" y="138843"/>
                  <a:pt x="162237" y="148921"/>
                  <a:pt x="162237" y="164037"/>
                </a:cubicBezTo>
                <a:cubicBezTo>
                  <a:pt x="162237" y="180593"/>
                  <a:pt x="173035" y="193909"/>
                  <a:pt x="185991" y="193909"/>
                </a:cubicBezTo>
                <a:cubicBezTo>
                  <a:pt x="199668" y="193909"/>
                  <a:pt x="210465" y="180593"/>
                  <a:pt x="210465" y="164037"/>
                </a:cubicBezTo>
                <a:cubicBezTo>
                  <a:pt x="210465" y="148921"/>
                  <a:pt x="200748" y="138843"/>
                  <a:pt x="185991" y="138843"/>
                </a:cubicBezTo>
                <a:close/>
                <a:moveTo>
                  <a:pt x="182032" y="106092"/>
                </a:moveTo>
                <a:cubicBezTo>
                  <a:pt x="141003" y="108251"/>
                  <a:pt x="108251" y="141003"/>
                  <a:pt x="106092" y="181672"/>
                </a:cubicBezTo>
                <a:lnTo>
                  <a:pt x="114369" y="181672"/>
                </a:lnTo>
                <a:cubicBezTo>
                  <a:pt x="116889" y="181672"/>
                  <a:pt x="118688" y="183832"/>
                  <a:pt x="118688" y="186351"/>
                </a:cubicBezTo>
                <a:cubicBezTo>
                  <a:pt x="118688" y="188871"/>
                  <a:pt x="116889" y="190670"/>
                  <a:pt x="114369" y="190670"/>
                </a:cubicBezTo>
                <a:lnTo>
                  <a:pt x="106092" y="190670"/>
                </a:lnTo>
                <a:cubicBezTo>
                  <a:pt x="106811" y="204347"/>
                  <a:pt x="111130" y="217303"/>
                  <a:pt x="117969" y="228461"/>
                </a:cubicBezTo>
                <a:cubicBezTo>
                  <a:pt x="120128" y="222342"/>
                  <a:pt x="124807" y="216944"/>
                  <a:pt x="131285" y="214064"/>
                </a:cubicBezTo>
                <a:cubicBezTo>
                  <a:pt x="135964" y="211905"/>
                  <a:pt x="141363" y="209745"/>
                  <a:pt x="147121" y="208306"/>
                </a:cubicBezTo>
                <a:cubicBezTo>
                  <a:pt x="149281" y="207586"/>
                  <a:pt x="151800" y="206866"/>
                  <a:pt x="154319" y="206146"/>
                </a:cubicBezTo>
                <a:cubicBezTo>
                  <a:pt x="160078" y="205067"/>
                  <a:pt x="164757" y="200388"/>
                  <a:pt x="165836" y="194989"/>
                </a:cubicBezTo>
                <a:cubicBezTo>
                  <a:pt x="166196" y="194989"/>
                  <a:pt x="166196" y="194629"/>
                  <a:pt x="166196" y="194269"/>
                </a:cubicBezTo>
                <a:cubicBezTo>
                  <a:pt x="158638" y="187431"/>
                  <a:pt x="153599" y="176274"/>
                  <a:pt x="153599" y="164037"/>
                </a:cubicBezTo>
                <a:cubicBezTo>
                  <a:pt x="153599" y="144242"/>
                  <a:pt x="166916" y="130206"/>
                  <a:pt x="185991" y="130206"/>
                </a:cubicBezTo>
                <a:cubicBezTo>
                  <a:pt x="205426" y="130206"/>
                  <a:pt x="218743" y="144242"/>
                  <a:pt x="218743" y="164037"/>
                </a:cubicBezTo>
                <a:cubicBezTo>
                  <a:pt x="218743" y="176274"/>
                  <a:pt x="214064" y="187431"/>
                  <a:pt x="206506" y="194269"/>
                </a:cubicBezTo>
                <a:cubicBezTo>
                  <a:pt x="206506" y="194629"/>
                  <a:pt x="206506" y="194629"/>
                  <a:pt x="206506" y="194629"/>
                </a:cubicBezTo>
                <a:cubicBezTo>
                  <a:pt x="207586" y="200388"/>
                  <a:pt x="212265" y="204707"/>
                  <a:pt x="218383" y="206146"/>
                </a:cubicBezTo>
                <a:cubicBezTo>
                  <a:pt x="220542" y="206866"/>
                  <a:pt x="223062" y="207586"/>
                  <a:pt x="225221" y="208306"/>
                </a:cubicBezTo>
                <a:cubicBezTo>
                  <a:pt x="231340" y="209745"/>
                  <a:pt x="236378" y="211905"/>
                  <a:pt x="241057" y="214064"/>
                </a:cubicBezTo>
                <a:cubicBezTo>
                  <a:pt x="247536" y="216944"/>
                  <a:pt x="252214" y="222342"/>
                  <a:pt x="254374" y="228461"/>
                </a:cubicBezTo>
                <a:cubicBezTo>
                  <a:pt x="261572" y="217303"/>
                  <a:pt x="265531" y="204347"/>
                  <a:pt x="266611" y="190670"/>
                </a:cubicBezTo>
                <a:lnTo>
                  <a:pt x="257973" y="190670"/>
                </a:lnTo>
                <a:cubicBezTo>
                  <a:pt x="255814" y="190670"/>
                  <a:pt x="253654" y="188871"/>
                  <a:pt x="253654" y="186351"/>
                </a:cubicBezTo>
                <a:cubicBezTo>
                  <a:pt x="253654" y="183832"/>
                  <a:pt x="255814" y="181672"/>
                  <a:pt x="257973" y="181672"/>
                </a:cubicBezTo>
                <a:lnTo>
                  <a:pt x="266611" y="181672"/>
                </a:lnTo>
                <a:cubicBezTo>
                  <a:pt x="264091" y="141003"/>
                  <a:pt x="231340" y="108251"/>
                  <a:pt x="190670" y="106092"/>
                </a:cubicBezTo>
                <a:lnTo>
                  <a:pt x="190670" y="114370"/>
                </a:lnTo>
                <a:cubicBezTo>
                  <a:pt x="190670" y="116889"/>
                  <a:pt x="188871" y="118688"/>
                  <a:pt x="185991" y="118688"/>
                </a:cubicBezTo>
                <a:cubicBezTo>
                  <a:pt x="183832" y="118688"/>
                  <a:pt x="182032" y="116889"/>
                  <a:pt x="182032" y="114370"/>
                </a:cubicBezTo>
                <a:lnTo>
                  <a:pt x="182032" y="106092"/>
                </a:lnTo>
                <a:close/>
                <a:moveTo>
                  <a:pt x="185991" y="84137"/>
                </a:moveTo>
                <a:cubicBezTo>
                  <a:pt x="188871" y="84137"/>
                  <a:pt x="190670" y="85937"/>
                  <a:pt x="190670" y="88456"/>
                </a:cubicBezTo>
                <a:lnTo>
                  <a:pt x="190670" y="97094"/>
                </a:lnTo>
                <a:cubicBezTo>
                  <a:pt x="236378" y="99613"/>
                  <a:pt x="273089" y="136324"/>
                  <a:pt x="275249" y="181672"/>
                </a:cubicBezTo>
                <a:lnTo>
                  <a:pt x="284246" y="181672"/>
                </a:lnTo>
                <a:cubicBezTo>
                  <a:pt x="286766" y="181672"/>
                  <a:pt x="288565" y="183832"/>
                  <a:pt x="288565" y="186351"/>
                </a:cubicBezTo>
                <a:cubicBezTo>
                  <a:pt x="288565" y="188871"/>
                  <a:pt x="286766" y="190670"/>
                  <a:pt x="284246" y="190670"/>
                </a:cubicBezTo>
                <a:lnTo>
                  <a:pt x="275249" y="190670"/>
                </a:lnTo>
                <a:cubicBezTo>
                  <a:pt x="273089" y="236379"/>
                  <a:pt x="236378" y="273089"/>
                  <a:pt x="190670" y="275249"/>
                </a:cubicBezTo>
                <a:lnTo>
                  <a:pt x="190670" y="284246"/>
                </a:lnTo>
                <a:cubicBezTo>
                  <a:pt x="190670" y="286766"/>
                  <a:pt x="188871" y="288565"/>
                  <a:pt x="185991" y="288565"/>
                </a:cubicBezTo>
                <a:cubicBezTo>
                  <a:pt x="183832" y="288565"/>
                  <a:pt x="182032" y="286766"/>
                  <a:pt x="182032" y="284246"/>
                </a:cubicBezTo>
                <a:lnTo>
                  <a:pt x="182032" y="275249"/>
                </a:lnTo>
                <a:cubicBezTo>
                  <a:pt x="135964" y="273089"/>
                  <a:pt x="99613" y="236379"/>
                  <a:pt x="97094" y="190670"/>
                </a:cubicBezTo>
                <a:lnTo>
                  <a:pt x="88456" y="190670"/>
                </a:lnTo>
                <a:cubicBezTo>
                  <a:pt x="85937" y="190670"/>
                  <a:pt x="84137" y="188871"/>
                  <a:pt x="84137" y="186351"/>
                </a:cubicBezTo>
                <a:cubicBezTo>
                  <a:pt x="84137" y="183832"/>
                  <a:pt x="85937" y="181672"/>
                  <a:pt x="88456" y="181672"/>
                </a:cubicBezTo>
                <a:lnTo>
                  <a:pt x="97094" y="181672"/>
                </a:lnTo>
                <a:cubicBezTo>
                  <a:pt x="99613" y="136324"/>
                  <a:pt x="135964" y="99613"/>
                  <a:pt x="182032" y="97094"/>
                </a:cubicBezTo>
                <a:lnTo>
                  <a:pt x="182032" y="88456"/>
                </a:lnTo>
                <a:cubicBezTo>
                  <a:pt x="182032" y="85937"/>
                  <a:pt x="183832" y="84137"/>
                  <a:pt x="185991" y="84137"/>
                </a:cubicBezTo>
                <a:close/>
                <a:moveTo>
                  <a:pt x="102625" y="55029"/>
                </a:moveTo>
                <a:cubicBezTo>
                  <a:pt x="87810" y="55029"/>
                  <a:pt x="78776" y="64740"/>
                  <a:pt x="78776" y="80206"/>
                </a:cubicBezTo>
                <a:cubicBezTo>
                  <a:pt x="78776" y="96391"/>
                  <a:pt x="89616" y="109699"/>
                  <a:pt x="102625" y="109699"/>
                </a:cubicBezTo>
                <a:cubicBezTo>
                  <a:pt x="115634" y="109699"/>
                  <a:pt x="126475" y="96391"/>
                  <a:pt x="126475" y="80206"/>
                </a:cubicBezTo>
                <a:cubicBezTo>
                  <a:pt x="126475" y="64740"/>
                  <a:pt x="117441" y="55029"/>
                  <a:pt x="102625" y="55029"/>
                </a:cubicBezTo>
                <a:close/>
                <a:moveTo>
                  <a:pt x="102625" y="0"/>
                </a:moveTo>
                <a:cubicBezTo>
                  <a:pt x="105155" y="0"/>
                  <a:pt x="106962" y="1798"/>
                  <a:pt x="106962" y="4316"/>
                </a:cubicBezTo>
                <a:lnTo>
                  <a:pt x="106962" y="12948"/>
                </a:lnTo>
                <a:cubicBezTo>
                  <a:pt x="140206" y="14746"/>
                  <a:pt x="170199" y="34888"/>
                  <a:pt x="183930" y="65100"/>
                </a:cubicBezTo>
                <a:cubicBezTo>
                  <a:pt x="185376" y="67258"/>
                  <a:pt x="184292" y="70135"/>
                  <a:pt x="182124" y="71214"/>
                </a:cubicBezTo>
                <a:cubicBezTo>
                  <a:pt x="179955" y="71933"/>
                  <a:pt x="177065" y="71214"/>
                  <a:pt x="176342" y="68696"/>
                </a:cubicBezTo>
                <a:cubicBezTo>
                  <a:pt x="163694" y="41721"/>
                  <a:pt x="136593" y="23738"/>
                  <a:pt x="106962" y="21939"/>
                </a:cubicBezTo>
                <a:lnTo>
                  <a:pt x="106962" y="30572"/>
                </a:lnTo>
                <a:cubicBezTo>
                  <a:pt x="106962" y="33089"/>
                  <a:pt x="105155" y="34888"/>
                  <a:pt x="102625" y="34888"/>
                </a:cubicBezTo>
                <a:cubicBezTo>
                  <a:pt x="100096" y="34888"/>
                  <a:pt x="98289" y="33089"/>
                  <a:pt x="98289" y="30572"/>
                </a:cubicBezTo>
                <a:lnTo>
                  <a:pt x="98289" y="21939"/>
                </a:lnTo>
                <a:cubicBezTo>
                  <a:pt x="57094" y="24098"/>
                  <a:pt x="24211" y="56827"/>
                  <a:pt x="22043" y="97830"/>
                </a:cubicBezTo>
                <a:lnTo>
                  <a:pt x="30354" y="97830"/>
                </a:lnTo>
                <a:cubicBezTo>
                  <a:pt x="32883" y="97830"/>
                  <a:pt x="35051" y="99628"/>
                  <a:pt x="35051" y="102146"/>
                </a:cubicBezTo>
                <a:cubicBezTo>
                  <a:pt x="35051" y="104664"/>
                  <a:pt x="32883" y="106462"/>
                  <a:pt x="30354" y="106462"/>
                </a:cubicBezTo>
                <a:lnTo>
                  <a:pt x="22043" y="106462"/>
                </a:lnTo>
                <a:cubicBezTo>
                  <a:pt x="22765" y="120129"/>
                  <a:pt x="27102" y="133437"/>
                  <a:pt x="33967" y="144587"/>
                </a:cubicBezTo>
                <a:cubicBezTo>
                  <a:pt x="36136" y="138472"/>
                  <a:pt x="40833" y="133077"/>
                  <a:pt x="47338" y="130200"/>
                </a:cubicBezTo>
                <a:cubicBezTo>
                  <a:pt x="52035" y="127682"/>
                  <a:pt x="57817" y="125884"/>
                  <a:pt x="63237" y="124086"/>
                </a:cubicBezTo>
                <a:cubicBezTo>
                  <a:pt x="65767" y="123366"/>
                  <a:pt x="67935" y="122647"/>
                  <a:pt x="70464" y="121928"/>
                </a:cubicBezTo>
                <a:cubicBezTo>
                  <a:pt x="76607" y="120489"/>
                  <a:pt x="81305" y="116533"/>
                  <a:pt x="82389" y="111138"/>
                </a:cubicBezTo>
                <a:cubicBezTo>
                  <a:pt x="82389" y="110778"/>
                  <a:pt x="82389" y="110418"/>
                  <a:pt x="82389" y="110418"/>
                </a:cubicBezTo>
                <a:cubicBezTo>
                  <a:pt x="74801" y="103225"/>
                  <a:pt x="69742" y="92435"/>
                  <a:pt x="69742" y="80206"/>
                </a:cubicBezTo>
                <a:cubicBezTo>
                  <a:pt x="69742" y="60064"/>
                  <a:pt x="83473" y="46037"/>
                  <a:pt x="102625" y="46037"/>
                </a:cubicBezTo>
                <a:cubicBezTo>
                  <a:pt x="121777" y="46037"/>
                  <a:pt x="135509" y="60064"/>
                  <a:pt x="135509" y="80206"/>
                </a:cubicBezTo>
                <a:cubicBezTo>
                  <a:pt x="135509" y="101067"/>
                  <a:pt x="120693" y="118331"/>
                  <a:pt x="102625" y="118331"/>
                </a:cubicBezTo>
                <a:cubicBezTo>
                  <a:pt x="98289" y="118331"/>
                  <a:pt x="93953" y="117612"/>
                  <a:pt x="89978" y="115454"/>
                </a:cubicBezTo>
                <a:cubicBezTo>
                  <a:pt x="88532" y="120489"/>
                  <a:pt x="84919" y="124805"/>
                  <a:pt x="80221" y="127323"/>
                </a:cubicBezTo>
                <a:cubicBezTo>
                  <a:pt x="81666" y="132358"/>
                  <a:pt x="87448" y="137034"/>
                  <a:pt x="95398" y="138472"/>
                </a:cubicBezTo>
                <a:cubicBezTo>
                  <a:pt x="97928" y="139192"/>
                  <a:pt x="99373" y="141350"/>
                  <a:pt x="98650" y="143867"/>
                </a:cubicBezTo>
                <a:cubicBezTo>
                  <a:pt x="98289" y="146025"/>
                  <a:pt x="96482" y="147104"/>
                  <a:pt x="94675" y="147104"/>
                </a:cubicBezTo>
                <a:cubicBezTo>
                  <a:pt x="94314" y="147104"/>
                  <a:pt x="93953" y="147104"/>
                  <a:pt x="93591" y="147104"/>
                </a:cubicBezTo>
                <a:cubicBezTo>
                  <a:pt x="82750" y="144587"/>
                  <a:pt x="74801" y="138472"/>
                  <a:pt x="72271" y="130560"/>
                </a:cubicBezTo>
                <a:cubicBezTo>
                  <a:pt x="70103" y="131279"/>
                  <a:pt x="67935" y="131998"/>
                  <a:pt x="65767" y="132358"/>
                </a:cubicBezTo>
                <a:cubicBezTo>
                  <a:pt x="60346" y="134156"/>
                  <a:pt x="55649" y="135955"/>
                  <a:pt x="51312" y="137753"/>
                </a:cubicBezTo>
                <a:cubicBezTo>
                  <a:pt x="45169" y="140990"/>
                  <a:pt x="41556" y="146025"/>
                  <a:pt x="41556" y="152140"/>
                </a:cubicBezTo>
                <a:lnTo>
                  <a:pt x="41556" y="154657"/>
                </a:lnTo>
                <a:cubicBezTo>
                  <a:pt x="48783" y="163289"/>
                  <a:pt x="58178" y="170483"/>
                  <a:pt x="69380" y="175518"/>
                </a:cubicBezTo>
                <a:cubicBezTo>
                  <a:pt x="71548" y="176238"/>
                  <a:pt x="72632" y="179115"/>
                  <a:pt x="71548" y="181273"/>
                </a:cubicBezTo>
                <a:cubicBezTo>
                  <a:pt x="70464" y="182712"/>
                  <a:pt x="69019" y="183791"/>
                  <a:pt x="67212" y="183791"/>
                </a:cubicBezTo>
                <a:cubicBezTo>
                  <a:pt x="66851" y="183791"/>
                  <a:pt x="66128" y="183431"/>
                  <a:pt x="65405" y="183431"/>
                </a:cubicBezTo>
                <a:cubicBezTo>
                  <a:pt x="35051" y="169764"/>
                  <a:pt x="14816" y="139551"/>
                  <a:pt x="13370" y="106462"/>
                </a:cubicBezTo>
                <a:lnTo>
                  <a:pt x="4336" y="106462"/>
                </a:lnTo>
                <a:cubicBezTo>
                  <a:pt x="1807" y="106462"/>
                  <a:pt x="0" y="104664"/>
                  <a:pt x="0" y="102146"/>
                </a:cubicBezTo>
                <a:cubicBezTo>
                  <a:pt x="0" y="99628"/>
                  <a:pt x="1807" y="97830"/>
                  <a:pt x="4336" y="97830"/>
                </a:cubicBezTo>
                <a:lnTo>
                  <a:pt x="13370" y="97830"/>
                </a:lnTo>
                <a:cubicBezTo>
                  <a:pt x="15538" y="52152"/>
                  <a:pt x="52397" y="15465"/>
                  <a:pt x="98289" y="13307"/>
                </a:cubicBezTo>
                <a:lnTo>
                  <a:pt x="98289" y="4316"/>
                </a:lnTo>
                <a:cubicBezTo>
                  <a:pt x="98289" y="1798"/>
                  <a:pt x="100096" y="0"/>
                  <a:pt x="10262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37BBA0EE-9CA4-ED4E-8C9A-38D199740C06}"/>
              </a:ext>
            </a:extLst>
          </p:cNvPr>
          <p:cNvSpPr/>
          <p:nvPr/>
        </p:nvSpPr>
        <p:spPr>
          <a:xfrm rot="12036283">
            <a:off x="8891262" y="3450901"/>
            <a:ext cx="373642" cy="373642"/>
          </a:xfrm>
          <a:custGeom>
            <a:avLst/>
            <a:gdLst>
              <a:gd name="connsiteX0" fmla="*/ 0 w 1967856"/>
              <a:gd name="connsiteY0" fmla="*/ 1967856 h 1967856"/>
              <a:gd name="connsiteX1" fmla="*/ 0 w 1967856"/>
              <a:gd name="connsiteY1" fmla="*/ 1305126 h 1967856"/>
              <a:gd name="connsiteX2" fmla="*/ 0 w 1967856"/>
              <a:gd name="connsiteY2" fmla="*/ 331365 h 1967856"/>
              <a:gd name="connsiteX3" fmla="*/ 331365 w 1967856"/>
              <a:gd name="connsiteY3" fmla="*/ 0 h 1967856"/>
              <a:gd name="connsiteX4" fmla="*/ 662730 w 1967856"/>
              <a:gd name="connsiteY4" fmla="*/ 331365 h 1967856"/>
              <a:gd name="connsiteX5" fmla="*/ 662730 w 1967856"/>
              <a:gd name="connsiteY5" fmla="*/ 1305126 h 1967856"/>
              <a:gd name="connsiteX6" fmla="*/ 1636491 w 1967856"/>
              <a:gd name="connsiteY6" fmla="*/ 1305126 h 1967856"/>
              <a:gd name="connsiteX7" fmla="*/ 1967856 w 1967856"/>
              <a:gd name="connsiteY7" fmla="*/ 1636491 h 1967856"/>
              <a:gd name="connsiteX8" fmla="*/ 1636491 w 1967856"/>
              <a:gd name="connsiteY8" fmla="*/ 1967856 h 1967856"/>
              <a:gd name="connsiteX9" fmla="*/ 662730 w 1967856"/>
              <a:gd name="connsiteY9" fmla="*/ 1967856 h 19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856" h="1967856">
                <a:moveTo>
                  <a:pt x="0" y="1967856"/>
                </a:moveTo>
                <a:lnTo>
                  <a:pt x="0" y="1305126"/>
                </a:lnTo>
                <a:lnTo>
                  <a:pt x="0" y="331365"/>
                </a:lnTo>
                <a:cubicBezTo>
                  <a:pt x="0" y="148357"/>
                  <a:pt x="148357" y="0"/>
                  <a:pt x="331365" y="0"/>
                </a:cubicBezTo>
                <a:cubicBezTo>
                  <a:pt x="514373" y="0"/>
                  <a:pt x="662730" y="148357"/>
                  <a:pt x="662730" y="331365"/>
                </a:cubicBezTo>
                <a:lnTo>
                  <a:pt x="662730" y="1305126"/>
                </a:lnTo>
                <a:lnTo>
                  <a:pt x="1636491" y="1305126"/>
                </a:lnTo>
                <a:cubicBezTo>
                  <a:pt x="1819499" y="1305126"/>
                  <a:pt x="1967856" y="1453483"/>
                  <a:pt x="1967856" y="1636491"/>
                </a:cubicBezTo>
                <a:cubicBezTo>
                  <a:pt x="1967856" y="1819499"/>
                  <a:pt x="1819499" y="1967856"/>
                  <a:pt x="1636491" y="1967856"/>
                </a:cubicBezTo>
                <a:lnTo>
                  <a:pt x="662730" y="196785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Freeform 25">
            <a:extLst>
              <a:ext uri="{FF2B5EF4-FFF2-40B4-BE49-F238E27FC236}">
                <a16:creationId xmlns:a16="http://schemas.microsoft.com/office/drawing/2014/main" id="{656022E1-9956-2C4A-B529-16AA455FB53A}"/>
              </a:ext>
            </a:extLst>
          </p:cNvPr>
          <p:cNvSpPr/>
          <p:nvPr/>
        </p:nvSpPr>
        <p:spPr>
          <a:xfrm rot="15159078">
            <a:off x="17095006" y="3381038"/>
            <a:ext cx="373642" cy="373642"/>
          </a:xfrm>
          <a:custGeom>
            <a:avLst/>
            <a:gdLst>
              <a:gd name="connsiteX0" fmla="*/ 0 w 1967856"/>
              <a:gd name="connsiteY0" fmla="*/ 1967856 h 1967856"/>
              <a:gd name="connsiteX1" fmla="*/ 0 w 1967856"/>
              <a:gd name="connsiteY1" fmla="*/ 1305126 h 1967856"/>
              <a:gd name="connsiteX2" fmla="*/ 0 w 1967856"/>
              <a:gd name="connsiteY2" fmla="*/ 331365 h 1967856"/>
              <a:gd name="connsiteX3" fmla="*/ 331365 w 1967856"/>
              <a:gd name="connsiteY3" fmla="*/ 0 h 1967856"/>
              <a:gd name="connsiteX4" fmla="*/ 662730 w 1967856"/>
              <a:gd name="connsiteY4" fmla="*/ 331365 h 1967856"/>
              <a:gd name="connsiteX5" fmla="*/ 662730 w 1967856"/>
              <a:gd name="connsiteY5" fmla="*/ 1305126 h 1967856"/>
              <a:gd name="connsiteX6" fmla="*/ 1636491 w 1967856"/>
              <a:gd name="connsiteY6" fmla="*/ 1305126 h 1967856"/>
              <a:gd name="connsiteX7" fmla="*/ 1967856 w 1967856"/>
              <a:gd name="connsiteY7" fmla="*/ 1636491 h 1967856"/>
              <a:gd name="connsiteX8" fmla="*/ 1636491 w 1967856"/>
              <a:gd name="connsiteY8" fmla="*/ 1967856 h 1967856"/>
              <a:gd name="connsiteX9" fmla="*/ 662730 w 1967856"/>
              <a:gd name="connsiteY9" fmla="*/ 1967856 h 19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856" h="1967856">
                <a:moveTo>
                  <a:pt x="0" y="1967856"/>
                </a:moveTo>
                <a:lnTo>
                  <a:pt x="0" y="1305126"/>
                </a:lnTo>
                <a:lnTo>
                  <a:pt x="0" y="331365"/>
                </a:lnTo>
                <a:cubicBezTo>
                  <a:pt x="0" y="148357"/>
                  <a:pt x="148357" y="0"/>
                  <a:pt x="331365" y="0"/>
                </a:cubicBezTo>
                <a:cubicBezTo>
                  <a:pt x="514373" y="0"/>
                  <a:pt x="662730" y="148357"/>
                  <a:pt x="662730" y="331365"/>
                </a:cubicBezTo>
                <a:lnTo>
                  <a:pt x="662730" y="1305126"/>
                </a:lnTo>
                <a:lnTo>
                  <a:pt x="1636491" y="1305126"/>
                </a:lnTo>
                <a:cubicBezTo>
                  <a:pt x="1819499" y="1305126"/>
                  <a:pt x="1967856" y="1453483"/>
                  <a:pt x="1967856" y="1636491"/>
                </a:cubicBezTo>
                <a:cubicBezTo>
                  <a:pt x="1967856" y="1819499"/>
                  <a:pt x="1819499" y="1967856"/>
                  <a:pt x="1636491" y="1967856"/>
                </a:cubicBezTo>
                <a:lnTo>
                  <a:pt x="662730" y="196785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Freeform 26">
            <a:extLst>
              <a:ext uri="{FF2B5EF4-FFF2-40B4-BE49-F238E27FC236}">
                <a16:creationId xmlns:a16="http://schemas.microsoft.com/office/drawing/2014/main" id="{5F63859C-47D2-0F4D-9FA8-1FD1DCB37E1D}"/>
              </a:ext>
            </a:extLst>
          </p:cNvPr>
          <p:cNvSpPr/>
          <p:nvPr/>
        </p:nvSpPr>
        <p:spPr>
          <a:xfrm rot="900000">
            <a:off x="14589953" y="10110370"/>
            <a:ext cx="373642" cy="373642"/>
          </a:xfrm>
          <a:custGeom>
            <a:avLst/>
            <a:gdLst>
              <a:gd name="connsiteX0" fmla="*/ 0 w 1967856"/>
              <a:gd name="connsiteY0" fmla="*/ 1967856 h 1967856"/>
              <a:gd name="connsiteX1" fmla="*/ 0 w 1967856"/>
              <a:gd name="connsiteY1" fmla="*/ 1305126 h 1967856"/>
              <a:gd name="connsiteX2" fmla="*/ 0 w 1967856"/>
              <a:gd name="connsiteY2" fmla="*/ 331365 h 1967856"/>
              <a:gd name="connsiteX3" fmla="*/ 331365 w 1967856"/>
              <a:gd name="connsiteY3" fmla="*/ 0 h 1967856"/>
              <a:gd name="connsiteX4" fmla="*/ 662730 w 1967856"/>
              <a:gd name="connsiteY4" fmla="*/ 331365 h 1967856"/>
              <a:gd name="connsiteX5" fmla="*/ 662730 w 1967856"/>
              <a:gd name="connsiteY5" fmla="*/ 1305126 h 1967856"/>
              <a:gd name="connsiteX6" fmla="*/ 1636491 w 1967856"/>
              <a:gd name="connsiteY6" fmla="*/ 1305126 h 1967856"/>
              <a:gd name="connsiteX7" fmla="*/ 1967856 w 1967856"/>
              <a:gd name="connsiteY7" fmla="*/ 1636491 h 1967856"/>
              <a:gd name="connsiteX8" fmla="*/ 1636491 w 1967856"/>
              <a:gd name="connsiteY8" fmla="*/ 1967856 h 1967856"/>
              <a:gd name="connsiteX9" fmla="*/ 662730 w 1967856"/>
              <a:gd name="connsiteY9" fmla="*/ 1967856 h 19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856" h="1967856">
                <a:moveTo>
                  <a:pt x="0" y="1967856"/>
                </a:moveTo>
                <a:lnTo>
                  <a:pt x="0" y="1305126"/>
                </a:lnTo>
                <a:lnTo>
                  <a:pt x="0" y="331365"/>
                </a:lnTo>
                <a:cubicBezTo>
                  <a:pt x="0" y="148357"/>
                  <a:pt x="148357" y="0"/>
                  <a:pt x="331365" y="0"/>
                </a:cubicBezTo>
                <a:cubicBezTo>
                  <a:pt x="514373" y="0"/>
                  <a:pt x="662730" y="148357"/>
                  <a:pt x="662730" y="331365"/>
                </a:cubicBezTo>
                <a:lnTo>
                  <a:pt x="662730" y="1305126"/>
                </a:lnTo>
                <a:lnTo>
                  <a:pt x="1636491" y="1305126"/>
                </a:lnTo>
                <a:cubicBezTo>
                  <a:pt x="1819499" y="1305126"/>
                  <a:pt x="1967856" y="1453483"/>
                  <a:pt x="1967856" y="1636491"/>
                </a:cubicBezTo>
                <a:cubicBezTo>
                  <a:pt x="1967856" y="1819499"/>
                  <a:pt x="1819499" y="1967856"/>
                  <a:pt x="1636491" y="1967856"/>
                </a:cubicBezTo>
                <a:lnTo>
                  <a:pt x="662730" y="196785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Freeform 27">
            <a:extLst>
              <a:ext uri="{FF2B5EF4-FFF2-40B4-BE49-F238E27FC236}">
                <a16:creationId xmlns:a16="http://schemas.microsoft.com/office/drawing/2014/main" id="{8E5518AE-EDB9-1846-9BF7-73803E6E4DCC}"/>
              </a:ext>
            </a:extLst>
          </p:cNvPr>
          <p:cNvSpPr/>
          <p:nvPr/>
        </p:nvSpPr>
        <p:spPr>
          <a:xfrm rot="4500000">
            <a:off x="7586111" y="10392272"/>
            <a:ext cx="373642" cy="373642"/>
          </a:xfrm>
          <a:custGeom>
            <a:avLst/>
            <a:gdLst>
              <a:gd name="connsiteX0" fmla="*/ 0 w 1967856"/>
              <a:gd name="connsiteY0" fmla="*/ 1967856 h 1967856"/>
              <a:gd name="connsiteX1" fmla="*/ 0 w 1967856"/>
              <a:gd name="connsiteY1" fmla="*/ 1305126 h 1967856"/>
              <a:gd name="connsiteX2" fmla="*/ 0 w 1967856"/>
              <a:gd name="connsiteY2" fmla="*/ 331365 h 1967856"/>
              <a:gd name="connsiteX3" fmla="*/ 331365 w 1967856"/>
              <a:gd name="connsiteY3" fmla="*/ 0 h 1967856"/>
              <a:gd name="connsiteX4" fmla="*/ 662730 w 1967856"/>
              <a:gd name="connsiteY4" fmla="*/ 331365 h 1967856"/>
              <a:gd name="connsiteX5" fmla="*/ 662730 w 1967856"/>
              <a:gd name="connsiteY5" fmla="*/ 1305126 h 1967856"/>
              <a:gd name="connsiteX6" fmla="*/ 1636491 w 1967856"/>
              <a:gd name="connsiteY6" fmla="*/ 1305126 h 1967856"/>
              <a:gd name="connsiteX7" fmla="*/ 1967856 w 1967856"/>
              <a:gd name="connsiteY7" fmla="*/ 1636491 h 1967856"/>
              <a:gd name="connsiteX8" fmla="*/ 1636491 w 1967856"/>
              <a:gd name="connsiteY8" fmla="*/ 1967856 h 1967856"/>
              <a:gd name="connsiteX9" fmla="*/ 662730 w 1967856"/>
              <a:gd name="connsiteY9" fmla="*/ 1967856 h 19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856" h="1967856">
                <a:moveTo>
                  <a:pt x="0" y="1967856"/>
                </a:moveTo>
                <a:lnTo>
                  <a:pt x="0" y="1305126"/>
                </a:lnTo>
                <a:lnTo>
                  <a:pt x="0" y="331365"/>
                </a:lnTo>
                <a:cubicBezTo>
                  <a:pt x="0" y="148357"/>
                  <a:pt x="148357" y="0"/>
                  <a:pt x="331365" y="0"/>
                </a:cubicBezTo>
                <a:cubicBezTo>
                  <a:pt x="514373" y="0"/>
                  <a:pt x="662730" y="148357"/>
                  <a:pt x="662730" y="331365"/>
                </a:cubicBezTo>
                <a:lnTo>
                  <a:pt x="662730" y="1305126"/>
                </a:lnTo>
                <a:lnTo>
                  <a:pt x="1636491" y="1305126"/>
                </a:lnTo>
                <a:cubicBezTo>
                  <a:pt x="1819499" y="1305126"/>
                  <a:pt x="1967856" y="1453483"/>
                  <a:pt x="1967856" y="1636491"/>
                </a:cubicBezTo>
                <a:cubicBezTo>
                  <a:pt x="1967856" y="1819499"/>
                  <a:pt x="1819499" y="1967856"/>
                  <a:pt x="1636491" y="1967856"/>
                </a:cubicBezTo>
                <a:lnTo>
                  <a:pt x="662730" y="196785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E5F4AFA8-D470-8943-A359-43342F3791E2}"/>
              </a:ext>
            </a:extLst>
          </p:cNvPr>
          <p:cNvSpPr txBox="1">
            <a:spLocks/>
          </p:cNvSpPr>
          <p:nvPr/>
        </p:nvSpPr>
        <p:spPr>
          <a:xfrm>
            <a:off x="13106637" y="11504468"/>
            <a:ext cx="417988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0" name="Subtitle 2">
            <a:extLst>
              <a:ext uri="{FF2B5EF4-FFF2-40B4-BE49-F238E27FC236}">
                <a16:creationId xmlns:a16="http://schemas.microsoft.com/office/drawing/2014/main" id="{47493CCB-6AA9-EC4C-9F73-2B412DDF708B}"/>
              </a:ext>
            </a:extLst>
          </p:cNvPr>
          <p:cNvSpPr txBox="1">
            <a:spLocks/>
          </p:cNvSpPr>
          <p:nvPr/>
        </p:nvSpPr>
        <p:spPr>
          <a:xfrm>
            <a:off x="7132297" y="765604"/>
            <a:ext cx="417988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1" name="Subtitle 2">
            <a:extLst>
              <a:ext uri="{FF2B5EF4-FFF2-40B4-BE49-F238E27FC236}">
                <a16:creationId xmlns:a16="http://schemas.microsoft.com/office/drawing/2014/main" id="{85FDEAEB-4094-684A-932E-E3A85F24744B}"/>
              </a:ext>
            </a:extLst>
          </p:cNvPr>
          <p:cNvSpPr txBox="1">
            <a:spLocks/>
          </p:cNvSpPr>
          <p:nvPr/>
        </p:nvSpPr>
        <p:spPr>
          <a:xfrm>
            <a:off x="1645897" y="8934244"/>
            <a:ext cx="417988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2" name="Subtitle 2">
            <a:extLst>
              <a:ext uri="{FF2B5EF4-FFF2-40B4-BE49-F238E27FC236}">
                <a16:creationId xmlns:a16="http://schemas.microsoft.com/office/drawing/2014/main" id="{79D18D21-9043-D648-8CC7-417FDEED4C58}"/>
              </a:ext>
            </a:extLst>
          </p:cNvPr>
          <p:cNvSpPr txBox="1">
            <a:spLocks/>
          </p:cNvSpPr>
          <p:nvPr/>
        </p:nvSpPr>
        <p:spPr>
          <a:xfrm>
            <a:off x="18684217" y="4423204"/>
            <a:ext cx="417988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3" name="TextBox 32">
            <a:extLst>
              <a:ext uri="{FF2B5EF4-FFF2-40B4-BE49-F238E27FC236}">
                <a16:creationId xmlns:a16="http://schemas.microsoft.com/office/drawing/2014/main" id="{57986E9B-F1C8-7443-BF45-FC62254BA0F5}"/>
              </a:ext>
            </a:extLst>
          </p:cNvPr>
          <p:cNvSpPr txBox="1"/>
          <p:nvPr/>
        </p:nvSpPr>
        <p:spPr>
          <a:xfrm>
            <a:off x="7629627" y="5132681"/>
            <a:ext cx="5325497" cy="1938992"/>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CLOTHING</a:t>
            </a:r>
          </a:p>
          <a:p>
            <a:pPr algn="ctr"/>
            <a:r>
              <a:rPr lang="en-US" sz="6000" b="1" dirty="0">
                <a:solidFill>
                  <a:schemeClr val="tx2"/>
                </a:solidFill>
                <a:latin typeface="Poppins" pitchFamily="2" charset="77"/>
                <a:cs typeface="Poppins" pitchFamily="2" charset="77"/>
              </a:rPr>
              <a:t>VALUE CHAIN</a:t>
            </a:r>
          </a:p>
        </p:txBody>
      </p:sp>
    </p:spTree>
    <p:extLst>
      <p:ext uri="{BB962C8B-B14F-4D97-AF65-F5344CB8AC3E}">
        <p14:creationId xmlns:p14="http://schemas.microsoft.com/office/powerpoint/2010/main" val="96921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46CACAE0-4451-E54F-9AA5-62449A73C902}"/>
              </a:ext>
            </a:extLst>
          </p:cNvPr>
          <p:cNvSpPr/>
          <p:nvPr/>
        </p:nvSpPr>
        <p:spPr>
          <a:xfrm rot="5400000">
            <a:off x="13414056" y="3716225"/>
            <a:ext cx="12192000" cy="628355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2272001F-BABF-1044-8E2D-08BE5CB221A2}"/>
              </a:ext>
            </a:extLst>
          </p:cNvPr>
          <p:cNvSpPr/>
          <p:nvPr/>
        </p:nvSpPr>
        <p:spPr>
          <a:xfrm>
            <a:off x="15160209" y="762000"/>
            <a:ext cx="1124585" cy="1219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3EE89281-C819-AA47-A589-5B07F8E2D052}"/>
              </a:ext>
            </a:extLst>
          </p:cNvPr>
          <p:cNvSpPr/>
          <p:nvPr/>
        </p:nvSpPr>
        <p:spPr>
          <a:xfrm rot="16200000">
            <a:off x="8743806" y="-4792285"/>
            <a:ext cx="778630" cy="1188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68A4065E-96F9-1D45-A5C6-CFEF917A3451}"/>
              </a:ext>
            </a:extLst>
          </p:cNvPr>
          <p:cNvSpPr/>
          <p:nvPr/>
        </p:nvSpPr>
        <p:spPr>
          <a:xfrm rot="16200000">
            <a:off x="8743806" y="-3954205"/>
            <a:ext cx="778630" cy="1188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A45B926F-144B-0741-BFDA-15E3A8942023}"/>
              </a:ext>
            </a:extLst>
          </p:cNvPr>
          <p:cNvSpPr/>
          <p:nvPr/>
        </p:nvSpPr>
        <p:spPr>
          <a:xfrm rot="16200000">
            <a:off x="8743806" y="-3110274"/>
            <a:ext cx="778630" cy="1188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A3C056EC-74E7-434C-89F9-5174AE9EC5B7}"/>
              </a:ext>
            </a:extLst>
          </p:cNvPr>
          <p:cNvSpPr/>
          <p:nvPr/>
        </p:nvSpPr>
        <p:spPr>
          <a:xfrm rot="16200000">
            <a:off x="8743806" y="-2271205"/>
            <a:ext cx="778630" cy="1188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0845E780-D70D-FE4A-AC96-790620E940C9}"/>
              </a:ext>
            </a:extLst>
          </p:cNvPr>
          <p:cNvSpPr/>
          <p:nvPr/>
        </p:nvSpPr>
        <p:spPr>
          <a:xfrm rot="16200000">
            <a:off x="8743806" y="-1428394"/>
            <a:ext cx="778630" cy="1188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EE8D734C-13EF-0747-B59C-F0E5706284B8}"/>
              </a:ext>
            </a:extLst>
          </p:cNvPr>
          <p:cNvSpPr/>
          <p:nvPr/>
        </p:nvSpPr>
        <p:spPr>
          <a:xfrm rot="16200000">
            <a:off x="8743806" y="-590624"/>
            <a:ext cx="778630" cy="1188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73A63A90-D19D-304E-BC61-965DE71D3873}"/>
              </a:ext>
            </a:extLst>
          </p:cNvPr>
          <p:cNvSpPr/>
          <p:nvPr/>
        </p:nvSpPr>
        <p:spPr>
          <a:xfrm rot="16200000">
            <a:off x="8743806" y="247147"/>
            <a:ext cx="778630" cy="1188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B78F2F9B-799B-1B4E-95E1-6B8BB80B9BE4}"/>
              </a:ext>
            </a:extLst>
          </p:cNvPr>
          <p:cNvSpPr/>
          <p:nvPr/>
        </p:nvSpPr>
        <p:spPr>
          <a:xfrm rot="16200000">
            <a:off x="8743806" y="1084916"/>
            <a:ext cx="778630" cy="1188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97EA469C-A502-524D-9281-F43C3053E1B6}"/>
              </a:ext>
            </a:extLst>
          </p:cNvPr>
          <p:cNvSpPr/>
          <p:nvPr/>
        </p:nvSpPr>
        <p:spPr>
          <a:xfrm rot="16200000">
            <a:off x="8743806" y="1922684"/>
            <a:ext cx="778630" cy="1188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89742270-6CB3-E94B-A8F2-0D40E99ACC39}"/>
              </a:ext>
            </a:extLst>
          </p:cNvPr>
          <p:cNvSpPr/>
          <p:nvPr/>
        </p:nvSpPr>
        <p:spPr>
          <a:xfrm rot="16200000">
            <a:off x="8743806" y="2760451"/>
            <a:ext cx="778630" cy="1188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BC69D0F1-C1CF-604A-9FA1-676A8CA08F19}"/>
              </a:ext>
            </a:extLst>
          </p:cNvPr>
          <p:cNvSpPr/>
          <p:nvPr/>
        </p:nvSpPr>
        <p:spPr>
          <a:xfrm rot="16200000">
            <a:off x="8743807" y="6621085"/>
            <a:ext cx="778630" cy="1188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D46A9B7E-B4EB-8640-834D-64D2B510F8AA}"/>
              </a:ext>
            </a:extLst>
          </p:cNvPr>
          <p:cNvSpPr/>
          <p:nvPr/>
        </p:nvSpPr>
        <p:spPr>
          <a:xfrm rot="16200000">
            <a:off x="8743806" y="5777153"/>
            <a:ext cx="778630" cy="1188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E11B2617-CAB0-E84F-A85E-7DD6E90FDA52}"/>
              </a:ext>
            </a:extLst>
          </p:cNvPr>
          <p:cNvSpPr/>
          <p:nvPr/>
        </p:nvSpPr>
        <p:spPr>
          <a:xfrm>
            <a:off x="12788672" y="9152502"/>
            <a:ext cx="2288049" cy="21146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05940A55-6BDB-8C43-A7E1-96C3AED64B15}"/>
              </a:ext>
            </a:extLst>
          </p:cNvPr>
          <p:cNvSpPr/>
          <p:nvPr/>
        </p:nvSpPr>
        <p:spPr>
          <a:xfrm>
            <a:off x="10388884" y="9152504"/>
            <a:ext cx="2288049" cy="21146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8145A57C-0C84-6A45-97D2-173A6B8DCB10}"/>
              </a:ext>
            </a:extLst>
          </p:cNvPr>
          <p:cNvSpPr/>
          <p:nvPr/>
        </p:nvSpPr>
        <p:spPr>
          <a:xfrm>
            <a:off x="7989096" y="9152502"/>
            <a:ext cx="2288049" cy="21146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C0A8E5A4-2C66-ED4B-BEC0-3D7CC03D7657}"/>
              </a:ext>
            </a:extLst>
          </p:cNvPr>
          <p:cNvSpPr/>
          <p:nvPr/>
        </p:nvSpPr>
        <p:spPr>
          <a:xfrm>
            <a:off x="3189521" y="9152502"/>
            <a:ext cx="2288049" cy="21146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6AB89832-A525-9A41-B72D-51F018902EEE}"/>
              </a:ext>
            </a:extLst>
          </p:cNvPr>
          <p:cNvSpPr/>
          <p:nvPr/>
        </p:nvSpPr>
        <p:spPr>
          <a:xfrm>
            <a:off x="5589308" y="9152502"/>
            <a:ext cx="2288049" cy="21146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12DF5DCB-8858-5445-A0BE-41C6AF9F99F0}"/>
              </a:ext>
            </a:extLst>
          </p:cNvPr>
          <p:cNvSpPr/>
          <p:nvPr/>
        </p:nvSpPr>
        <p:spPr>
          <a:xfrm>
            <a:off x="1725818" y="762000"/>
            <a:ext cx="1380216" cy="49802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49476BAC-262A-3243-91F1-0F34377DBB37}"/>
              </a:ext>
            </a:extLst>
          </p:cNvPr>
          <p:cNvSpPr/>
          <p:nvPr/>
        </p:nvSpPr>
        <p:spPr>
          <a:xfrm>
            <a:off x="1725818" y="5801431"/>
            <a:ext cx="1380216" cy="32919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641980E5-1F55-0F45-AC26-B70AA4BFF932}"/>
              </a:ext>
            </a:extLst>
          </p:cNvPr>
          <p:cNvSpPr/>
          <p:nvPr/>
        </p:nvSpPr>
        <p:spPr>
          <a:xfrm>
            <a:off x="1725818" y="9152503"/>
            <a:ext cx="1380216" cy="380149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56F7D548-A62A-2B42-B637-810C487A1879}"/>
              </a:ext>
            </a:extLst>
          </p:cNvPr>
          <p:cNvSpPr txBox="1"/>
          <p:nvPr/>
        </p:nvSpPr>
        <p:spPr>
          <a:xfrm>
            <a:off x="3422810" y="858927"/>
            <a:ext cx="4355680"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Patients and caregivers</a:t>
            </a:r>
          </a:p>
        </p:txBody>
      </p:sp>
      <p:sp>
        <p:nvSpPr>
          <p:cNvPr id="26" name="TextBox 25">
            <a:extLst>
              <a:ext uri="{FF2B5EF4-FFF2-40B4-BE49-F238E27FC236}">
                <a16:creationId xmlns:a16="http://schemas.microsoft.com/office/drawing/2014/main" id="{7E44C72A-4513-2A4C-B736-F2F4D0A655BB}"/>
              </a:ext>
            </a:extLst>
          </p:cNvPr>
          <p:cNvSpPr txBox="1"/>
          <p:nvPr/>
        </p:nvSpPr>
        <p:spPr>
          <a:xfrm>
            <a:off x="3422810" y="1697007"/>
            <a:ext cx="10044737"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Social workers, behavioralists, care manager, pharmacy</a:t>
            </a:r>
          </a:p>
        </p:txBody>
      </p:sp>
      <p:sp>
        <p:nvSpPr>
          <p:cNvPr id="27" name="TextBox 26">
            <a:extLst>
              <a:ext uri="{FF2B5EF4-FFF2-40B4-BE49-F238E27FC236}">
                <a16:creationId xmlns:a16="http://schemas.microsoft.com/office/drawing/2014/main" id="{0EC1F41B-0BCE-C54F-BC1C-CB4AADACDE24}"/>
              </a:ext>
            </a:extLst>
          </p:cNvPr>
          <p:cNvSpPr txBox="1"/>
          <p:nvPr/>
        </p:nvSpPr>
        <p:spPr>
          <a:xfrm>
            <a:off x="3422810" y="2536585"/>
            <a:ext cx="3453189"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Engaged clinicians</a:t>
            </a:r>
          </a:p>
        </p:txBody>
      </p:sp>
      <p:sp>
        <p:nvSpPr>
          <p:cNvPr id="28" name="TextBox 27">
            <a:extLst>
              <a:ext uri="{FF2B5EF4-FFF2-40B4-BE49-F238E27FC236}">
                <a16:creationId xmlns:a16="http://schemas.microsoft.com/office/drawing/2014/main" id="{6F421EB0-1895-7B44-B507-332469EB0FE5}"/>
              </a:ext>
            </a:extLst>
          </p:cNvPr>
          <p:cNvSpPr txBox="1"/>
          <p:nvPr/>
        </p:nvSpPr>
        <p:spPr>
          <a:xfrm>
            <a:off x="3422810" y="3379396"/>
            <a:ext cx="4131259"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Payers and employers</a:t>
            </a:r>
          </a:p>
        </p:txBody>
      </p:sp>
      <p:sp>
        <p:nvSpPr>
          <p:cNvPr id="29" name="TextBox 28">
            <a:extLst>
              <a:ext uri="{FF2B5EF4-FFF2-40B4-BE49-F238E27FC236}">
                <a16:creationId xmlns:a16="http://schemas.microsoft.com/office/drawing/2014/main" id="{15989784-089B-3E44-9E8F-C275FDBBD1E7}"/>
              </a:ext>
            </a:extLst>
          </p:cNvPr>
          <p:cNvSpPr txBox="1"/>
          <p:nvPr/>
        </p:nvSpPr>
        <p:spPr>
          <a:xfrm>
            <a:off x="3422810" y="4222818"/>
            <a:ext cx="4378122"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Finance and operations</a:t>
            </a:r>
          </a:p>
        </p:txBody>
      </p:sp>
      <p:sp>
        <p:nvSpPr>
          <p:cNvPr id="30" name="TextBox 29">
            <a:extLst>
              <a:ext uri="{FF2B5EF4-FFF2-40B4-BE49-F238E27FC236}">
                <a16:creationId xmlns:a16="http://schemas.microsoft.com/office/drawing/2014/main" id="{1170ADC6-9598-9E4C-9467-8A4DDE09A182}"/>
              </a:ext>
            </a:extLst>
          </p:cNvPr>
          <p:cNvSpPr txBox="1"/>
          <p:nvPr/>
        </p:nvSpPr>
        <p:spPr>
          <a:xfrm>
            <a:off x="3422810" y="5060589"/>
            <a:ext cx="5857694"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Data scientists and </a:t>
            </a:r>
            <a:r>
              <a:rPr lang="en-US" sz="3200" dirty="0" err="1">
                <a:solidFill>
                  <a:schemeClr val="bg1"/>
                </a:solidFill>
                <a:latin typeface="Lato" panose="020F0502020204030203" pitchFamily="34" charset="0"/>
                <a:ea typeface="Lato" panose="020F0502020204030203" pitchFamily="34" charset="0"/>
                <a:cs typeface="Lato" panose="020F0502020204030203" pitchFamily="34" charset="0"/>
              </a:rPr>
              <a:t>Informatists</a:t>
            </a:r>
            <a:endParaRPr lang="en-US"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1" name="TextBox 30">
            <a:extLst>
              <a:ext uri="{FF2B5EF4-FFF2-40B4-BE49-F238E27FC236}">
                <a16:creationId xmlns:a16="http://schemas.microsoft.com/office/drawing/2014/main" id="{76D4430F-C73C-8948-BC7D-8F052E24A14E}"/>
              </a:ext>
            </a:extLst>
          </p:cNvPr>
          <p:cNvSpPr txBox="1"/>
          <p:nvPr/>
        </p:nvSpPr>
        <p:spPr>
          <a:xfrm>
            <a:off x="3422810" y="5898360"/>
            <a:ext cx="9005992"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Presentation/Visualization: </a:t>
            </a:r>
            <a:r>
              <a:rPr lang="en-US" sz="3200" dirty="0" err="1">
                <a:solidFill>
                  <a:schemeClr val="bg1"/>
                </a:solidFill>
                <a:latin typeface="Lato" panose="020F0502020204030203" pitchFamily="34" charset="0"/>
                <a:ea typeface="Lato" panose="020F0502020204030203" pitchFamily="34" charset="0"/>
                <a:cs typeface="Lato" panose="020F0502020204030203" pitchFamily="34" charset="0"/>
              </a:rPr>
              <a:t>hotspoting</a:t>
            </a:r>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 discovery</a:t>
            </a:r>
          </a:p>
        </p:txBody>
      </p:sp>
      <p:sp>
        <p:nvSpPr>
          <p:cNvPr id="32" name="TextBox 31">
            <a:extLst>
              <a:ext uri="{FF2B5EF4-FFF2-40B4-BE49-F238E27FC236}">
                <a16:creationId xmlns:a16="http://schemas.microsoft.com/office/drawing/2014/main" id="{95E97802-2413-8E41-89BF-40C80E0112A7}"/>
              </a:ext>
            </a:extLst>
          </p:cNvPr>
          <p:cNvSpPr txBox="1"/>
          <p:nvPr/>
        </p:nvSpPr>
        <p:spPr>
          <a:xfrm>
            <a:off x="3422810" y="6736129"/>
            <a:ext cx="9267281"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Descriptive: quality reporting, care gaps, variability</a:t>
            </a:r>
          </a:p>
        </p:txBody>
      </p:sp>
      <p:sp>
        <p:nvSpPr>
          <p:cNvPr id="33" name="TextBox 32">
            <a:extLst>
              <a:ext uri="{FF2B5EF4-FFF2-40B4-BE49-F238E27FC236}">
                <a16:creationId xmlns:a16="http://schemas.microsoft.com/office/drawing/2014/main" id="{3637BD79-F54F-FF42-AB1B-B9F0BB734539}"/>
              </a:ext>
            </a:extLst>
          </p:cNvPr>
          <p:cNvSpPr txBox="1"/>
          <p:nvPr/>
        </p:nvSpPr>
        <p:spPr>
          <a:xfrm>
            <a:off x="3422810" y="7568241"/>
            <a:ext cx="7738016"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Predictive: readmissions, risk stratification</a:t>
            </a:r>
          </a:p>
        </p:txBody>
      </p:sp>
      <p:sp>
        <p:nvSpPr>
          <p:cNvPr id="34" name="TextBox 33">
            <a:extLst>
              <a:ext uri="{FF2B5EF4-FFF2-40B4-BE49-F238E27FC236}">
                <a16:creationId xmlns:a16="http://schemas.microsoft.com/office/drawing/2014/main" id="{291909CF-F854-7E4D-9FBD-389105ADC898}"/>
              </a:ext>
            </a:extLst>
          </p:cNvPr>
          <p:cNvSpPr txBox="1"/>
          <p:nvPr/>
        </p:nvSpPr>
        <p:spPr>
          <a:xfrm>
            <a:off x="3422810" y="8411663"/>
            <a:ext cx="10217862"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Prescriptive: simulation, optimization, decision, planning</a:t>
            </a:r>
          </a:p>
        </p:txBody>
      </p:sp>
      <p:sp>
        <p:nvSpPr>
          <p:cNvPr id="35" name="TextBox 34">
            <a:extLst>
              <a:ext uri="{FF2B5EF4-FFF2-40B4-BE49-F238E27FC236}">
                <a16:creationId xmlns:a16="http://schemas.microsoft.com/office/drawing/2014/main" id="{4A2AB7DE-4513-0B42-89CF-4E66CA3F43E8}"/>
              </a:ext>
            </a:extLst>
          </p:cNvPr>
          <p:cNvSpPr txBox="1"/>
          <p:nvPr/>
        </p:nvSpPr>
        <p:spPr>
          <a:xfrm>
            <a:off x="3422810" y="11425498"/>
            <a:ext cx="5851282"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Data management and curation</a:t>
            </a:r>
          </a:p>
        </p:txBody>
      </p:sp>
      <p:sp>
        <p:nvSpPr>
          <p:cNvPr id="36" name="TextBox 35">
            <a:extLst>
              <a:ext uri="{FF2B5EF4-FFF2-40B4-BE49-F238E27FC236}">
                <a16:creationId xmlns:a16="http://schemas.microsoft.com/office/drawing/2014/main" id="{20E58744-8469-E54B-BCD9-CD6FEA0A257E}"/>
              </a:ext>
            </a:extLst>
          </p:cNvPr>
          <p:cNvSpPr txBox="1"/>
          <p:nvPr/>
        </p:nvSpPr>
        <p:spPr>
          <a:xfrm>
            <a:off x="3422810" y="12272297"/>
            <a:ext cx="4822154" cy="584775"/>
          </a:xfrm>
          <a:prstGeom prst="rect">
            <a:avLst/>
          </a:prstGeom>
          <a:noFill/>
        </p:spPr>
        <p:txBody>
          <a:bodyPr wrap="none" rtlCol="0" anchor="ctr">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Data governance &amp; ethics</a:t>
            </a:r>
          </a:p>
        </p:txBody>
      </p:sp>
      <p:sp>
        <p:nvSpPr>
          <p:cNvPr id="37" name="TextBox 36">
            <a:extLst>
              <a:ext uri="{FF2B5EF4-FFF2-40B4-BE49-F238E27FC236}">
                <a16:creationId xmlns:a16="http://schemas.microsoft.com/office/drawing/2014/main" id="{8BF2EC6C-F21E-4B4B-B9E7-E11A0D92323C}"/>
              </a:ext>
            </a:extLst>
          </p:cNvPr>
          <p:cNvSpPr txBox="1"/>
          <p:nvPr/>
        </p:nvSpPr>
        <p:spPr>
          <a:xfrm>
            <a:off x="3290596" y="9427572"/>
            <a:ext cx="2085898" cy="1569660"/>
          </a:xfrm>
          <a:prstGeom prst="rect">
            <a:avLst/>
          </a:prstGeom>
          <a:noFill/>
        </p:spPr>
        <p:txBody>
          <a:bodyPr wrap="square" rtlCol="0" anchor="ctr">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Diagnosis, Clinical decision support</a:t>
            </a:r>
          </a:p>
        </p:txBody>
      </p:sp>
      <p:sp>
        <p:nvSpPr>
          <p:cNvPr id="38" name="TextBox 37">
            <a:extLst>
              <a:ext uri="{FF2B5EF4-FFF2-40B4-BE49-F238E27FC236}">
                <a16:creationId xmlns:a16="http://schemas.microsoft.com/office/drawing/2014/main" id="{41EEA3C2-7086-C840-9EC3-9660CDF7FEF6}"/>
              </a:ext>
            </a:extLst>
          </p:cNvPr>
          <p:cNvSpPr txBox="1"/>
          <p:nvPr/>
        </p:nvSpPr>
        <p:spPr>
          <a:xfrm>
            <a:off x="5718632" y="9427572"/>
            <a:ext cx="2029400" cy="1569660"/>
          </a:xfrm>
          <a:prstGeom prst="rect">
            <a:avLst/>
          </a:prstGeom>
          <a:noFill/>
        </p:spPr>
        <p:txBody>
          <a:bodyPr wrap="square" rtlCol="0" anchor="ctr">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Performance management (CQM variability)</a:t>
            </a:r>
          </a:p>
        </p:txBody>
      </p:sp>
      <p:sp>
        <p:nvSpPr>
          <p:cNvPr id="39" name="TextBox 38">
            <a:extLst>
              <a:ext uri="{FF2B5EF4-FFF2-40B4-BE49-F238E27FC236}">
                <a16:creationId xmlns:a16="http://schemas.microsoft.com/office/drawing/2014/main" id="{BB65A77E-D236-1A4F-B197-E6EB1EB24F49}"/>
              </a:ext>
            </a:extLst>
          </p:cNvPr>
          <p:cNvSpPr txBox="1"/>
          <p:nvPr/>
        </p:nvSpPr>
        <p:spPr>
          <a:xfrm>
            <a:off x="8118420" y="9612237"/>
            <a:ext cx="2029400" cy="1200329"/>
          </a:xfrm>
          <a:prstGeom prst="rect">
            <a:avLst/>
          </a:prstGeom>
          <a:noFill/>
        </p:spPr>
        <p:txBody>
          <a:bodyPr wrap="square" rtlCol="0" anchor="ctr">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Population Health Management</a:t>
            </a:r>
          </a:p>
        </p:txBody>
      </p:sp>
      <p:sp>
        <p:nvSpPr>
          <p:cNvPr id="40" name="TextBox 39">
            <a:extLst>
              <a:ext uri="{FF2B5EF4-FFF2-40B4-BE49-F238E27FC236}">
                <a16:creationId xmlns:a16="http://schemas.microsoft.com/office/drawing/2014/main" id="{9D6C25DC-4A96-B041-ABBC-F86ADCAB0841}"/>
              </a:ext>
            </a:extLst>
          </p:cNvPr>
          <p:cNvSpPr txBox="1"/>
          <p:nvPr/>
        </p:nvSpPr>
        <p:spPr>
          <a:xfrm>
            <a:off x="10601697" y="9612237"/>
            <a:ext cx="1862422" cy="1200329"/>
          </a:xfrm>
          <a:prstGeom prst="rect">
            <a:avLst/>
          </a:prstGeom>
          <a:noFill/>
        </p:spPr>
        <p:txBody>
          <a:bodyPr wrap="square" rtlCol="0" anchor="ctr">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Community-based health</a:t>
            </a:r>
          </a:p>
        </p:txBody>
      </p:sp>
      <p:sp>
        <p:nvSpPr>
          <p:cNvPr id="41" name="TextBox 40">
            <a:extLst>
              <a:ext uri="{FF2B5EF4-FFF2-40B4-BE49-F238E27FC236}">
                <a16:creationId xmlns:a16="http://schemas.microsoft.com/office/drawing/2014/main" id="{51443BB7-DA39-964D-8C32-4A58E8E9D44A}"/>
              </a:ext>
            </a:extLst>
          </p:cNvPr>
          <p:cNvSpPr txBox="1"/>
          <p:nvPr/>
        </p:nvSpPr>
        <p:spPr>
          <a:xfrm>
            <a:off x="13001485" y="9796903"/>
            <a:ext cx="1862422" cy="830997"/>
          </a:xfrm>
          <a:prstGeom prst="rect">
            <a:avLst/>
          </a:prstGeom>
          <a:noFill/>
        </p:spPr>
        <p:txBody>
          <a:bodyPr wrap="square" rtlCol="0" anchor="ctr">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Clinical Research</a:t>
            </a:r>
          </a:p>
        </p:txBody>
      </p:sp>
      <p:sp>
        <p:nvSpPr>
          <p:cNvPr id="42" name="TextBox 41">
            <a:extLst>
              <a:ext uri="{FF2B5EF4-FFF2-40B4-BE49-F238E27FC236}">
                <a16:creationId xmlns:a16="http://schemas.microsoft.com/office/drawing/2014/main" id="{FEF2FA10-7A9B-E549-AAA8-B2078D68CA91}"/>
              </a:ext>
            </a:extLst>
          </p:cNvPr>
          <p:cNvSpPr txBox="1"/>
          <p:nvPr/>
        </p:nvSpPr>
        <p:spPr>
          <a:xfrm rot="5400000">
            <a:off x="1539726" y="7159154"/>
            <a:ext cx="175240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CREATE</a:t>
            </a:r>
          </a:p>
        </p:txBody>
      </p:sp>
      <p:sp>
        <p:nvSpPr>
          <p:cNvPr id="43" name="TextBox 42">
            <a:extLst>
              <a:ext uri="{FF2B5EF4-FFF2-40B4-BE49-F238E27FC236}">
                <a16:creationId xmlns:a16="http://schemas.microsoft.com/office/drawing/2014/main" id="{3BDD0435-08FB-BA41-9DA1-5AF2B48F21C1}"/>
              </a:ext>
            </a:extLst>
          </p:cNvPr>
          <p:cNvSpPr txBox="1"/>
          <p:nvPr/>
        </p:nvSpPr>
        <p:spPr>
          <a:xfrm rot="5400000">
            <a:off x="1022758" y="2962524"/>
            <a:ext cx="278634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CONSUMERS</a:t>
            </a:r>
          </a:p>
        </p:txBody>
      </p:sp>
      <p:sp>
        <p:nvSpPr>
          <p:cNvPr id="44" name="TextBox 43">
            <a:extLst>
              <a:ext uri="{FF2B5EF4-FFF2-40B4-BE49-F238E27FC236}">
                <a16:creationId xmlns:a16="http://schemas.microsoft.com/office/drawing/2014/main" id="{CCE5AA46-03CB-004A-9ECC-65713A609531}"/>
              </a:ext>
            </a:extLst>
          </p:cNvPr>
          <p:cNvSpPr txBox="1"/>
          <p:nvPr/>
        </p:nvSpPr>
        <p:spPr>
          <a:xfrm rot="5400000">
            <a:off x="453696" y="10760865"/>
            <a:ext cx="392447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MANAGE &amp; MODEL</a:t>
            </a:r>
          </a:p>
        </p:txBody>
      </p:sp>
      <p:sp>
        <p:nvSpPr>
          <p:cNvPr id="45" name="TextBox 44">
            <a:extLst>
              <a:ext uri="{FF2B5EF4-FFF2-40B4-BE49-F238E27FC236}">
                <a16:creationId xmlns:a16="http://schemas.microsoft.com/office/drawing/2014/main" id="{834A73D2-C851-4C4F-AD9C-49D51C8D32C2}"/>
              </a:ext>
            </a:extLst>
          </p:cNvPr>
          <p:cNvSpPr txBox="1"/>
          <p:nvPr/>
        </p:nvSpPr>
        <p:spPr>
          <a:xfrm rot="5400000">
            <a:off x="12205889" y="6565612"/>
            <a:ext cx="702147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SERVICE DESIGN / DATA SERVICES</a:t>
            </a:r>
          </a:p>
        </p:txBody>
      </p:sp>
      <p:sp>
        <p:nvSpPr>
          <p:cNvPr id="46" name="TextBox 45">
            <a:extLst>
              <a:ext uri="{FF2B5EF4-FFF2-40B4-BE49-F238E27FC236}">
                <a16:creationId xmlns:a16="http://schemas.microsoft.com/office/drawing/2014/main" id="{5CD9601D-1885-F544-A5B8-468705610645}"/>
              </a:ext>
            </a:extLst>
          </p:cNvPr>
          <p:cNvSpPr txBox="1"/>
          <p:nvPr/>
        </p:nvSpPr>
        <p:spPr>
          <a:xfrm rot="5400000">
            <a:off x="14190140" y="6565613"/>
            <a:ext cx="497764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MARGIN IMPROVEMENT</a:t>
            </a:r>
          </a:p>
        </p:txBody>
      </p:sp>
      <p:sp>
        <p:nvSpPr>
          <p:cNvPr id="47" name="TextBox 46">
            <a:extLst>
              <a:ext uri="{FF2B5EF4-FFF2-40B4-BE49-F238E27FC236}">
                <a16:creationId xmlns:a16="http://schemas.microsoft.com/office/drawing/2014/main" id="{C8C49687-0810-5D42-AAFC-9939606F02FF}"/>
              </a:ext>
            </a:extLst>
          </p:cNvPr>
          <p:cNvSpPr txBox="1"/>
          <p:nvPr/>
        </p:nvSpPr>
        <p:spPr>
          <a:xfrm rot="18954958">
            <a:off x="16950611" y="8995130"/>
            <a:ext cx="5306261"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LOWER COST STRUCTURE</a:t>
            </a:r>
          </a:p>
        </p:txBody>
      </p:sp>
      <p:sp>
        <p:nvSpPr>
          <p:cNvPr id="48" name="TextBox 47">
            <a:extLst>
              <a:ext uri="{FF2B5EF4-FFF2-40B4-BE49-F238E27FC236}">
                <a16:creationId xmlns:a16="http://schemas.microsoft.com/office/drawing/2014/main" id="{3DF4E9F4-2D1A-1749-AD33-5CB8443C20BD}"/>
              </a:ext>
            </a:extLst>
          </p:cNvPr>
          <p:cNvSpPr txBox="1"/>
          <p:nvPr/>
        </p:nvSpPr>
        <p:spPr>
          <a:xfrm rot="2664229">
            <a:off x="17366595" y="4179811"/>
            <a:ext cx="447430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IMPROVE OUTCOMES</a:t>
            </a:r>
          </a:p>
        </p:txBody>
      </p:sp>
    </p:spTree>
    <p:extLst>
      <p:ext uri="{BB962C8B-B14F-4D97-AF65-F5344CB8AC3E}">
        <p14:creationId xmlns:p14="http://schemas.microsoft.com/office/powerpoint/2010/main" val="23927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D172E-D2D5-414B-BFF0-0F6AD9EFEB91}"/>
              </a:ext>
            </a:extLst>
          </p:cNvPr>
          <p:cNvSpPr txBox="1"/>
          <p:nvPr/>
        </p:nvSpPr>
        <p:spPr>
          <a:xfrm>
            <a:off x="3900378" y="612372"/>
            <a:ext cx="165769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GENERIC PHARMACEUTICALS VALUE CHAIN</a:t>
            </a:r>
          </a:p>
        </p:txBody>
      </p:sp>
      <p:sp>
        <p:nvSpPr>
          <p:cNvPr id="3" name="TextBox 2">
            <a:extLst>
              <a:ext uri="{FF2B5EF4-FFF2-40B4-BE49-F238E27FC236}">
                <a16:creationId xmlns:a16="http://schemas.microsoft.com/office/drawing/2014/main" id="{7AB3DD9F-1AE4-6F40-A333-0B4A3100C50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ounded Rectangle 3">
            <a:extLst>
              <a:ext uri="{FF2B5EF4-FFF2-40B4-BE49-F238E27FC236}">
                <a16:creationId xmlns:a16="http://schemas.microsoft.com/office/drawing/2014/main" id="{3799C6A0-F7B0-DA4F-A7E1-CEA46F9F5060}"/>
              </a:ext>
            </a:extLst>
          </p:cNvPr>
          <p:cNvSpPr/>
          <p:nvPr/>
        </p:nvSpPr>
        <p:spPr>
          <a:xfrm>
            <a:off x="10352664" y="6858001"/>
            <a:ext cx="3672321" cy="158807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ounded Rectangle 4">
            <a:extLst>
              <a:ext uri="{FF2B5EF4-FFF2-40B4-BE49-F238E27FC236}">
                <a16:creationId xmlns:a16="http://schemas.microsoft.com/office/drawing/2014/main" id="{5FCB4CC8-65B3-6D46-B4B4-BE56BD828C70}"/>
              </a:ext>
            </a:extLst>
          </p:cNvPr>
          <p:cNvSpPr/>
          <p:nvPr/>
        </p:nvSpPr>
        <p:spPr>
          <a:xfrm>
            <a:off x="19184504" y="6858001"/>
            <a:ext cx="3672321" cy="158807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ounded Rectangle 5">
            <a:extLst>
              <a:ext uri="{FF2B5EF4-FFF2-40B4-BE49-F238E27FC236}">
                <a16:creationId xmlns:a16="http://schemas.microsoft.com/office/drawing/2014/main" id="{547B5AD1-1F23-124E-933D-2D173DE13691}"/>
              </a:ext>
            </a:extLst>
          </p:cNvPr>
          <p:cNvSpPr/>
          <p:nvPr/>
        </p:nvSpPr>
        <p:spPr>
          <a:xfrm>
            <a:off x="1520825" y="6858001"/>
            <a:ext cx="3672321" cy="15880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ounded Rectangle 6">
            <a:extLst>
              <a:ext uri="{FF2B5EF4-FFF2-40B4-BE49-F238E27FC236}">
                <a16:creationId xmlns:a16="http://schemas.microsoft.com/office/drawing/2014/main" id="{647E07AA-A50E-BE40-B271-9CE9DBE0683E}"/>
              </a:ext>
            </a:extLst>
          </p:cNvPr>
          <p:cNvSpPr/>
          <p:nvPr/>
        </p:nvSpPr>
        <p:spPr>
          <a:xfrm>
            <a:off x="5936744" y="6858001"/>
            <a:ext cx="3672321" cy="158807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ed Rectangle 7">
            <a:extLst>
              <a:ext uri="{FF2B5EF4-FFF2-40B4-BE49-F238E27FC236}">
                <a16:creationId xmlns:a16="http://schemas.microsoft.com/office/drawing/2014/main" id="{910A710F-EDDE-2744-9181-E55132BDCE1B}"/>
              </a:ext>
            </a:extLst>
          </p:cNvPr>
          <p:cNvSpPr/>
          <p:nvPr/>
        </p:nvSpPr>
        <p:spPr>
          <a:xfrm>
            <a:off x="14768584" y="6858000"/>
            <a:ext cx="3672321" cy="158807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ounded Rectangle 8">
            <a:extLst>
              <a:ext uri="{FF2B5EF4-FFF2-40B4-BE49-F238E27FC236}">
                <a16:creationId xmlns:a16="http://schemas.microsoft.com/office/drawing/2014/main" id="{3CFAD6FB-F96C-5642-8F8B-EA5F835B1C27}"/>
              </a:ext>
            </a:extLst>
          </p:cNvPr>
          <p:cNvSpPr/>
          <p:nvPr/>
        </p:nvSpPr>
        <p:spPr>
          <a:xfrm>
            <a:off x="14768584" y="9490363"/>
            <a:ext cx="3672321" cy="1588078"/>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ounded Rectangle 9">
            <a:extLst>
              <a:ext uri="{FF2B5EF4-FFF2-40B4-BE49-F238E27FC236}">
                <a16:creationId xmlns:a16="http://schemas.microsoft.com/office/drawing/2014/main" id="{0172A41D-1AE5-294A-A086-73BAE584275B}"/>
              </a:ext>
            </a:extLst>
          </p:cNvPr>
          <p:cNvSpPr/>
          <p:nvPr/>
        </p:nvSpPr>
        <p:spPr>
          <a:xfrm>
            <a:off x="14768584" y="4225637"/>
            <a:ext cx="3672321" cy="158807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ed Rectangle 10">
            <a:extLst>
              <a:ext uri="{FF2B5EF4-FFF2-40B4-BE49-F238E27FC236}">
                <a16:creationId xmlns:a16="http://schemas.microsoft.com/office/drawing/2014/main" id="{5C5EDAB3-B6A0-7A4F-8B40-932CA8450D72}"/>
              </a:ext>
            </a:extLst>
          </p:cNvPr>
          <p:cNvSpPr/>
          <p:nvPr/>
        </p:nvSpPr>
        <p:spPr>
          <a:xfrm>
            <a:off x="19184504" y="4225637"/>
            <a:ext cx="3672321" cy="1588078"/>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D037414E-D62F-EA44-A56D-31293BEC75A4}"/>
              </a:ext>
            </a:extLst>
          </p:cNvPr>
          <p:cNvSpPr txBox="1"/>
          <p:nvPr/>
        </p:nvSpPr>
        <p:spPr>
          <a:xfrm>
            <a:off x="2085645" y="7236540"/>
            <a:ext cx="2542683"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RESEARCH AND</a:t>
            </a:r>
          </a:p>
          <a:p>
            <a:pPr algn="ctr"/>
            <a:r>
              <a:rPr lang="en-US" sz="2400" b="1" dirty="0">
                <a:solidFill>
                  <a:schemeClr val="bg1"/>
                </a:solidFill>
                <a:latin typeface="Poppins" pitchFamily="2" charset="77"/>
                <a:cs typeface="Poppins" pitchFamily="2" charset="77"/>
              </a:rPr>
              <a:t>DEVELOPMENT</a:t>
            </a:r>
          </a:p>
        </p:txBody>
      </p:sp>
      <p:sp>
        <p:nvSpPr>
          <p:cNvPr id="13" name="TextBox 12">
            <a:extLst>
              <a:ext uri="{FF2B5EF4-FFF2-40B4-BE49-F238E27FC236}">
                <a16:creationId xmlns:a16="http://schemas.microsoft.com/office/drawing/2014/main" id="{B59F2B8E-2555-5D40-AC9E-77614B1E3C18}"/>
              </a:ext>
            </a:extLst>
          </p:cNvPr>
          <p:cNvSpPr txBox="1"/>
          <p:nvPr/>
        </p:nvSpPr>
        <p:spPr>
          <a:xfrm>
            <a:off x="6310006" y="7236540"/>
            <a:ext cx="2925802"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API</a:t>
            </a:r>
          </a:p>
          <a:p>
            <a:pPr algn="ctr"/>
            <a:r>
              <a:rPr lang="en-US" sz="2400" b="1" dirty="0">
                <a:solidFill>
                  <a:schemeClr val="bg1"/>
                </a:solidFill>
                <a:latin typeface="Poppins" pitchFamily="2" charset="77"/>
                <a:cs typeface="Poppins" pitchFamily="2" charset="77"/>
              </a:rPr>
              <a:t>MANUFACTURING</a:t>
            </a:r>
          </a:p>
        </p:txBody>
      </p:sp>
      <p:sp>
        <p:nvSpPr>
          <p:cNvPr id="14" name="TextBox 13">
            <a:extLst>
              <a:ext uri="{FF2B5EF4-FFF2-40B4-BE49-F238E27FC236}">
                <a16:creationId xmlns:a16="http://schemas.microsoft.com/office/drawing/2014/main" id="{6D617396-AC50-754D-858A-61E84A0C21C7}"/>
              </a:ext>
            </a:extLst>
          </p:cNvPr>
          <p:cNvSpPr txBox="1"/>
          <p:nvPr/>
        </p:nvSpPr>
        <p:spPr>
          <a:xfrm>
            <a:off x="10725925" y="7236540"/>
            <a:ext cx="2925802"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FORMULATION</a:t>
            </a:r>
          </a:p>
          <a:p>
            <a:pPr algn="ctr"/>
            <a:r>
              <a:rPr lang="en-US" sz="2400" b="1" dirty="0">
                <a:solidFill>
                  <a:schemeClr val="bg1"/>
                </a:solidFill>
                <a:latin typeface="Poppins" pitchFamily="2" charset="77"/>
                <a:cs typeface="Poppins" pitchFamily="2" charset="77"/>
              </a:rPr>
              <a:t>MANUFACTURING</a:t>
            </a:r>
          </a:p>
        </p:txBody>
      </p:sp>
      <p:sp>
        <p:nvSpPr>
          <p:cNvPr id="15" name="TextBox 14">
            <a:extLst>
              <a:ext uri="{FF2B5EF4-FFF2-40B4-BE49-F238E27FC236}">
                <a16:creationId xmlns:a16="http://schemas.microsoft.com/office/drawing/2014/main" id="{0EDF2671-09FE-EE4E-9BA9-B92F410FBFED}"/>
              </a:ext>
            </a:extLst>
          </p:cNvPr>
          <p:cNvSpPr txBox="1"/>
          <p:nvPr/>
        </p:nvSpPr>
        <p:spPr>
          <a:xfrm>
            <a:off x="15442406" y="7236540"/>
            <a:ext cx="2324674"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MARKETING &amp;</a:t>
            </a:r>
          </a:p>
          <a:p>
            <a:pPr algn="ctr"/>
            <a:r>
              <a:rPr lang="en-US" sz="2400" b="1" dirty="0">
                <a:solidFill>
                  <a:schemeClr val="bg1"/>
                </a:solidFill>
                <a:latin typeface="Poppins" pitchFamily="2" charset="77"/>
                <a:cs typeface="Poppins" pitchFamily="2" charset="77"/>
              </a:rPr>
              <a:t>DISTRIBUTION</a:t>
            </a:r>
          </a:p>
        </p:txBody>
      </p:sp>
      <p:sp>
        <p:nvSpPr>
          <p:cNvPr id="16" name="TextBox 15">
            <a:extLst>
              <a:ext uri="{FF2B5EF4-FFF2-40B4-BE49-F238E27FC236}">
                <a16:creationId xmlns:a16="http://schemas.microsoft.com/office/drawing/2014/main" id="{AEED9FEC-50FA-4841-813C-B5C9DB145763}"/>
              </a:ext>
            </a:extLst>
          </p:cNvPr>
          <p:cNvSpPr txBox="1"/>
          <p:nvPr/>
        </p:nvSpPr>
        <p:spPr>
          <a:xfrm>
            <a:off x="20047482" y="7421206"/>
            <a:ext cx="1946367"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CONSUMER</a:t>
            </a:r>
          </a:p>
        </p:txBody>
      </p:sp>
      <p:sp>
        <p:nvSpPr>
          <p:cNvPr id="17" name="TextBox 16">
            <a:extLst>
              <a:ext uri="{FF2B5EF4-FFF2-40B4-BE49-F238E27FC236}">
                <a16:creationId xmlns:a16="http://schemas.microsoft.com/office/drawing/2014/main" id="{12E3B097-63D6-C646-9224-D1941CF85641}"/>
              </a:ext>
            </a:extLst>
          </p:cNvPr>
          <p:cNvSpPr txBox="1"/>
          <p:nvPr/>
        </p:nvSpPr>
        <p:spPr>
          <a:xfrm>
            <a:off x="20030653" y="4604177"/>
            <a:ext cx="1980029"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RETAILER /</a:t>
            </a:r>
          </a:p>
          <a:p>
            <a:pPr algn="ctr"/>
            <a:r>
              <a:rPr lang="en-US" sz="2400" b="1" dirty="0">
                <a:solidFill>
                  <a:schemeClr val="bg1"/>
                </a:solidFill>
                <a:latin typeface="Poppins" pitchFamily="2" charset="77"/>
                <a:cs typeface="Poppins" pitchFamily="2" charset="77"/>
              </a:rPr>
              <a:t>PHARMACY</a:t>
            </a:r>
          </a:p>
        </p:txBody>
      </p:sp>
      <p:sp>
        <p:nvSpPr>
          <p:cNvPr id="18" name="TextBox 17">
            <a:extLst>
              <a:ext uri="{FF2B5EF4-FFF2-40B4-BE49-F238E27FC236}">
                <a16:creationId xmlns:a16="http://schemas.microsoft.com/office/drawing/2014/main" id="{B5C6071B-D5CF-7F4C-B83E-C0757A9F2A66}"/>
              </a:ext>
            </a:extLst>
          </p:cNvPr>
          <p:cNvSpPr txBox="1"/>
          <p:nvPr/>
        </p:nvSpPr>
        <p:spPr>
          <a:xfrm>
            <a:off x="15399927" y="4788842"/>
            <a:ext cx="2409634"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WHOLESALERS</a:t>
            </a:r>
          </a:p>
        </p:txBody>
      </p:sp>
      <p:sp>
        <p:nvSpPr>
          <p:cNvPr id="19" name="TextBox 18">
            <a:extLst>
              <a:ext uri="{FF2B5EF4-FFF2-40B4-BE49-F238E27FC236}">
                <a16:creationId xmlns:a16="http://schemas.microsoft.com/office/drawing/2014/main" id="{4DC090B3-AC01-EE43-ACB4-21CDFECA39C9}"/>
              </a:ext>
            </a:extLst>
          </p:cNvPr>
          <p:cNvSpPr txBox="1"/>
          <p:nvPr/>
        </p:nvSpPr>
        <p:spPr>
          <a:xfrm>
            <a:off x="15061696" y="9868903"/>
            <a:ext cx="3086101"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HOSPITALS / STATE</a:t>
            </a:r>
          </a:p>
          <a:p>
            <a:pPr algn="ctr"/>
            <a:r>
              <a:rPr lang="en-US" sz="2400" b="1" dirty="0">
                <a:solidFill>
                  <a:schemeClr val="bg1"/>
                </a:solidFill>
                <a:latin typeface="Poppins" pitchFamily="2" charset="77"/>
                <a:cs typeface="Poppins" pitchFamily="2" charset="77"/>
              </a:rPr>
              <a:t>DEPARTMENT</a:t>
            </a:r>
          </a:p>
        </p:txBody>
      </p:sp>
      <p:cxnSp>
        <p:nvCxnSpPr>
          <p:cNvPr id="25" name="Straight Arrow Connector 24">
            <a:extLst>
              <a:ext uri="{FF2B5EF4-FFF2-40B4-BE49-F238E27FC236}">
                <a16:creationId xmlns:a16="http://schemas.microsoft.com/office/drawing/2014/main" id="{90D14235-1F85-E94C-A897-C4C383CEDA08}"/>
              </a:ext>
            </a:extLst>
          </p:cNvPr>
          <p:cNvCxnSpPr>
            <a:cxnSpLocks/>
            <a:stCxn id="6" idx="3"/>
            <a:endCxn id="7" idx="1"/>
          </p:cNvCxnSpPr>
          <p:nvPr/>
        </p:nvCxnSpPr>
        <p:spPr>
          <a:xfrm>
            <a:off x="5193146" y="7652040"/>
            <a:ext cx="74359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12289E3-FB6A-8D49-B51B-8E3E241C9423}"/>
              </a:ext>
            </a:extLst>
          </p:cNvPr>
          <p:cNvCxnSpPr>
            <a:cxnSpLocks/>
          </p:cNvCxnSpPr>
          <p:nvPr/>
        </p:nvCxnSpPr>
        <p:spPr>
          <a:xfrm>
            <a:off x="9609065" y="7652040"/>
            <a:ext cx="74359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C9941E7-B720-2E47-972B-E81894382FF6}"/>
              </a:ext>
            </a:extLst>
          </p:cNvPr>
          <p:cNvCxnSpPr>
            <a:cxnSpLocks/>
          </p:cNvCxnSpPr>
          <p:nvPr/>
        </p:nvCxnSpPr>
        <p:spPr>
          <a:xfrm>
            <a:off x="14024986" y="7652040"/>
            <a:ext cx="74359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5EA427-2FA4-184B-8882-AA7C5268E7C5}"/>
              </a:ext>
            </a:extLst>
          </p:cNvPr>
          <p:cNvCxnSpPr>
            <a:cxnSpLocks/>
            <a:endCxn id="11" idx="1"/>
          </p:cNvCxnSpPr>
          <p:nvPr/>
        </p:nvCxnSpPr>
        <p:spPr>
          <a:xfrm flipV="1">
            <a:off x="18440906" y="5019676"/>
            <a:ext cx="743598" cy="2632364"/>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FB9A9D-9C58-434C-A427-069A27B63A0F}"/>
              </a:ext>
            </a:extLst>
          </p:cNvPr>
          <p:cNvCxnSpPr>
            <a:cxnSpLocks/>
          </p:cNvCxnSpPr>
          <p:nvPr/>
        </p:nvCxnSpPr>
        <p:spPr>
          <a:xfrm>
            <a:off x="18440905" y="5051716"/>
            <a:ext cx="74359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DFA13AE-E722-4A4C-96CD-5818AFB6145E}"/>
              </a:ext>
            </a:extLst>
          </p:cNvPr>
          <p:cNvCxnSpPr>
            <a:cxnSpLocks/>
          </p:cNvCxnSpPr>
          <p:nvPr/>
        </p:nvCxnSpPr>
        <p:spPr>
          <a:xfrm>
            <a:off x="16604745" y="8446078"/>
            <a:ext cx="0" cy="1044285"/>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3F71DB-FF7D-8348-A044-E4E8C5CAAFE9}"/>
              </a:ext>
            </a:extLst>
          </p:cNvPr>
          <p:cNvCxnSpPr>
            <a:cxnSpLocks/>
          </p:cNvCxnSpPr>
          <p:nvPr/>
        </p:nvCxnSpPr>
        <p:spPr>
          <a:xfrm>
            <a:off x="21016324" y="5829300"/>
            <a:ext cx="0" cy="1044285"/>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0F45E32-A466-4B45-999D-2AC1A635EB06}"/>
              </a:ext>
            </a:extLst>
          </p:cNvPr>
          <p:cNvCxnSpPr>
            <a:cxnSpLocks/>
            <a:endCxn id="5" idx="2"/>
          </p:cNvCxnSpPr>
          <p:nvPr/>
        </p:nvCxnSpPr>
        <p:spPr>
          <a:xfrm flipV="1">
            <a:off x="18440906" y="8446079"/>
            <a:ext cx="2579759" cy="1838324"/>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F9B647B-8309-C744-B6ED-77FA255FD1B9}"/>
              </a:ext>
            </a:extLst>
          </p:cNvPr>
          <p:cNvCxnSpPr>
            <a:cxnSpLocks/>
            <a:stCxn id="8" idx="0"/>
            <a:endCxn id="10" idx="2"/>
          </p:cNvCxnSpPr>
          <p:nvPr/>
        </p:nvCxnSpPr>
        <p:spPr>
          <a:xfrm flipV="1">
            <a:off x="16604745" y="5813715"/>
            <a:ext cx="0" cy="1044285"/>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87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F58E0-F9FA-1442-8ECA-B559854D6BCD}"/>
              </a:ext>
            </a:extLst>
          </p:cNvPr>
          <p:cNvSpPr txBox="1"/>
          <p:nvPr/>
        </p:nvSpPr>
        <p:spPr>
          <a:xfrm>
            <a:off x="7511121" y="612372"/>
            <a:ext cx="935544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TEMPLATE</a:t>
            </a:r>
          </a:p>
        </p:txBody>
      </p:sp>
      <p:sp>
        <p:nvSpPr>
          <p:cNvPr id="3" name="TextBox 2">
            <a:extLst>
              <a:ext uri="{FF2B5EF4-FFF2-40B4-BE49-F238E27FC236}">
                <a16:creationId xmlns:a16="http://schemas.microsoft.com/office/drawing/2014/main" id="{2498F23F-E8B8-9C4B-BD91-9A85C6C86D6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893429DC-ACB8-2A43-AEE8-B8A11732F043}"/>
              </a:ext>
            </a:extLst>
          </p:cNvPr>
          <p:cNvSpPr/>
          <p:nvPr/>
        </p:nvSpPr>
        <p:spPr>
          <a:xfrm>
            <a:off x="3465801" y="8030818"/>
            <a:ext cx="15876104" cy="42870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Parallelogram 4">
            <a:extLst>
              <a:ext uri="{FF2B5EF4-FFF2-40B4-BE49-F238E27FC236}">
                <a16:creationId xmlns:a16="http://schemas.microsoft.com/office/drawing/2014/main" id="{1F1F81EE-CE7B-DC41-859E-1E510F37AC65}"/>
              </a:ext>
            </a:extLst>
          </p:cNvPr>
          <p:cNvSpPr/>
          <p:nvPr/>
        </p:nvSpPr>
        <p:spPr>
          <a:xfrm>
            <a:off x="5065863" y="6756400"/>
            <a:ext cx="15845986" cy="1431234"/>
          </a:xfrm>
          <a:prstGeom prst="parallelogram">
            <a:avLst>
              <a:gd name="adj" fmla="val 578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Parallelogram 8">
            <a:extLst>
              <a:ext uri="{FF2B5EF4-FFF2-40B4-BE49-F238E27FC236}">
                <a16:creationId xmlns:a16="http://schemas.microsoft.com/office/drawing/2014/main" id="{963CC8C7-98E2-634B-8C69-6BD2758D5D3A}"/>
              </a:ext>
            </a:extLst>
          </p:cNvPr>
          <p:cNvSpPr/>
          <p:nvPr/>
        </p:nvSpPr>
        <p:spPr>
          <a:xfrm>
            <a:off x="5065863" y="8347166"/>
            <a:ext cx="15845986" cy="1431234"/>
          </a:xfrm>
          <a:prstGeom prst="parallelogram">
            <a:avLst>
              <a:gd name="adj" fmla="val 57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Parallelogram 9">
            <a:extLst>
              <a:ext uri="{FF2B5EF4-FFF2-40B4-BE49-F238E27FC236}">
                <a16:creationId xmlns:a16="http://schemas.microsoft.com/office/drawing/2014/main" id="{730F0A08-D3F9-D449-9BDC-6DEA9978CFBF}"/>
              </a:ext>
            </a:extLst>
          </p:cNvPr>
          <p:cNvSpPr/>
          <p:nvPr/>
        </p:nvSpPr>
        <p:spPr>
          <a:xfrm>
            <a:off x="5065863" y="9937932"/>
            <a:ext cx="15845986" cy="1431234"/>
          </a:xfrm>
          <a:prstGeom prst="parallelogram">
            <a:avLst>
              <a:gd name="adj" fmla="val 5785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Parallelogram 10">
            <a:extLst>
              <a:ext uri="{FF2B5EF4-FFF2-40B4-BE49-F238E27FC236}">
                <a16:creationId xmlns:a16="http://schemas.microsoft.com/office/drawing/2014/main" id="{6706602D-179A-A940-97CB-CE824F77AC31}"/>
              </a:ext>
            </a:extLst>
          </p:cNvPr>
          <p:cNvSpPr/>
          <p:nvPr/>
        </p:nvSpPr>
        <p:spPr>
          <a:xfrm>
            <a:off x="5065863" y="11528698"/>
            <a:ext cx="15845986" cy="1431234"/>
          </a:xfrm>
          <a:prstGeom prst="parallelogram">
            <a:avLst>
              <a:gd name="adj" fmla="val 57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31F0E047-D494-754A-9968-63CD31955E59}"/>
              </a:ext>
            </a:extLst>
          </p:cNvPr>
          <p:cNvSpPr txBox="1"/>
          <p:nvPr/>
        </p:nvSpPr>
        <p:spPr>
          <a:xfrm rot="5400000">
            <a:off x="2184225" y="9912746"/>
            <a:ext cx="3868367"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SUPPORT ACTIVITIES</a:t>
            </a:r>
          </a:p>
        </p:txBody>
      </p:sp>
      <p:sp>
        <p:nvSpPr>
          <p:cNvPr id="14" name="TextBox 13">
            <a:extLst>
              <a:ext uri="{FF2B5EF4-FFF2-40B4-BE49-F238E27FC236}">
                <a16:creationId xmlns:a16="http://schemas.microsoft.com/office/drawing/2014/main" id="{A31AA47C-9926-2E47-ABD1-FB4AF209BA0C}"/>
              </a:ext>
            </a:extLst>
          </p:cNvPr>
          <p:cNvSpPr txBox="1"/>
          <p:nvPr/>
        </p:nvSpPr>
        <p:spPr>
          <a:xfrm>
            <a:off x="10553733" y="7179629"/>
            <a:ext cx="487024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FIRM INFRASTRUCTURE</a:t>
            </a:r>
          </a:p>
        </p:txBody>
      </p:sp>
      <p:sp>
        <p:nvSpPr>
          <p:cNvPr id="15" name="TextBox 14">
            <a:extLst>
              <a:ext uri="{FF2B5EF4-FFF2-40B4-BE49-F238E27FC236}">
                <a16:creationId xmlns:a16="http://schemas.microsoft.com/office/drawing/2014/main" id="{5A60E32C-6BFD-E245-87F6-1F04785E2303}"/>
              </a:ext>
            </a:extLst>
          </p:cNvPr>
          <p:cNvSpPr txBox="1"/>
          <p:nvPr/>
        </p:nvSpPr>
        <p:spPr>
          <a:xfrm>
            <a:off x="9457279" y="8770395"/>
            <a:ext cx="706315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HUMAN RESOURCE MANAGEMENT</a:t>
            </a:r>
          </a:p>
        </p:txBody>
      </p:sp>
      <p:sp>
        <p:nvSpPr>
          <p:cNvPr id="16" name="TextBox 15">
            <a:extLst>
              <a:ext uri="{FF2B5EF4-FFF2-40B4-BE49-F238E27FC236}">
                <a16:creationId xmlns:a16="http://schemas.microsoft.com/office/drawing/2014/main" id="{9669FF07-D2A4-3A43-A475-8B881752532C}"/>
              </a:ext>
            </a:extLst>
          </p:cNvPr>
          <p:cNvSpPr txBox="1"/>
          <p:nvPr/>
        </p:nvSpPr>
        <p:spPr>
          <a:xfrm>
            <a:off x="9964629" y="10361161"/>
            <a:ext cx="604845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TECHNOLOGY DEVELOPMENT</a:t>
            </a:r>
          </a:p>
        </p:txBody>
      </p:sp>
      <p:sp>
        <p:nvSpPr>
          <p:cNvPr id="17" name="TextBox 16">
            <a:extLst>
              <a:ext uri="{FF2B5EF4-FFF2-40B4-BE49-F238E27FC236}">
                <a16:creationId xmlns:a16="http://schemas.microsoft.com/office/drawing/2014/main" id="{A7B53823-1897-4047-8C4C-4A597F6A4469}"/>
              </a:ext>
            </a:extLst>
          </p:cNvPr>
          <p:cNvSpPr txBox="1"/>
          <p:nvPr/>
        </p:nvSpPr>
        <p:spPr>
          <a:xfrm>
            <a:off x="11353631" y="11951927"/>
            <a:ext cx="327044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PROCUREMENT</a:t>
            </a:r>
          </a:p>
        </p:txBody>
      </p:sp>
      <p:sp>
        <p:nvSpPr>
          <p:cNvPr id="18" name="Chevron 17">
            <a:extLst>
              <a:ext uri="{FF2B5EF4-FFF2-40B4-BE49-F238E27FC236}">
                <a16:creationId xmlns:a16="http://schemas.microsoft.com/office/drawing/2014/main" id="{33F4AC03-363E-EF4A-9794-697770D876D8}"/>
              </a:ext>
            </a:extLst>
          </p:cNvPr>
          <p:cNvSpPr/>
          <p:nvPr/>
        </p:nvSpPr>
        <p:spPr>
          <a:xfrm>
            <a:off x="6939969" y="2999665"/>
            <a:ext cx="4343400" cy="3114699"/>
          </a:xfrm>
          <a:prstGeom prst="chevron">
            <a:avLst>
              <a:gd name="adj" fmla="val 3387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9" name="Chevron 18">
            <a:extLst>
              <a:ext uri="{FF2B5EF4-FFF2-40B4-BE49-F238E27FC236}">
                <a16:creationId xmlns:a16="http://schemas.microsoft.com/office/drawing/2014/main" id="{B9A36453-91EA-E948-AB03-E8905130BA03}"/>
              </a:ext>
            </a:extLst>
          </p:cNvPr>
          <p:cNvSpPr/>
          <p:nvPr/>
        </p:nvSpPr>
        <p:spPr>
          <a:xfrm>
            <a:off x="10638404" y="2999665"/>
            <a:ext cx="4343400" cy="3114699"/>
          </a:xfrm>
          <a:prstGeom prst="chevron">
            <a:avLst>
              <a:gd name="adj" fmla="val 3387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0" name="Chevron 19">
            <a:extLst>
              <a:ext uri="{FF2B5EF4-FFF2-40B4-BE49-F238E27FC236}">
                <a16:creationId xmlns:a16="http://schemas.microsoft.com/office/drawing/2014/main" id="{94137DDB-6221-FC45-BE4F-272BAB455161}"/>
              </a:ext>
            </a:extLst>
          </p:cNvPr>
          <p:cNvSpPr/>
          <p:nvPr/>
        </p:nvSpPr>
        <p:spPr>
          <a:xfrm>
            <a:off x="14336839" y="2999665"/>
            <a:ext cx="4343400" cy="3114699"/>
          </a:xfrm>
          <a:prstGeom prst="chevron">
            <a:avLst>
              <a:gd name="adj" fmla="val 3387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1" name="Chevron 20">
            <a:extLst>
              <a:ext uri="{FF2B5EF4-FFF2-40B4-BE49-F238E27FC236}">
                <a16:creationId xmlns:a16="http://schemas.microsoft.com/office/drawing/2014/main" id="{8842B843-374F-6E4C-B4F2-BD4CF82E9C13}"/>
              </a:ext>
            </a:extLst>
          </p:cNvPr>
          <p:cNvSpPr/>
          <p:nvPr/>
        </p:nvSpPr>
        <p:spPr>
          <a:xfrm>
            <a:off x="18035274" y="2999665"/>
            <a:ext cx="4343400" cy="3114699"/>
          </a:xfrm>
          <a:prstGeom prst="chevron">
            <a:avLst>
              <a:gd name="adj" fmla="val 3387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2" name="Rectangle 21">
            <a:extLst>
              <a:ext uri="{FF2B5EF4-FFF2-40B4-BE49-F238E27FC236}">
                <a16:creationId xmlns:a16="http://schemas.microsoft.com/office/drawing/2014/main" id="{3BC615A0-AD35-CE49-AA3B-85662740E240}"/>
              </a:ext>
            </a:extLst>
          </p:cNvPr>
          <p:cNvSpPr/>
          <p:nvPr/>
        </p:nvSpPr>
        <p:spPr>
          <a:xfrm>
            <a:off x="18302734" y="2678887"/>
            <a:ext cx="2979112" cy="37562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7ECECFDC-5CB8-7542-BF17-82405AEAF893}"/>
              </a:ext>
            </a:extLst>
          </p:cNvPr>
          <p:cNvSpPr/>
          <p:nvPr/>
        </p:nvSpPr>
        <p:spPr>
          <a:xfrm>
            <a:off x="15097393" y="2678887"/>
            <a:ext cx="2979112" cy="37562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51133D40-6651-C743-BABA-074EC46FFE41}"/>
              </a:ext>
            </a:extLst>
          </p:cNvPr>
          <p:cNvSpPr/>
          <p:nvPr/>
        </p:nvSpPr>
        <p:spPr>
          <a:xfrm>
            <a:off x="11889821" y="2678887"/>
            <a:ext cx="2979112" cy="37562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6FD04E27-35FF-F84F-89D7-F44E7E6D702C}"/>
              </a:ext>
            </a:extLst>
          </p:cNvPr>
          <p:cNvSpPr/>
          <p:nvPr/>
        </p:nvSpPr>
        <p:spPr>
          <a:xfrm>
            <a:off x="8682249" y="2678887"/>
            <a:ext cx="2979112" cy="37562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6B6CA7FC-4D51-9B48-BF7B-6C3E9B6E5D71}"/>
              </a:ext>
            </a:extLst>
          </p:cNvPr>
          <p:cNvSpPr/>
          <p:nvPr/>
        </p:nvSpPr>
        <p:spPr>
          <a:xfrm>
            <a:off x="5474677" y="2678887"/>
            <a:ext cx="2979112" cy="37562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8CB51E64-BCCB-C544-8194-63D74E3D1E27}"/>
              </a:ext>
            </a:extLst>
          </p:cNvPr>
          <p:cNvSpPr txBox="1"/>
          <p:nvPr/>
        </p:nvSpPr>
        <p:spPr>
          <a:xfrm rot="5400000">
            <a:off x="20793027" y="4239349"/>
            <a:ext cx="1662635" cy="523220"/>
          </a:xfrm>
          <a:prstGeom prst="rect">
            <a:avLst/>
          </a:prstGeom>
          <a:noFill/>
        </p:spPr>
        <p:txBody>
          <a:bodyPr wrap="square" rtlCol="0" anchor="ctr">
            <a:spAutoFit/>
          </a:bodyPr>
          <a:lstStyle/>
          <a:p>
            <a:pPr algn="ctr"/>
            <a:r>
              <a:rPr lang="en-US" sz="2800" b="1" dirty="0">
                <a:solidFill>
                  <a:schemeClr val="bg1"/>
                </a:solidFill>
                <a:latin typeface="Poppins" pitchFamily="2" charset="77"/>
                <a:cs typeface="Poppins" pitchFamily="2" charset="77"/>
              </a:rPr>
              <a:t>MARGIN</a:t>
            </a:r>
          </a:p>
        </p:txBody>
      </p:sp>
      <p:sp>
        <p:nvSpPr>
          <p:cNvPr id="28" name="TextBox 27">
            <a:extLst>
              <a:ext uri="{FF2B5EF4-FFF2-40B4-BE49-F238E27FC236}">
                <a16:creationId xmlns:a16="http://schemas.microsoft.com/office/drawing/2014/main" id="{1F96D5CD-4E7F-7D4F-A061-F6C086FDDEB5}"/>
              </a:ext>
            </a:extLst>
          </p:cNvPr>
          <p:cNvSpPr txBox="1"/>
          <p:nvPr/>
        </p:nvSpPr>
        <p:spPr>
          <a:xfrm>
            <a:off x="5805903" y="4045020"/>
            <a:ext cx="2316660"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INBOUND</a:t>
            </a:r>
          </a:p>
          <a:p>
            <a:pPr algn="ctr"/>
            <a:r>
              <a:rPr lang="en-US" sz="3200" b="1" dirty="0">
                <a:solidFill>
                  <a:schemeClr val="bg1"/>
                </a:solidFill>
                <a:latin typeface="Poppins" pitchFamily="2" charset="77"/>
                <a:cs typeface="Poppins" pitchFamily="2" charset="77"/>
              </a:rPr>
              <a:t>LOGISTICS</a:t>
            </a:r>
          </a:p>
        </p:txBody>
      </p:sp>
      <p:sp>
        <p:nvSpPr>
          <p:cNvPr id="29" name="TextBox 28">
            <a:extLst>
              <a:ext uri="{FF2B5EF4-FFF2-40B4-BE49-F238E27FC236}">
                <a16:creationId xmlns:a16="http://schemas.microsoft.com/office/drawing/2014/main" id="{20946986-F13A-CE44-919A-D7EDCEF5EF64}"/>
              </a:ext>
            </a:extLst>
          </p:cNvPr>
          <p:cNvSpPr txBox="1"/>
          <p:nvPr/>
        </p:nvSpPr>
        <p:spPr>
          <a:xfrm>
            <a:off x="8770620" y="4045020"/>
            <a:ext cx="2802370"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OPERATIONS</a:t>
            </a:r>
          </a:p>
        </p:txBody>
      </p:sp>
      <p:sp>
        <p:nvSpPr>
          <p:cNvPr id="30" name="TextBox 29">
            <a:extLst>
              <a:ext uri="{FF2B5EF4-FFF2-40B4-BE49-F238E27FC236}">
                <a16:creationId xmlns:a16="http://schemas.microsoft.com/office/drawing/2014/main" id="{BB848CD7-97AA-C94C-857B-078E7990E2E8}"/>
              </a:ext>
            </a:extLst>
          </p:cNvPr>
          <p:cNvSpPr txBox="1"/>
          <p:nvPr/>
        </p:nvSpPr>
        <p:spPr>
          <a:xfrm>
            <a:off x="12116050" y="4045020"/>
            <a:ext cx="2526654"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OUTBOUND</a:t>
            </a:r>
          </a:p>
          <a:p>
            <a:pPr algn="ctr"/>
            <a:r>
              <a:rPr lang="en-US" sz="3200" b="1" dirty="0">
                <a:solidFill>
                  <a:schemeClr val="bg1"/>
                </a:solidFill>
                <a:latin typeface="Poppins" pitchFamily="2" charset="77"/>
                <a:cs typeface="Poppins" pitchFamily="2" charset="77"/>
              </a:rPr>
              <a:t>LOGISTICS</a:t>
            </a:r>
          </a:p>
        </p:txBody>
      </p:sp>
      <p:sp>
        <p:nvSpPr>
          <p:cNvPr id="31" name="TextBox 30">
            <a:extLst>
              <a:ext uri="{FF2B5EF4-FFF2-40B4-BE49-F238E27FC236}">
                <a16:creationId xmlns:a16="http://schemas.microsoft.com/office/drawing/2014/main" id="{8CA45818-70E1-9F41-A1EF-C57FE98688C2}"/>
              </a:ext>
            </a:extLst>
          </p:cNvPr>
          <p:cNvSpPr txBox="1"/>
          <p:nvPr/>
        </p:nvSpPr>
        <p:spPr>
          <a:xfrm>
            <a:off x="15274730" y="4045020"/>
            <a:ext cx="2624437"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MARKETING</a:t>
            </a:r>
          </a:p>
          <a:p>
            <a:pPr algn="ctr"/>
            <a:r>
              <a:rPr lang="en-US" sz="3200" b="1" dirty="0">
                <a:solidFill>
                  <a:schemeClr val="bg1"/>
                </a:solidFill>
                <a:latin typeface="Poppins" pitchFamily="2" charset="77"/>
                <a:cs typeface="Poppins" pitchFamily="2" charset="77"/>
              </a:rPr>
              <a:t>AND SALES</a:t>
            </a:r>
          </a:p>
        </p:txBody>
      </p:sp>
      <p:sp>
        <p:nvSpPr>
          <p:cNvPr id="32" name="TextBox 31">
            <a:extLst>
              <a:ext uri="{FF2B5EF4-FFF2-40B4-BE49-F238E27FC236}">
                <a16:creationId xmlns:a16="http://schemas.microsoft.com/office/drawing/2014/main" id="{76BA9D2D-C0E9-234B-A111-107AFA3BF490}"/>
              </a:ext>
            </a:extLst>
          </p:cNvPr>
          <p:cNvSpPr txBox="1"/>
          <p:nvPr/>
        </p:nvSpPr>
        <p:spPr>
          <a:xfrm>
            <a:off x="18851968" y="4045020"/>
            <a:ext cx="1880643"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SERVICE</a:t>
            </a:r>
          </a:p>
        </p:txBody>
      </p:sp>
      <p:sp>
        <p:nvSpPr>
          <p:cNvPr id="34" name="Rectangle 33">
            <a:extLst>
              <a:ext uri="{FF2B5EF4-FFF2-40B4-BE49-F238E27FC236}">
                <a16:creationId xmlns:a16="http://schemas.microsoft.com/office/drawing/2014/main" id="{E80C0955-3B98-9043-8331-3F9DA0B128CB}"/>
              </a:ext>
            </a:extLst>
          </p:cNvPr>
          <p:cNvSpPr/>
          <p:nvPr/>
        </p:nvSpPr>
        <p:spPr>
          <a:xfrm>
            <a:off x="3468138" y="2678887"/>
            <a:ext cx="1778079" cy="37562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CE68B0A0-877A-ED4A-9EC8-736C04AE633A}"/>
              </a:ext>
            </a:extLst>
          </p:cNvPr>
          <p:cNvSpPr txBox="1"/>
          <p:nvPr/>
        </p:nvSpPr>
        <p:spPr>
          <a:xfrm rot="5400000">
            <a:off x="3184182" y="4045020"/>
            <a:ext cx="2422458"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PRIMARY</a:t>
            </a:r>
          </a:p>
          <a:p>
            <a:pPr algn="ctr"/>
            <a:r>
              <a:rPr lang="en-US" sz="3200" b="1" dirty="0">
                <a:solidFill>
                  <a:schemeClr val="bg1"/>
                </a:solidFill>
                <a:latin typeface="Poppins" pitchFamily="2" charset="77"/>
                <a:cs typeface="Poppins" pitchFamily="2" charset="77"/>
              </a:rPr>
              <a:t>ACTIVITIES</a:t>
            </a:r>
          </a:p>
        </p:txBody>
      </p:sp>
    </p:spTree>
    <p:extLst>
      <p:ext uri="{BB962C8B-B14F-4D97-AF65-F5344CB8AC3E}">
        <p14:creationId xmlns:p14="http://schemas.microsoft.com/office/powerpoint/2010/main" val="75659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DC0B5C39-D148-F142-ADC2-8ABC434F7748}"/>
              </a:ext>
            </a:extLst>
          </p:cNvPr>
          <p:cNvSpPr/>
          <p:nvPr/>
        </p:nvSpPr>
        <p:spPr>
          <a:xfrm>
            <a:off x="16108779" y="3954379"/>
            <a:ext cx="6087979" cy="899962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B7952093-D646-344E-B778-C76CD3697A0A}"/>
              </a:ext>
            </a:extLst>
          </p:cNvPr>
          <p:cNvSpPr txBox="1"/>
          <p:nvPr/>
        </p:nvSpPr>
        <p:spPr>
          <a:xfrm>
            <a:off x="7511121" y="612372"/>
            <a:ext cx="935544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TEMPLATE</a:t>
            </a:r>
          </a:p>
        </p:txBody>
      </p:sp>
      <p:sp>
        <p:nvSpPr>
          <p:cNvPr id="4" name="TextBox 3">
            <a:extLst>
              <a:ext uri="{FF2B5EF4-FFF2-40B4-BE49-F238E27FC236}">
                <a16:creationId xmlns:a16="http://schemas.microsoft.com/office/drawing/2014/main" id="{5688DE6C-7D3F-C249-AEFE-A1638FBB786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TextBox 4">
            <a:extLst>
              <a:ext uri="{FF2B5EF4-FFF2-40B4-BE49-F238E27FC236}">
                <a16:creationId xmlns:a16="http://schemas.microsoft.com/office/drawing/2014/main" id="{D1CAF5CC-1A2F-8144-B4CC-98E4FA9F6A83}"/>
              </a:ext>
            </a:extLst>
          </p:cNvPr>
          <p:cNvSpPr txBox="1"/>
          <p:nvPr/>
        </p:nvSpPr>
        <p:spPr>
          <a:xfrm rot="4284817">
            <a:off x="18912174" y="6565658"/>
            <a:ext cx="3342582" cy="461665"/>
          </a:xfrm>
          <a:prstGeom prst="rect">
            <a:avLst/>
          </a:prstGeom>
          <a:noFill/>
        </p:spPr>
        <p:txBody>
          <a:bodyPr wrap="none" rtlCol="0" anchor="ctr">
            <a:spAutoFit/>
          </a:bodyPr>
          <a:lstStyle/>
          <a:p>
            <a:r>
              <a:rPr lang="en-US" sz="2400" b="1" dirty="0">
                <a:solidFill>
                  <a:schemeClr val="tx2"/>
                </a:solidFill>
                <a:latin typeface="Poppins" pitchFamily="2" charset="77"/>
                <a:cs typeface="Poppins" pitchFamily="2" charset="77"/>
              </a:rPr>
              <a:t>SUPPORT ACTIVITIES</a:t>
            </a:r>
          </a:p>
        </p:txBody>
      </p:sp>
      <p:sp>
        <p:nvSpPr>
          <p:cNvPr id="6" name="Rounded Rectangle 5">
            <a:extLst>
              <a:ext uri="{FF2B5EF4-FFF2-40B4-BE49-F238E27FC236}">
                <a16:creationId xmlns:a16="http://schemas.microsoft.com/office/drawing/2014/main" id="{BAB833D7-457B-FC47-B211-5EF67199B01D}"/>
              </a:ext>
            </a:extLst>
          </p:cNvPr>
          <p:cNvSpPr/>
          <p:nvPr/>
        </p:nvSpPr>
        <p:spPr>
          <a:xfrm>
            <a:off x="13750591" y="10843461"/>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ounded Rectangle 6">
            <a:extLst>
              <a:ext uri="{FF2B5EF4-FFF2-40B4-BE49-F238E27FC236}">
                <a16:creationId xmlns:a16="http://schemas.microsoft.com/office/drawing/2014/main" id="{883B6F7B-F6C7-7F42-8F78-4DA53BB6175C}"/>
              </a:ext>
            </a:extLst>
          </p:cNvPr>
          <p:cNvSpPr/>
          <p:nvPr/>
        </p:nvSpPr>
        <p:spPr>
          <a:xfrm>
            <a:off x="13750591" y="8960400"/>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ed Rectangle 7">
            <a:extLst>
              <a:ext uri="{FF2B5EF4-FFF2-40B4-BE49-F238E27FC236}">
                <a16:creationId xmlns:a16="http://schemas.microsoft.com/office/drawing/2014/main" id="{1177CA95-324C-944B-A5F3-D2EEF51B0E8C}"/>
              </a:ext>
            </a:extLst>
          </p:cNvPr>
          <p:cNvSpPr/>
          <p:nvPr/>
        </p:nvSpPr>
        <p:spPr>
          <a:xfrm>
            <a:off x="13750591" y="7079106"/>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ounded Rectangle 8">
            <a:extLst>
              <a:ext uri="{FF2B5EF4-FFF2-40B4-BE49-F238E27FC236}">
                <a16:creationId xmlns:a16="http://schemas.microsoft.com/office/drawing/2014/main" id="{0877A834-7805-2746-9701-119ACE870B2B}"/>
              </a:ext>
            </a:extLst>
          </p:cNvPr>
          <p:cNvSpPr/>
          <p:nvPr/>
        </p:nvSpPr>
        <p:spPr>
          <a:xfrm>
            <a:off x="13750591" y="5196575"/>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TextBox 9">
            <a:extLst>
              <a:ext uri="{FF2B5EF4-FFF2-40B4-BE49-F238E27FC236}">
                <a16:creationId xmlns:a16="http://schemas.microsoft.com/office/drawing/2014/main" id="{A69FDAAD-9532-664D-ABA3-B9ED65179A03}"/>
              </a:ext>
            </a:extLst>
          </p:cNvPr>
          <p:cNvSpPr txBox="1"/>
          <p:nvPr/>
        </p:nvSpPr>
        <p:spPr>
          <a:xfrm>
            <a:off x="14561180" y="5435003"/>
            <a:ext cx="3793026"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FIRM</a:t>
            </a:r>
          </a:p>
          <a:p>
            <a:pPr algn="ctr"/>
            <a:r>
              <a:rPr lang="en-US" sz="3200" b="1" dirty="0">
                <a:solidFill>
                  <a:schemeClr val="tx2"/>
                </a:solidFill>
                <a:latin typeface="Poppins" pitchFamily="2" charset="77"/>
                <a:cs typeface="Poppins" pitchFamily="2" charset="77"/>
              </a:rPr>
              <a:t>INFRASTRUCTURE</a:t>
            </a:r>
          </a:p>
        </p:txBody>
      </p:sp>
      <p:sp>
        <p:nvSpPr>
          <p:cNvPr id="11" name="TextBox 10">
            <a:extLst>
              <a:ext uri="{FF2B5EF4-FFF2-40B4-BE49-F238E27FC236}">
                <a16:creationId xmlns:a16="http://schemas.microsoft.com/office/drawing/2014/main" id="{750F040F-FDB0-EC4B-B56E-CA2E632F8093}"/>
              </a:ext>
            </a:extLst>
          </p:cNvPr>
          <p:cNvSpPr txBox="1"/>
          <p:nvPr/>
        </p:nvSpPr>
        <p:spPr>
          <a:xfrm>
            <a:off x="14456986" y="7317535"/>
            <a:ext cx="4001416"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HUMAN RESOURCE</a:t>
            </a:r>
          </a:p>
          <a:p>
            <a:pPr algn="ctr"/>
            <a:r>
              <a:rPr lang="en-US" sz="3200" b="1" dirty="0">
                <a:solidFill>
                  <a:schemeClr val="tx2"/>
                </a:solidFill>
                <a:latin typeface="Poppins" pitchFamily="2" charset="77"/>
                <a:cs typeface="Poppins" pitchFamily="2" charset="77"/>
              </a:rPr>
              <a:t>MANAGEMENT</a:t>
            </a:r>
          </a:p>
        </p:txBody>
      </p:sp>
      <p:sp>
        <p:nvSpPr>
          <p:cNvPr id="12" name="TextBox 11">
            <a:extLst>
              <a:ext uri="{FF2B5EF4-FFF2-40B4-BE49-F238E27FC236}">
                <a16:creationId xmlns:a16="http://schemas.microsoft.com/office/drawing/2014/main" id="{F2D871C1-7268-C147-A169-1B115E9EC267}"/>
              </a:ext>
            </a:extLst>
          </p:cNvPr>
          <p:cNvSpPr txBox="1"/>
          <p:nvPr/>
        </p:nvSpPr>
        <p:spPr>
          <a:xfrm>
            <a:off x="14883385" y="9198829"/>
            <a:ext cx="3148619"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TECHNOLOGY</a:t>
            </a:r>
          </a:p>
          <a:p>
            <a:pPr algn="ctr"/>
            <a:r>
              <a:rPr lang="en-US" sz="3200" b="1" dirty="0">
                <a:solidFill>
                  <a:schemeClr val="tx2"/>
                </a:solidFill>
                <a:latin typeface="Poppins" pitchFamily="2" charset="77"/>
                <a:cs typeface="Poppins" pitchFamily="2" charset="77"/>
              </a:rPr>
              <a:t>DEVELOPMENT</a:t>
            </a:r>
          </a:p>
        </p:txBody>
      </p:sp>
      <p:sp>
        <p:nvSpPr>
          <p:cNvPr id="13" name="TextBox 12">
            <a:extLst>
              <a:ext uri="{FF2B5EF4-FFF2-40B4-BE49-F238E27FC236}">
                <a16:creationId xmlns:a16="http://schemas.microsoft.com/office/drawing/2014/main" id="{9857DF1A-9D7D-BB40-8CCA-38374A94B219}"/>
              </a:ext>
            </a:extLst>
          </p:cNvPr>
          <p:cNvSpPr txBox="1"/>
          <p:nvPr/>
        </p:nvSpPr>
        <p:spPr>
          <a:xfrm>
            <a:off x="14822473" y="11324347"/>
            <a:ext cx="3270447"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PROCUREMENT</a:t>
            </a:r>
          </a:p>
        </p:txBody>
      </p:sp>
      <p:sp>
        <p:nvSpPr>
          <p:cNvPr id="14" name="Triangle 13">
            <a:extLst>
              <a:ext uri="{FF2B5EF4-FFF2-40B4-BE49-F238E27FC236}">
                <a16:creationId xmlns:a16="http://schemas.microsoft.com/office/drawing/2014/main" id="{00886EB0-7C15-2044-8FBA-E13478159DF9}"/>
              </a:ext>
            </a:extLst>
          </p:cNvPr>
          <p:cNvSpPr/>
          <p:nvPr/>
        </p:nvSpPr>
        <p:spPr>
          <a:xfrm>
            <a:off x="4256281" y="2817724"/>
            <a:ext cx="7265571" cy="1013627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ounded Rectangle 14">
            <a:extLst>
              <a:ext uri="{FF2B5EF4-FFF2-40B4-BE49-F238E27FC236}">
                <a16:creationId xmlns:a16="http://schemas.microsoft.com/office/drawing/2014/main" id="{8FCE82D7-1603-B744-99A1-6A1BD8580F94}"/>
              </a:ext>
            </a:extLst>
          </p:cNvPr>
          <p:cNvSpPr/>
          <p:nvPr/>
        </p:nvSpPr>
        <p:spPr>
          <a:xfrm>
            <a:off x="7909979" y="11132083"/>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ounded Rectangle 15">
            <a:extLst>
              <a:ext uri="{FF2B5EF4-FFF2-40B4-BE49-F238E27FC236}">
                <a16:creationId xmlns:a16="http://schemas.microsoft.com/office/drawing/2014/main" id="{AE29514E-038C-5A45-A7F4-5AE33CB1E30C}"/>
              </a:ext>
            </a:extLst>
          </p:cNvPr>
          <p:cNvSpPr/>
          <p:nvPr/>
        </p:nvSpPr>
        <p:spPr>
          <a:xfrm>
            <a:off x="7909979" y="9406433"/>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ounded Rectangle 16">
            <a:extLst>
              <a:ext uri="{FF2B5EF4-FFF2-40B4-BE49-F238E27FC236}">
                <a16:creationId xmlns:a16="http://schemas.microsoft.com/office/drawing/2014/main" id="{497D66D7-3460-3941-A3B9-6EDE15767315}"/>
              </a:ext>
            </a:extLst>
          </p:cNvPr>
          <p:cNvSpPr/>
          <p:nvPr/>
        </p:nvSpPr>
        <p:spPr>
          <a:xfrm>
            <a:off x="7909979" y="7680783"/>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ounded Rectangle 17">
            <a:extLst>
              <a:ext uri="{FF2B5EF4-FFF2-40B4-BE49-F238E27FC236}">
                <a16:creationId xmlns:a16="http://schemas.microsoft.com/office/drawing/2014/main" id="{A1CB6EAA-AD74-474A-A210-90EE20DB7949}"/>
              </a:ext>
            </a:extLst>
          </p:cNvPr>
          <p:cNvSpPr/>
          <p:nvPr/>
        </p:nvSpPr>
        <p:spPr>
          <a:xfrm>
            <a:off x="7909979" y="5955133"/>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ounded Rectangle 18">
            <a:extLst>
              <a:ext uri="{FF2B5EF4-FFF2-40B4-BE49-F238E27FC236}">
                <a16:creationId xmlns:a16="http://schemas.microsoft.com/office/drawing/2014/main" id="{AF8CA649-62EC-E145-A184-026D258D29DB}"/>
              </a:ext>
            </a:extLst>
          </p:cNvPr>
          <p:cNvSpPr/>
          <p:nvPr/>
        </p:nvSpPr>
        <p:spPr>
          <a:xfrm>
            <a:off x="7909979" y="4229483"/>
            <a:ext cx="5414210" cy="1554077"/>
          </a:xfrm>
          <a:prstGeom prst="round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5244836F-3955-7A47-B338-9B8E0B8F652A}"/>
              </a:ext>
            </a:extLst>
          </p:cNvPr>
          <p:cNvSpPr txBox="1"/>
          <p:nvPr/>
        </p:nvSpPr>
        <p:spPr>
          <a:xfrm>
            <a:off x="8455274" y="4714133"/>
            <a:ext cx="4323620" cy="584775"/>
          </a:xfrm>
          <a:prstGeom prst="rect">
            <a:avLst/>
          </a:prstGeom>
          <a:noFill/>
        </p:spPr>
        <p:txBody>
          <a:bodyPr wrap="none" rtlCol="0" anchor="t">
            <a:spAutoFit/>
          </a:bodyPr>
          <a:lstStyle/>
          <a:p>
            <a:pPr algn="ctr"/>
            <a:r>
              <a:rPr lang="en-US" sz="3200" b="1" dirty="0">
                <a:solidFill>
                  <a:schemeClr val="tx2"/>
                </a:solidFill>
                <a:latin typeface="Poppins" pitchFamily="2" charset="77"/>
                <a:cs typeface="Poppins" pitchFamily="2" charset="77"/>
              </a:rPr>
              <a:t>INBOUND LOGISTICS</a:t>
            </a:r>
          </a:p>
        </p:txBody>
      </p:sp>
      <p:sp>
        <p:nvSpPr>
          <p:cNvPr id="21" name="TextBox 20">
            <a:extLst>
              <a:ext uri="{FF2B5EF4-FFF2-40B4-BE49-F238E27FC236}">
                <a16:creationId xmlns:a16="http://schemas.microsoft.com/office/drawing/2014/main" id="{5E87B458-B493-244B-A82F-F9CCC4A0A4E5}"/>
              </a:ext>
            </a:extLst>
          </p:cNvPr>
          <p:cNvSpPr txBox="1"/>
          <p:nvPr/>
        </p:nvSpPr>
        <p:spPr>
          <a:xfrm>
            <a:off x="9215899" y="6439783"/>
            <a:ext cx="2802370" cy="584775"/>
          </a:xfrm>
          <a:prstGeom prst="rect">
            <a:avLst/>
          </a:prstGeom>
          <a:noFill/>
        </p:spPr>
        <p:txBody>
          <a:bodyPr wrap="none" rtlCol="0" anchor="t">
            <a:spAutoFit/>
          </a:bodyPr>
          <a:lstStyle/>
          <a:p>
            <a:pPr algn="ctr"/>
            <a:r>
              <a:rPr lang="en-US" sz="3200" b="1" dirty="0">
                <a:solidFill>
                  <a:schemeClr val="tx2"/>
                </a:solidFill>
                <a:latin typeface="Poppins" pitchFamily="2" charset="77"/>
                <a:cs typeface="Poppins" pitchFamily="2" charset="77"/>
              </a:rPr>
              <a:t>OPERATIONS</a:t>
            </a:r>
          </a:p>
        </p:txBody>
      </p:sp>
      <p:sp>
        <p:nvSpPr>
          <p:cNvPr id="22" name="TextBox 21">
            <a:extLst>
              <a:ext uri="{FF2B5EF4-FFF2-40B4-BE49-F238E27FC236}">
                <a16:creationId xmlns:a16="http://schemas.microsoft.com/office/drawing/2014/main" id="{7414B36B-C158-994D-BC0B-156976BE972D}"/>
              </a:ext>
            </a:extLst>
          </p:cNvPr>
          <p:cNvSpPr txBox="1"/>
          <p:nvPr/>
        </p:nvSpPr>
        <p:spPr>
          <a:xfrm>
            <a:off x="8244479" y="8161801"/>
            <a:ext cx="4745210" cy="584775"/>
          </a:xfrm>
          <a:prstGeom prst="rect">
            <a:avLst/>
          </a:prstGeom>
          <a:noFill/>
        </p:spPr>
        <p:txBody>
          <a:bodyPr wrap="none" rtlCol="0" anchor="t">
            <a:spAutoFit/>
          </a:bodyPr>
          <a:lstStyle/>
          <a:p>
            <a:pPr algn="ctr"/>
            <a:r>
              <a:rPr lang="en-US" sz="3200" b="1" dirty="0">
                <a:solidFill>
                  <a:schemeClr val="tx2"/>
                </a:solidFill>
                <a:latin typeface="Poppins" pitchFamily="2" charset="77"/>
                <a:cs typeface="Poppins" pitchFamily="2" charset="77"/>
              </a:rPr>
              <a:t>OUTBOUND LOGISTICS</a:t>
            </a:r>
          </a:p>
        </p:txBody>
      </p:sp>
      <p:sp>
        <p:nvSpPr>
          <p:cNvPr id="23" name="TextBox 22">
            <a:extLst>
              <a:ext uri="{FF2B5EF4-FFF2-40B4-BE49-F238E27FC236}">
                <a16:creationId xmlns:a16="http://schemas.microsoft.com/office/drawing/2014/main" id="{23DCA8AF-3428-5845-A071-0466E473C9BC}"/>
              </a:ext>
            </a:extLst>
          </p:cNvPr>
          <p:cNvSpPr txBox="1"/>
          <p:nvPr/>
        </p:nvSpPr>
        <p:spPr>
          <a:xfrm>
            <a:off x="8151504" y="9891083"/>
            <a:ext cx="4931158" cy="584775"/>
          </a:xfrm>
          <a:prstGeom prst="rect">
            <a:avLst/>
          </a:prstGeom>
          <a:noFill/>
        </p:spPr>
        <p:txBody>
          <a:bodyPr wrap="none" rtlCol="0" anchor="t">
            <a:spAutoFit/>
          </a:bodyPr>
          <a:lstStyle/>
          <a:p>
            <a:pPr algn="ctr"/>
            <a:r>
              <a:rPr lang="en-US" sz="3200" b="1" dirty="0">
                <a:solidFill>
                  <a:schemeClr val="tx2"/>
                </a:solidFill>
                <a:latin typeface="Poppins" pitchFamily="2" charset="77"/>
                <a:cs typeface="Poppins" pitchFamily="2" charset="77"/>
              </a:rPr>
              <a:t>MARKETING AND SALES</a:t>
            </a:r>
          </a:p>
        </p:txBody>
      </p:sp>
      <p:sp>
        <p:nvSpPr>
          <p:cNvPr id="24" name="TextBox 23">
            <a:extLst>
              <a:ext uri="{FF2B5EF4-FFF2-40B4-BE49-F238E27FC236}">
                <a16:creationId xmlns:a16="http://schemas.microsoft.com/office/drawing/2014/main" id="{B54E8A3A-62E3-0C47-89A9-92C8466FC43A}"/>
              </a:ext>
            </a:extLst>
          </p:cNvPr>
          <p:cNvSpPr txBox="1"/>
          <p:nvPr/>
        </p:nvSpPr>
        <p:spPr>
          <a:xfrm>
            <a:off x="9676762" y="11616733"/>
            <a:ext cx="1880643" cy="584775"/>
          </a:xfrm>
          <a:prstGeom prst="rect">
            <a:avLst/>
          </a:prstGeom>
          <a:noFill/>
        </p:spPr>
        <p:txBody>
          <a:bodyPr wrap="none" rtlCol="0" anchor="t">
            <a:spAutoFit/>
          </a:bodyPr>
          <a:lstStyle/>
          <a:p>
            <a:pPr algn="ctr"/>
            <a:r>
              <a:rPr lang="en-US" sz="3200" b="1" dirty="0">
                <a:solidFill>
                  <a:schemeClr val="tx2"/>
                </a:solidFill>
                <a:latin typeface="Poppins" pitchFamily="2" charset="77"/>
                <a:cs typeface="Poppins" pitchFamily="2" charset="77"/>
              </a:rPr>
              <a:t>SERVICE</a:t>
            </a:r>
          </a:p>
        </p:txBody>
      </p:sp>
      <p:sp>
        <p:nvSpPr>
          <p:cNvPr id="25" name="TextBox 24">
            <a:extLst>
              <a:ext uri="{FF2B5EF4-FFF2-40B4-BE49-F238E27FC236}">
                <a16:creationId xmlns:a16="http://schemas.microsoft.com/office/drawing/2014/main" id="{829675F2-1C5D-A741-A43F-B53F3564130D}"/>
              </a:ext>
            </a:extLst>
          </p:cNvPr>
          <p:cNvSpPr txBox="1"/>
          <p:nvPr/>
        </p:nvSpPr>
        <p:spPr>
          <a:xfrm rot="17385559">
            <a:off x="5132160" y="4564059"/>
            <a:ext cx="3329758" cy="461665"/>
          </a:xfrm>
          <a:prstGeom prst="rect">
            <a:avLst/>
          </a:prstGeom>
          <a:noFill/>
        </p:spPr>
        <p:txBody>
          <a:bodyPr wrap="none" rtlCol="0" anchor="ctr">
            <a:spAutoFit/>
          </a:bodyPr>
          <a:lstStyle/>
          <a:p>
            <a:r>
              <a:rPr lang="en-US" sz="2400" b="1" dirty="0">
                <a:solidFill>
                  <a:schemeClr val="tx2"/>
                </a:solidFill>
                <a:latin typeface="Poppins" pitchFamily="2" charset="77"/>
                <a:cs typeface="Poppins" pitchFamily="2" charset="77"/>
              </a:rPr>
              <a:t>PRIMARY ACTIVITIES</a:t>
            </a:r>
          </a:p>
        </p:txBody>
      </p:sp>
      <p:sp>
        <p:nvSpPr>
          <p:cNvPr id="26" name="Oval 25">
            <a:extLst>
              <a:ext uri="{FF2B5EF4-FFF2-40B4-BE49-F238E27FC236}">
                <a16:creationId xmlns:a16="http://schemas.microsoft.com/office/drawing/2014/main" id="{1A37E938-E73B-C547-9C57-90F4AE10F492}"/>
              </a:ext>
            </a:extLst>
          </p:cNvPr>
          <p:cNvSpPr/>
          <p:nvPr/>
        </p:nvSpPr>
        <p:spPr>
          <a:xfrm>
            <a:off x="2798132" y="6948516"/>
            <a:ext cx="3265764" cy="32657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B5454DF7-F41F-7743-838A-44DDAC563427}"/>
              </a:ext>
            </a:extLst>
          </p:cNvPr>
          <p:cNvSpPr txBox="1"/>
          <p:nvPr/>
        </p:nvSpPr>
        <p:spPr>
          <a:xfrm>
            <a:off x="3493098" y="8289010"/>
            <a:ext cx="1875835"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MARGIN</a:t>
            </a:r>
          </a:p>
        </p:txBody>
      </p:sp>
    </p:spTree>
    <p:extLst>
      <p:ext uri="{BB962C8B-B14F-4D97-AF65-F5344CB8AC3E}">
        <p14:creationId xmlns:p14="http://schemas.microsoft.com/office/powerpoint/2010/main" val="414641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56883-EA1C-404C-BA13-E04E3E843707}"/>
              </a:ext>
            </a:extLst>
          </p:cNvPr>
          <p:cNvSpPr txBox="1"/>
          <p:nvPr/>
        </p:nvSpPr>
        <p:spPr>
          <a:xfrm>
            <a:off x="7511121" y="612372"/>
            <a:ext cx="935544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TEMPLATE</a:t>
            </a:r>
          </a:p>
        </p:txBody>
      </p:sp>
      <p:sp>
        <p:nvSpPr>
          <p:cNvPr id="3" name="TextBox 2">
            <a:extLst>
              <a:ext uri="{FF2B5EF4-FFF2-40B4-BE49-F238E27FC236}">
                <a16:creationId xmlns:a16="http://schemas.microsoft.com/office/drawing/2014/main" id="{0DE92EFC-734F-3B4B-B941-B3EDE66AF01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Rectangle 4">
            <a:extLst>
              <a:ext uri="{FF2B5EF4-FFF2-40B4-BE49-F238E27FC236}">
                <a16:creationId xmlns:a16="http://schemas.microsoft.com/office/drawing/2014/main" id="{668B5DD8-D293-3C49-9045-546E836A25BC}"/>
              </a:ext>
            </a:extLst>
          </p:cNvPr>
          <p:cNvSpPr/>
          <p:nvPr/>
        </p:nvSpPr>
        <p:spPr>
          <a:xfrm>
            <a:off x="3550272" y="7305728"/>
            <a:ext cx="14703552" cy="113872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C2A1629A-B9C8-F345-9A05-CCA00FE9520A}"/>
              </a:ext>
            </a:extLst>
          </p:cNvPr>
          <p:cNvSpPr/>
          <p:nvPr/>
        </p:nvSpPr>
        <p:spPr>
          <a:xfrm>
            <a:off x="3550274" y="10839293"/>
            <a:ext cx="14703550" cy="113872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CFA03B77-B87E-0547-863D-083B13CE3462}"/>
              </a:ext>
            </a:extLst>
          </p:cNvPr>
          <p:cNvSpPr/>
          <p:nvPr/>
        </p:nvSpPr>
        <p:spPr>
          <a:xfrm>
            <a:off x="3550272" y="9661438"/>
            <a:ext cx="14703552" cy="113872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47963D86-0F95-4B49-AE36-19E9813C2B0A}"/>
              </a:ext>
            </a:extLst>
          </p:cNvPr>
          <p:cNvSpPr/>
          <p:nvPr/>
        </p:nvSpPr>
        <p:spPr>
          <a:xfrm>
            <a:off x="3550272" y="8483583"/>
            <a:ext cx="14703552" cy="1138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riangle 8">
            <a:extLst>
              <a:ext uri="{FF2B5EF4-FFF2-40B4-BE49-F238E27FC236}">
                <a16:creationId xmlns:a16="http://schemas.microsoft.com/office/drawing/2014/main" id="{95A9E03E-60D2-B549-B39B-5FFDC0FD8559}"/>
              </a:ext>
            </a:extLst>
          </p:cNvPr>
          <p:cNvSpPr/>
          <p:nvPr/>
        </p:nvSpPr>
        <p:spPr>
          <a:xfrm rot="5400000">
            <a:off x="15543081" y="5379362"/>
            <a:ext cx="9347679" cy="38496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0" name="Rectangle 9">
            <a:extLst>
              <a:ext uri="{FF2B5EF4-FFF2-40B4-BE49-F238E27FC236}">
                <a16:creationId xmlns:a16="http://schemas.microsoft.com/office/drawing/2014/main" id="{AE0281BD-F195-B248-842C-5A4E5F7F3258}"/>
              </a:ext>
            </a:extLst>
          </p:cNvPr>
          <p:cNvSpPr/>
          <p:nvPr/>
        </p:nvSpPr>
        <p:spPr>
          <a:xfrm>
            <a:off x="3550272" y="2628088"/>
            <a:ext cx="2907792" cy="46385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C5E25236-D0E0-134F-A946-510996F2D828}"/>
              </a:ext>
            </a:extLst>
          </p:cNvPr>
          <p:cNvSpPr/>
          <p:nvPr/>
        </p:nvSpPr>
        <p:spPr>
          <a:xfrm>
            <a:off x="6491259" y="2628088"/>
            <a:ext cx="2907792" cy="4638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600FEF20-8201-E245-8314-A9ABACEAFE64}"/>
              </a:ext>
            </a:extLst>
          </p:cNvPr>
          <p:cNvSpPr/>
          <p:nvPr/>
        </p:nvSpPr>
        <p:spPr>
          <a:xfrm>
            <a:off x="9432246" y="2628088"/>
            <a:ext cx="2907792" cy="463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2C50F139-CD66-D54F-B95F-6FB1CA1C143F}"/>
              </a:ext>
            </a:extLst>
          </p:cNvPr>
          <p:cNvSpPr/>
          <p:nvPr/>
        </p:nvSpPr>
        <p:spPr>
          <a:xfrm>
            <a:off x="12385533" y="2628088"/>
            <a:ext cx="2907792" cy="46385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4F75346C-217C-274E-8381-3EB6CF3A43A0}"/>
              </a:ext>
            </a:extLst>
          </p:cNvPr>
          <p:cNvSpPr/>
          <p:nvPr/>
        </p:nvSpPr>
        <p:spPr>
          <a:xfrm flipH="1">
            <a:off x="15341900" y="2630334"/>
            <a:ext cx="2907792" cy="463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D7F27CCE-B186-754B-8815-28E29C0D5B71}"/>
              </a:ext>
            </a:extLst>
          </p:cNvPr>
          <p:cNvSpPr txBox="1"/>
          <p:nvPr/>
        </p:nvSpPr>
        <p:spPr>
          <a:xfrm>
            <a:off x="8466924" y="7591816"/>
            <a:ext cx="487024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FIRM INFRASTRUCTURE</a:t>
            </a:r>
          </a:p>
        </p:txBody>
      </p:sp>
      <p:sp>
        <p:nvSpPr>
          <p:cNvPr id="16" name="TextBox 15">
            <a:extLst>
              <a:ext uri="{FF2B5EF4-FFF2-40B4-BE49-F238E27FC236}">
                <a16:creationId xmlns:a16="http://schemas.microsoft.com/office/drawing/2014/main" id="{D1B882DB-0A55-1C4B-91F8-1B7C9D84C8EC}"/>
              </a:ext>
            </a:extLst>
          </p:cNvPr>
          <p:cNvSpPr txBox="1"/>
          <p:nvPr/>
        </p:nvSpPr>
        <p:spPr>
          <a:xfrm>
            <a:off x="7370476" y="8766129"/>
            <a:ext cx="706315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HUMAN RESOURCE MANAGEMENT</a:t>
            </a:r>
          </a:p>
        </p:txBody>
      </p:sp>
      <p:sp>
        <p:nvSpPr>
          <p:cNvPr id="17" name="TextBox 16">
            <a:extLst>
              <a:ext uri="{FF2B5EF4-FFF2-40B4-BE49-F238E27FC236}">
                <a16:creationId xmlns:a16="http://schemas.microsoft.com/office/drawing/2014/main" id="{B531C930-A55B-4942-88B3-8148C565A229}"/>
              </a:ext>
            </a:extLst>
          </p:cNvPr>
          <p:cNvSpPr txBox="1"/>
          <p:nvPr/>
        </p:nvSpPr>
        <p:spPr>
          <a:xfrm>
            <a:off x="7877824" y="9941952"/>
            <a:ext cx="604845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TECHNOLOGY DEVELOPMENT</a:t>
            </a:r>
          </a:p>
        </p:txBody>
      </p:sp>
      <p:sp>
        <p:nvSpPr>
          <p:cNvPr id="18" name="TextBox 17">
            <a:extLst>
              <a:ext uri="{FF2B5EF4-FFF2-40B4-BE49-F238E27FC236}">
                <a16:creationId xmlns:a16="http://schemas.microsoft.com/office/drawing/2014/main" id="{CDAFA206-01A3-3D44-A864-F6FCF1509F0A}"/>
              </a:ext>
            </a:extLst>
          </p:cNvPr>
          <p:cNvSpPr txBox="1"/>
          <p:nvPr/>
        </p:nvSpPr>
        <p:spPr>
          <a:xfrm>
            <a:off x="9266824" y="11118016"/>
            <a:ext cx="327044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PROCUREMENT</a:t>
            </a:r>
          </a:p>
        </p:txBody>
      </p:sp>
      <p:sp>
        <p:nvSpPr>
          <p:cNvPr id="24" name="TextBox 23">
            <a:extLst>
              <a:ext uri="{FF2B5EF4-FFF2-40B4-BE49-F238E27FC236}">
                <a16:creationId xmlns:a16="http://schemas.microsoft.com/office/drawing/2014/main" id="{6364AF97-3672-7945-8A22-5A09BAC01B48}"/>
              </a:ext>
            </a:extLst>
          </p:cNvPr>
          <p:cNvSpPr txBox="1"/>
          <p:nvPr/>
        </p:nvSpPr>
        <p:spPr>
          <a:xfrm>
            <a:off x="19017268" y="6974206"/>
            <a:ext cx="174438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VALUES</a:t>
            </a:r>
          </a:p>
        </p:txBody>
      </p:sp>
      <p:sp>
        <p:nvSpPr>
          <p:cNvPr id="26" name="TextBox 25">
            <a:extLst>
              <a:ext uri="{FF2B5EF4-FFF2-40B4-BE49-F238E27FC236}">
                <a16:creationId xmlns:a16="http://schemas.microsoft.com/office/drawing/2014/main" id="{818A64A4-2129-024B-9503-54D4D0FE5350}"/>
              </a:ext>
            </a:extLst>
          </p:cNvPr>
          <p:cNvSpPr txBox="1"/>
          <p:nvPr/>
        </p:nvSpPr>
        <p:spPr>
          <a:xfrm>
            <a:off x="8704969" y="12226932"/>
            <a:ext cx="4394153"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SUPPORT ACTIVITIES</a:t>
            </a:r>
          </a:p>
        </p:txBody>
      </p:sp>
      <p:sp>
        <p:nvSpPr>
          <p:cNvPr id="27" name="TextBox 26">
            <a:extLst>
              <a:ext uri="{FF2B5EF4-FFF2-40B4-BE49-F238E27FC236}">
                <a16:creationId xmlns:a16="http://schemas.microsoft.com/office/drawing/2014/main" id="{1E058791-5586-274C-9B24-3D7DEE2E2352}"/>
              </a:ext>
            </a:extLst>
          </p:cNvPr>
          <p:cNvSpPr txBox="1"/>
          <p:nvPr/>
        </p:nvSpPr>
        <p:spPr>
          <a:xfrm rot="16200000">
            <a:off x="816515" y="4654953"/>
            <a:ext cx="437812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PRIMARY ACTIVITIES</a:t>
            </a:r>
          </a:p>
        </p:txBody>
      </p:sp>
      <p:sp>
        <p:nvSpPr>
          <p:cNvPr id="19" name="TextBox 18">
            <a:extLst>
              <a:ext uri="{FF2B5EF4-FFF2-40B4-BE49-F238E27FC236}">
                <a16:creationId xmlns:a16="http://schemas.microsoft.com/office/drawing/2014/main" id="{E2CFC325-9881-3C40-AD5C-7F5AD7B4AAD7}"/>
              </a:ext>
            </a:extLst>
          </p:cNvPr>
          <p:cNvSpPr txBox="1"/>
          <p:nvPr/>
        </p:nvSpPr>
        <p:spPr>
          <a:xfrm>
            <a:off x="3845838" y="5265814"/>
            <a:ext cx="2316660"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INBOUND</a:t>
            </a:r>
          </a:p>
          <a:p>
            <a:pPr algn="ctr"/>
            <a:r>
              <a:rPr lang="en-US" sz="3200" b="1" dirty="0">
                <a:solidFill>
                  <a:schemeClr val="bg1"/>
                </a:solidFill>
                <a:latin typeface="Poppins" pitchFamily="2" charset="77"/>
                <a:cs typeface="Poppins" pitchFamily="2" charset="77"/>
              </a:rPr>
              <a:t>LOGISTICS</a:t>
            </a:r>
          </a:p>
        </p:txBody>
      </p:sp>
      <p:sp>
        <p:nvSpPr>
          <p:cNvPr id="20" name="TextBox 19">
            <a:extLst>
              <a:ext uri="{FF2B5EF4-FFF2-40B4-BE49-F238E27FC236}">
                <a16:creationId xmlns:a16="http://schemas.microsoft.com/office/drawing/2014/main" id="{7DF77E87-A1EF-BC48-900A-4B681067B942}"/>
              </a:ext>
            </a:extLst>
          </p:cNvPr>
          <p:cNvSpPr txBox="1"/>
          <p:nvPr/>
        </p:nvSpPr>
        <p:spPr>
          <a:xfrm>
            <a:off x="6543970" y="5265813"/>
            <a:ext cx="2802370"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OPERATIONS</a:t>
            </a:r>
          </a:p>
        </p:txBody>
      </p:sp>
      <p:sp>
        <p:nvSpPr>
          <p:cNvPr id="21" name="TextBox 20">
            <a:extLst>
              <a:ext uri="{FF2B5EF4-FFF2-40B4-BE49-F238E27FC236}">
                <a16:creationId xmlns:a16="http://schemas.microsoft.com/office/drawing/2014/main" id="{E09D8E71-DE90-AC4D-ACC4-306FE0BDF232}"/>
              </a:ext>
            </a:extLst>
          </p:cNvPr>
          <p:cNvSpPr txBox="1"/>
          <p:nvPr/>
        </p:nvSpPr>
        <p:spPr>
          <a:xfrm>
            <a:off x="9621275" y="5265814"/>
            <a:ext cx="2526654"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OUTBOUND</a:t>
            </a:r>
          </a:p>
          <a:p>
            <a:pPr algn="ctr"/>
            <a:r>
              <a:rPr lang="en-US" sz="3200" b="1" dirty="0">
                <a:solidFill>
                  <a:schemeClr val="bg1"/>
                </a:solidFill>
                <a:latin typeface="Poppins" pitchFamily="2" charset="77"/>
                <a:cs typeface="Poppins" pitchFamily="2" charset="77"/>
              </a:rPr>
              <a:t>LOGISTICS</a:t>
            </a:r>
          </a:p>
        </p:txBody>
      </p:sp>
      <p:sp>
        <p:nvSpPr>
          <p:cNvPr id="22" name="TextBox 21">
            <a:extLst>
              <a:ext uri="{FF2B5EF4-FFF2-40B4-BE49-F238E27FC236}">
                <a16:creationId xmlns:a16="http://schemas.microsoft.com/office/drawing/2014/main" id="{72260B90-DF48-144D-81C5-F47A515B5211}"/>
              </a:ext>
            </a:extLst>
          </p:cNvPr>
          <p:cNvSpPr txBox="1"/>
          <p:nvPr/>
        </p:nvSpPr>
        <p:spPr>
          <a:xfrm>
            <a:off x="12524407" y="5265814"/>
            <a:ext cx="2624437"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MARKETING</a:t>
            </a:r>
          </a:p>
          <a:p>
            <a:pPr algn="ctr"/>
            <a:r>
              <a:rPr lang="en-US" sz="3200" b="1" dirty="0">
                <a:solidFill>
                  <a:schemeClr val="bg1"/>
                </a:solidFill>
                <a:latin typeface="Poppins" pitchFamily="2" charset="77"/>
                <a:cs typeface="Poppins" pitchFamily="2" charset="77"/>
              </a:rPr>
              <a:t>AND SALES</a:t>
            </a:r>
          </a:p>
        </p:txBody>
      </p:sp>
      <p:sp>
        <p:nvSpPr>
          <p:cNvPr id="23" name="TextBox 22">
            <a:extLst>
              <a:ext uri="{FF2B5EF4-FFF2-40B4-BE49-F238E27FC236}">
                <a16:creationId xmlns:a16="http://schemas.microsoft.com/office/drawing/2014/main" id="{D4A3768D-BCA4-0549-AEFD-564A198E1D37}"/>
              </a:ext>
            </a:extLst>
          </p:cNvPr>
          <p:cNvSpPr txBox="1"/>
          <p:nvPr/>
        </p:nvSpPr>
        <p:spPr>
          <a:xfrm>
            <a:off x="15855474" y="5265814"/>
            <a:ext cx="1880643"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SERVICE</a:t>
            </a:r>
          </a:p>
        </p:txBody>
      </p:sp>
      <p:sp>
        <p:nvSpPr>
          <p:cNvPr id="28" name="Freeform 223">
            <a:extLst>
              <a:ext uri="{FF2B5EF4-FFF2-40B4-BE49-F238E27FC236}">
                <a16:creationId xmlns:a16="http://schemas.microsoft.com/office/drawing/2014/main" id="{B8A9B5B4-3214-4E43-9549-FB18AD575C06}"/>
              </a:ext>
            </a:extLst>
          </p:cNvPr>
          <p:cNvSpPr>
            <a:spLocks noChangeArrowheads="1"/>
          </p:cNvSpPr>
          <p:nvPr/>
        </p:nvSpPr>
        <p:spPr bwMode="auto">
          <a:xfrm>
            <a:off x="7314277" y="4128468"/>
            <a:ext cx="1261755" cy="818873"/>
          </a:xfrm>
          <a:custGeom>
            <a:avLst/>
            <a:gdLst/>
            <a:ahLst/>
            <a:cxnLst/>
            <a:rect l="0" t="0" r="r" b="b"/>
            <a:pathLst>
              <a:path w="868002" h="563205">
                <a:moveTo>
                  <a:pt x="750374" y="332304"/>
                </a:moveTo>
                <a:cubicBezTo>
                  <a:pt x="757928" y="332304"/>
                  <a:pt x="764763" y="335554"/>
                  <a:pt x="769799" y="340249"/>
                </a:cubicBezTo>
                <a:cubicBezTo>
                  <a:pt x="774476" y="345305"/>
                  <a:pt x="777713" y="351805"/>
                  <a:pt x="777713" y="359750"/>
                </a:cubicBezTo>
                <a:cubicBezTo>
                  <a:pt x="777713" y="366972"/>
                  <a:pt x="774476" y="373834"/>
                  <a:pt x="769799" y="378889"/>
                </a:cubicBezTo>
                <a:cubicBezTo>
                  <a:pt x="764763" y="383584"/>
                  <a:pt x="757928" y="386834"/>
                  <a:pt x="750374" y="386834"/>
                </a:cubicBezTo>
                <a:cubicBezTo>
                  <a:pt x="743180" y="386834"/>
                  <a:pt x="736345" y="383584"/>
                  <a:pt x="731309" y="378889"/>
                </a:cubicBezTo>
                <a:cubicBezTo>
                  <a:pt x="726273" y="373834"/>
                  <a:pt x="723395" y="366972"/>
                  <a:pt x="723395" y="359750"/>
                </a:cubicBezTo>
                <a:cubicBezTo>
                  <a:pt x="723395" y="351805"/>
                  <a:pt x="726273" y="345305"/>
                  <a:pt x="731309" y="340249"/>
                </a:cubicBezTo>
                <a:cubicBezTo>
                  <a:pt x="736345" y="335554"/>
                  <a:pt x="743180" y="332304"/>
                  <a:pt x="750374" y="332304"/>
                </a:cubicBezTo>
                <a:close/>
                <a:moveTo>
                  <a:pt x="592098" y="332304"/>
                </a:moveTo>
                <a:cubicBezTo>
                  <a:pt x="600012" y="332304"/>
                  <a:pt x="606487" y="335554"/>
                  <a:pt x="611523" y="340249"/>
                </a:cubicBezTo>
                <a:cubicBezTo>
                  <a:pt x="616199" y="345305"/>
                  <a:pt x="619437" y="351805"/>
                  <a:pt x="619437" y="359750"/>
                </a:cubicBezTo>
                <a:cubicBezTo>
                  <a:pt x="619437" y="366972"/>
                  <a:pt x="616199" y="373834"/>
                  <a:pt x="611523" y="378889"/>
                </a:cubicBezTo>
                <a:cubicBezTo>
                  <a:pt x="606487" y="383584"/>
                  <a:pt x="600012" y="386834"/>
                  <a:pt x="592098" y="386834"/>
                </a:cubicBezTo>
                <a:cubicBezTo>
                  <a:pt x="584904" y="386834"/>
                  <a:pt x="577709" y="383584"/>
                  <a:pt x="573033" y="378889"/>
                </a:cubicBezTo>
                <a:cubicBezTo>
                  <a:pt x="567997" y="373834"/>
                  <a:pt x="565119" y="366972"/>
                  <a:pt x="565119" y="359750"/>
                </a:cubicBezTo>
                <a:cubicBezTo>
                  <a:pt x="565119" y="351805"/>
                  <a:pt x="567997" y="345305"/>
                  <a:pt x="573033" y="340249"/>
                </a:cubicBezTo>
                <a:cubicBezTo>
                  <a:pt x="577709" y="335554"/>
                  <a:pt x="584904" y="332304"/>
                  <a:pt x="592098" y="332304"/>
                </a:cubicBezTo>
                <a:close/>
                <a:moveTo>
                  <a:pt x="434181" y="332304"/>
                </a:moveTo>
                <a:cubicBezTo>
                  <a:pt x="441375" y="332304"/>
                  <a:pt x="448210" y="335554"/>
                  <a:pt x="453246" y="340249"/>
                </a:cubicBezTo>
                <a:cubicBezTo>
                  <a:pt x="457922" y="345305"/>
                  <a:pt x="461160" y="351805"/>
                  <a:pt x="461160" y="359750"/>
                </a:cubicBezTo>
                <a:cubicBezTo>
                  <a:pt x="461160" y="366972"/>
                  <a:pt x="457922" y="373834"/>
                  <a:pt x="453246" y="378889"/>
                </a:cubicBezTo>
                <a:cubicBezTo>
                  <a:pt x="448210" y="383584"/>
                  <a:pt x="441375" y="386834"/>
                  <a:pt x="434181" y="386834"/>
                </a:cubicBezTo>
                <a:cubicBezTo>
                  <a:pt x="426627" y="386834"/>
                  <a:pt x="419792" y="383584"/>
                  <a:pt x="415116" y="378889"/>
                </a:cubicBezTo>
                <a:cubicBezTo>
                  <a:pt x="410439" y="373834"/>
                  <a:pt x="407202" y="366972"/>
                  <a:pt x="407202" y="359750"/>
                </a:cubicBezTo>
                <a:cubicBezTo>
                  <a:pt x="407202" y="351805"/>
                  <a:pt x="410439" y="345305"/>
                  <a:pt x="415116" y="340249"/>
                </a:cubicBezTo>
                <a:cubicBezTo>
                  <a:pt x="419792" y="335554"/>
                  <a:pt x="426627" y="332304"/>
                  <a:pt x="434181" y="332304"/>
                </a:cubicBezTo>
                <a:close/>
                <a:moveTo>
                  <a:pt x="276264" y="332304"/>
                </a:moveTo>
                <a:cubicBezTo>
                  <a:pt x="283458" y="332304"/>
                  <a:pt x="290293" y="335554"/>
                  <a:pt x="295329" y="340249"/>
                </a:cubicBezTo>
                <a:cubicBezTo>
                  <a:pt x="300006" y="345305"/>
                  <a:pt x="303243" y="351805"/>
                  <a:pt x="303243" y="359750"/>
                </a:cubicBezTo>
                <a:cubicBezTo>
                  <a:pt x="303243" y="366972"/>
                  <a:pt x="300006" y="373834"/>
                  <a:pt x="295329" y="378889"/>
                </a:cubicBezTo>
                <a:cubicBezTo>
                  <a:pt x="290293" y="383584"/>
                  <a:pt x="283458" y="386834"/>
                  <a:pt x="276264" y="386834"/>
                </a:cubicBezTo>
                <a:cubicBezTo>
                  <a:pt x="268710" y="386834"/>
                  <a:pt x="261875" y="383584"/>
                  <a:pt x="256839" y="378889"/>
                </a:cubicBezTo>
                <a:cubicBezTo>
                  <a:pt x="251803" y="373834"/>
                  <a:pt x="248925" y="366972"/>
                  <a:pt x="248925" y="359750"/>
                </a:cubicBezTo>
                <a:cubicBezTo>
                  <a:pt x="248925" y="351805"/>
                  <a:pt x="251803" y="345305"/>
                  <a:pt x="256839" y="340249"/>
                </a:cubicBezTo>
                <a:cubicBezTo>
                  <a:pt x="261875" y="335554"/>
                  <a:pt x="268710" y="332304"/>
                  <a:pt x="276264" y="332304"/>
                </a:cubicBezTo>
                <a:close/>
                <a:moveTo>
                  <a:pt x="117988" y="332304"/>
                </a:moveTo>
                <a:cubicBezTo>
                  <a:pt x="125182" y="332304"/>
                  <a:pt x="132017" y="335554"/>
                  <a:pt x="137053" y="340249"/>
                </a:cubicBezTo>
                <a:cubicBezTo>
                  <a:pt x="142089" y="345305"/>
                  <a:pt x="144967" y="351805"/>
                  <a:pt x="144967" y="359750"/>
                </a:cubicBezTo>
                <a:cubicBezTo>
                  <a:pt x="144967" y="366972"/>
                  <a:pt x="142089" y="373834"/>
                  <a:pt x="137053" y="378889"/>
                </a:cubicBezTo>
                <a:cubicBezTo>
                  <a:pt x="132017" y="383584"/>
                  <a:pt x="125182" y="386834"/>
                  <a:pt x="117988" y="386834"/>
                </a:cubicBezTo>
                <a:cubicBezTo>
                  <a:pt x="110074" y="386834"/>
                  <a:pt x="103599" y="383584"/>
                  <a:pt x="98563" y="378889"/>
                </a:cubicBezTo>
                <a:cubicBezTo>
                  <a:pt x="93527" y="373834"/>
                  <a:pt x="90649" y="366972"/>
                  <a:pt x="90649" y="359750"/>
                </a:cubicBezTo>
                <a:cubicBezTo>
                  <a:pt x="90649" y="351805"/>
                  <a:pt x="93527" y="345305"/>
                  <a:pt x="98563" y="340249"/>
                </a:cubicBezTo>
                <a:cubicBezTo>
                  <a:pt x="103599" y="335554"/>
                  <a:pt x="110074" y="332304"/>
                  <a:pt x="117988" y="332304"/>
                </a:cubicBezTo>
                <a:close/>
                <a:moveTo>
                  <a:pt x="750374" y="295830"/>
                </a:moveTo>
                <a:cubicBezTo>
                  <a:pt x="733108" y="295830"/>
                  <a:pt x="717280" y="303053"/>
                  <a:pt x="705769" y="314609"/>
                </a:cubicBezTo>
                <a:cubicBezTo>
                  <a:pt x="694258" y="326165"/>
                  <a:pt x="687423" y="342054"/>
                  <a:pt x="687423" y="359750"/>
                </a:cubicBezTo>
                <a:cubicBezTo>
                  <a:pt x="687423" y="377084"/>
                  <a:pt x="694258" y="392973"/>
                  <a:pt x="705769" y="404529"/>
                </a:cubicBezTo>
                <a:cubicBezTo>
                  <a:pt x="717280" y="416085"/>
                  <a:pt x="733108" y="422947"/>
                  <a:pt x="750374" y="422947"/>
                </a:cubicBezTo>
                <a:cubicBezTo>
                  <a:pt x="768001" y="422947"/>
                  <a:pt x="783828" y="416085"/>
                  <a:pt x="795339" y="404529"/>
                </a:cubicBezTo>
                <a:cubicBezTo>
                  <a:pt x="806850" y="392973"/>
                  <a:pt x="813685" y="377084"/>
                  <a:pt x="813685" y="359750"/>
                </a:cubicBezTo>
                <a:cubicBezTo>
                  <a:pt x="813685" y="342054"/>
                  <a:pt x="806850" y="326165"/>
                  <a:pt x="795339" y="314609"/>
                </a:cubicBezTo>
                <a:cubicBezTo>
                  <a:pt x="783828" y="303053"/>
                  <a:pt x="768001" y="295830"/>
                  <a:pt x="750374" y="295830"/>
                </a:cubicBezTo>
                <a:close/>
                <a:moveTo>
                  <a:pt x="592098" y="295830"/>
                </a:moveTo>
                <a:cubicBezTo>
                  <a:pt x="574831" y="295830"/>
                  <a:pt x="559004" y="303053"/>
                  <a:pt x="547493" y="314609"/>
                </a:cubicBezTo>
                <a:cubicBezTo>
                  <a:pt x="535981" y="326165"/>
                  <a:pt x="528787" y="342054"/>
                  <a:pt x="528787" y="359750"/>
                </a:cubicBezTo>
                <a:cubicBezTo>
                  <a:pt x="528787" y="377084"/>
                  <a:pt x="535981" y="392973"/>
                  <a:pt x="547493" y="404529"/>
                </a:cubicBezTo>
                <a:cubicBezTo>
                  <a:pt x="559004" y="416085"/>
                  <a:pt x="574831" y="422947"/>
                  <a:pt x="592098" y="422947"/>
                </a:cubicBezTo>
                <a:cubicBezTo>
                  <a:pt x="609724" y="422947"/>
                  <a:pt x="625552" y="416085"/>
                  <a:pt x="637063" y="404529"/>
                </a:cubicBezTo>
                <a:cubicBezTo>
                  <a:pt x="648214" y="392973"/>
                  <a:pt x="655408" y="377084"/>
                  <a:pt x="655408" y="359750"/>
                </a:cubicBezTo>
                <a:cubicBezTo>
                  <a:pt x="655408" y="342054"/>
                  <a:pt x="648214" y="326165"/>
                  <a:pt x="637063" y="314609"/>
                </a:cubicBezTo>
                <a:cubicBezTo>
                  <a:pt x="625552" y="303053"/>
                  <a:pt x="609724" y="295830"/>
                  <a:pt x="592098" y="295830"/>
                </a:cubicBezTo>
                <a:close/>
                <a:moveTo>
                  <a:pt x="434181" y="295830"/>
                </a:moveTo>
                <a:cubicBezTo>
                  <a:pt x="416914" y="295830"/>
                  <a:pt x="401087" y="303053"/>
                  <a:pt x="389576" y="314609"/>
                </a:cubicBezTo>
                <a:cubicBezTo>
                  <a:pt x="378065" y="326165"/>
                  <a:pt x="370870" y="342054"/>
                  <a:pt x="370870" y="359750"/>
                </a:cubicBezTo>
                <a:cubicBezTo>
                  <a:pt x="370870" y="377084"/>
                  <a:pt x="378065" y="392973"/>
                  <a:pt x="389576" y="404529"/>
                </a:cubicBezTo>
                <a:cubicBezTo>
                  <a:pt x="401087" y="416085"/>
                  <a:pt x="416914" y="422947"/>
                  <a:pt x="434181" y="422947"/>
                </a:cubicBezTo>
                <a:cubicBezTo>
                  <a:pt x="451447" y="422947"/>
                  <a:pt x="467275" y="416085"/>
                  <a:pt x="478786" y="404529"/>
                </a:cubicBezTo>
                <a:cubicBezTo>
                  <a:pt x="490297" y="392973"/>
                  <a:pt x="497491" y="377084"/>
                  <a:pt x="497491" y="359750"/>
                </a:cubicBezTo>
                <a:cubicBezTo>
                  <a:pt x="497491" y="342054"/>
                  <a:pt x="490297" y="326165"/>
                  <a:pt x="478786" y="314609"/>
                </a:cubicBezTo>
                <a:cubicBezTo>
                  <a:pt x="467275" y="303053"/>
                  <a:pt x="451447" y="295830"/>
                  <a:pt x="434181" y="295830"/>
                </a:cubicBezTo>
                <a:close/>
                <a:moveTo>
                  <a:pt x="276264" y="295830"/>
                </a:moveTo>
                <a:cubicBezTo>
                  <a:pt x="258638" y="295830"/>
                  <a:pt x="242810" y="303053"/>
                  <a:pt x="231299" y="314609"/>
                </a:cubicBezTo>
                <a:cubicBezTo>
                  <a:pt x="219788" y="326165"/>
                  <a:pt x="212594" y="342054"/>
                  <a:pt x="212594" y="359750"/>
                </a:cubicBezTo>
                <a:cubicBezTo>
                  <a:pt x="212594" y="377084"/>
                  <a:pt x="219788" y="392973"/>
                  <a:pt x="231299" y="404529"/>
                </a:cubicBezTo>
                <a:cubicBezTo>
                  <a:pt x="242810" y="416085"/>
                  <a:pt x="258638" y="422947"/>
                  <a:pt x="276264" y="422947"/>
                </a:cubicBezTo>
                <a:cubicBezTo>
                  <a:pt x="293531" y="422947"/>
                  <a:pt x="309358" y="416085"/>
                  <a:pt x="320869" y="404529"/>
                </a:cubicBezTo>
                <a:cubicBezTo>
                  <a:pt x="332380" y="392973"/>
                  <a:pt x="339215" y="377084"/>
                  <a:pt x="339215" y="359750"/>
                </a:cubicBezTo>
                <a:cubicBezTo>
                  <a:pt x="339215" y="342054"/>
                  <a:pt x="332380" y="326165"/>
                  <a:pt x="320869" y="314609"/>
                </a:cubicBezTo>
                <a:cubicBezTo>
                  <a:pt x="309358" y="303053"/>
                  <a:pt x="293531" y="295830"/>
                  <a:pt x="276264" y="295830"/>
                </a:cubicBezTo>
                <a:close/>
                <a:moveTo>
                  <a:pt x="117988" y="295830"/>
                </a:moveTo>
                <a:cubicBezTo>
                  <a:pt x="100361" y="295830"/>
                  <a:pt x="84534" y="303053"/>
                  <a:pt x="73023" y="314609"/>
                </a:cubicBezTo>
                <a:cubicBezTo>
                  <a:pt x="61512" y="326165"/>
                  <a:pt x="54317" y="342054"/>
                  <a:pt x="54317" y="359750"/>
                </a:cubicBezTo>
                <a:cubicBezTo>
                  <a:pt x="54317" y="377084"/>
                  <a:pt x="61512" y="392973"/>
                  <a:pt x="73023" y="404529"/>
                </a:cubicBezTo>
                <a:cubicBezTo>
                  <a:pt x="84534" y="416085"/>
                  <a:pt x="100361" y="422947"/>
                  <a:pt x="117988" y="422947"/>
                </a:cubicBezTo>
                <a:cubicBezTo>
                  <a:pt x="135254" y="422947"/>
                  <a:pt x="151082" y="416085"/>
                  <a:pt x="162593" y="404529"/>
                </a:cubicBezTo>
                <a:cubicBezTo>
                  <a:pt x="174104" y="392973"/>
                  <a:pt x="180938" y="377084"/>
                  <a:pt x="180938" y="359750"/>
                </a:cubicBezTo>
                <a:cubicBezTo>
                  <a:pt x="180938" y="342054"/>
                  <a:pt x="174104" y="326165"/>
                  <a:pt x="162593" y="314609"/>
                </a:cubicBezTo>
                <a:cubicBezTo>
                  <a:pt x="151082" y="303053"/>
                  <a:pt x="135254" y="295830"/>
                  <a:pt x="117988" y="295830"/>
                </a:cubicBezTo>
                <a:close/>
                <a:moveTo>
                  <a:pt x="117988" y="241300"/>
                </a:moveTo>
                <a:lnTo>
                  <a:pt x="276264" y="241300"/>
                </a:lnTo>
                <a:lnTo>
                  <a:pt x="434181" y="241300"/>
                </a:lnTo>
                <a:lnTo>
                  <a:pt x="592098" y="241300"/>
                </a:lnTo>
                <a:lnTo>
                  <a:pt x="750374" y="241300"/>
                </a:lnTo>
                <a:cubicBezTo>
                  <a:pt x="782749" y="241300"/>
                  <a:pt x="812246" y="254662"/>
                  <a:pt x="833469" y="276329"/>
                </a:cubicBezTo>
                <a:cubicBezTo>
                  <a:pt x="854693" y="297636"/>
                  <a:pt x="868002" y="327248"/>
                  <a:pt x="868002" y="359750"/>
                </a:cubicBezTo>
                <a:cubicBezTo>
                  <a:pt x="868002" y="391890"/>
                  <a:pt x="854693" y="421502"/>
                  <a:pt x="833469" y="442809"/>
                </a:cubicBezTo>
                <a:cubicBezTo>
                  <a:pt x="812246" y="464476"/>
                  <a:pt x="782749" y="477477"/>
                  <a:pt x="750374" y="477477"/>
                </a:cubicBezTo>
                <a:lnTo>
                  <a:pt x="687029" y="477477"/>
                </a:lnTo>
                <a:lnTo>
                  <a:pt x="687029" y="527050"/>
                </a:lnTo>
                <a:lnTo>
                  <a:pt x="723080" y="527050"/>
                </a:lnTo>
                <a:cubicBezTo>
                  <a:pt x="733118" y="527050"/>
                  <a:pt x="741004" y="535283"/>
                  <a:pt x="741004" y="545307"/>
                </a:cubicBezTo>
                <a:cubicBezTo>
                  <a:pt x="741004" y="554972"/>
                  <a:pt x="733118" y="563205"/>
                  <a:pt x="723080" y="563205"/>
                </a:cubicBezTo>
                <a:lnTo>
                  <a:pt x="614824" y="563205"/>
                </a:lnTo>
                <a:cubicBezTo>
                  <a:pt x="604787" y="563205"/>
                  <a:pt x="596900" y="554972"/>
                  <a:pt x="596900" y="545307"/>
                </a:cubicBezTo>
                <a:cubicBezTo>
                  <a:pt x="596900" y="535283"/>
                  <a:pt x="604787" y="527050"/>
                  <a:pt x="614824" y="527050"/>
                </a:cubicBezTo>
                <a:lnTo>
                  <a:pt x="650875" y="527050"/>
                </a:lnTo>
                <a:lnTo>
                  <a:pt x="650875" y="477477"/>
                </a:lnTo>
                <a:lnTo>
                  <a:pt x="592098" y="477477"/>
                </a:lnTo>
                <a:lnTo>
                  <a:pt x="434181" y="477477"/>
                </a:lnTo>
                <a:lnTo>
                  <a:pt x="276264" y="477477"/>
                </a:lnTo>
                <a:lnTo>
                  <a:pt x="234588" y="477477"/>
                </a:lnTo>
                <a:lnTo>
                  <a:pt x="234588" y="527050"/>
                </a:lnTo>
                <a:lnTo>
                  <a:pt x="270643" y="527050"/>
                </a:lnTo>
                <a:cubicBezTo>
                  <a:pt x="280680" y="527050"/>
                  <a:pt x="288566" y="535283"/>
                  <a:pt x="288566" y="545307"/>
                </a:cubicBezTo>
                <a:cubicBezTo>
                  <a:pt x="288566" y="554972"/>
                  <a:pt x="280680" y="563205"/>
                  <a:pt x="270643" y="563205"/>
                </a:cubicBezTo>
                <a:lnTo>
                  <a:pt x="162385" y="563205"/>
                </a:lnTo>
                <a:cubicBezTo>
                  <a:pt x="152348" y="563205"/>
                  <a:pt x="144462" y="554972"/>
                  <a:pt x="144462" y="545307"/>
                </a:cubicBezTo>
                <a:cubicBezTo>
                  <a:pt x="144462" y="535283"/>
                  <a:pt x="152348" y="527050"/>
                  <a:pt x="162385" y="527050"/>
                </a:cubicBezTo>
                <a:lnTo>
                  <a:pt x="198437" y="527050"/>
                </a:lnTo>
                <a:lnTo>
                  <a:pt x="198437" y="477477"/>
                </a:lnTo>
                <a:lnTo>
                  <a:pt x="117988" y="477477"/>
                </a:lnTo>
                <a:cubicBezTo>
                  <a:pt x="85253" y="477477"/>
                  <a:pt x="55756" y="464476"/>
                  <a:pt x="34533" y="442809"/>
                </a:cubicBezTo>
                <a:cubicBezTo>
                  <a:pt x="13669" y="421502"/>
                  <a:pt x="0" y="391890"/>
                  <a:pt x="0" y="359750"/>
                </a:cubicBezTo>
                <a:cubicBezTo>
                  <a:pt x="0" y="327248"/>
                  <a:pt x="13669" y="297636"/>
                  <a:pt x="34533" y="276329"/>
                </a:cubicBezTo>
                <a:cubicBezTo>
                  <a:pt x="55756" y="254662"/>
                  <a:pt x="85253" y="241300"/>
                  <a:pt x="117988" y="241300"/>
                </a:cubicBezTo>
                <a:close/>
                <a:moveTo>
                  <a:pt x="666620" y="193560"/>
                </a:moveTo>
                <a:lnTo>
                  <a:pt x="666620" y="197525"/>
                </a:lnTo>
                <a:lnTo>
                  <a:pt x="675989" y="197525"/>
                </a:lnTo>
                <a:lnTo>
                  <a:pt x="686798" y="197525"/>
                </a:lnTo>
                <a:lnTo>
                  <a:pt x="697607" y="197525"/>
                </a:lnTo>
                <a:lnTo>
                  <a:pt x="706976" y="197525"/>
                </a:lnTo>
                <a:lnTo>
                  <a:pt x="706976" y="193560"/>
                </a:lnTo>
                <a:lnTo>
                  <a:pt x="697607" y="193560"/>
                </a:lnTo>
                <a:lnTo>
                  <a:pt x="686798" y="193560"/>
                </a:lnTo>
                <a:lnTo>
                  <a:pt x="675989" y="193560"/>
                </a:lnTo>
                <a:lnTo>
                  <a:pt x="666620" y="193560"/>
                </a:lnTo>
                <a:close/>
                <a:moveTo>
                  <a:pt x="339235" y="193560"/>
                </a:moveTo>
                <a:lnTo>
                  <a:pt x="339235" y="197525"/>
                </a:lnTo>
                <a:lnTo>
                  <a:pt x="348603" y="197525"/>
                </a:lnTo>
                <a:lnTo>
                  <a:pt x="359773" y="197525"/>
                </a:lnTo>
                <a:lnTo>
                  <a:pt x="370582" y="197525"/>
                </a:lnTo>
                <a:lnTo>
                  <a:pt x="379950" y="197525"/>
                </a:lnTo>
                <a:lnTo>
                  <a:pt x="379950" y="193560"/>
                </a:lnTo>
                <a:lnTo>
                  <a:pt x="370582" y="193560"/>
                </a:lnTo>
                <a:lnTo>
                  <a:pt x="359773" y="193560"/>
                </a:lnTo>
                <a:lnTo>
                  <a:pt x="348603" y="193560"/>
                </a:lnTo>
                <a:lnTo>
                  <a:pt x="339235" y="193560"/>
                </a:lnTo>
                <a:close/>
                <a:moveTo>
                  <a:pt x="486463" y="188514"/>
                </a:moveTo>
                <a:lnTo>
                  <a:pt x="486463" y="197525"/>
                </a:lnTo>
                <a:lnTo>
                  <a:pt x="540150" y="197525"/>
                </a:lnTo>
                <a:lnTo>
                  <a:pt x="593477" y="197525"/>
                </a:lnTo>
                <a:lnTo>
                  <a:pt x="593477" y="188514"/>
                </a:lnTo>
                <a:lnTo>
                  <a:pt x="540150" y="188514"/>
                </a:lnTo>
                <a:lnTo>
                  <a:pt x="486463" y="188514"/>
                </a:lnTo>
                <a:close/>
                <a:moveTo>
                  <a:pt x="159438" y="188514"/>
                </a:moveTo>
                <a:lnTo>
                  <a:pt x="159438" y="197525"/>
                </a:lnTo>
                <a:lnTo>
                  <a:pt x="213125" y="197525"/>
                </a:lnTo>
                <a:lnTo>
                  <a:pt x="266812" y="197525"/>
                </a:lnTo>
                <a:lnTo>
                  <a:pt x="266812" y="188514"/>
                </a:lnTo>
                <a:lnTo>
                  <a:pt x="213125" y="188514"/>
                </a:lnTo>
                <a:lnTo>
                  <a:pt x="159438" y="188514"/>
                </a:lnTo>
                <a:close/>
                <a:moveTo>
                  <a:pt x="697607" y="163283"/>
                </a:moveTo>
                <a:lnTo>
                  <a:pt x="688600" y="176259"/>
                </a:lnTo>
                <a:lnTo>
                  <a:pt x="693284" y="176259"/>
                </a:lnTo>
                <a:lnTo>
                  <a:pt x="693284" y="189235"/>
                </a:lnTo>
                <a:lnTo>
                  <a:pt x="697607" y="189235"/>
                </a:lnTo>
                <a:lnTo>
                  <a:pt x="702292" y="189235"/>
                </a:lnTo>
                <a:lnTo>
                  <a:pt x="702292" y="176259"/>
                </a:lnTo>
                <a:lnTo>
                  <a:pt x="706976" y="176259"/>
                </a:lnTo>
                <a:lnTo>
                  <a:pt x="697607" y="163283"/>
                </a:lnTo>
                <a:close/>
                <a:moveTo>
                  <a:pt x="675989" y="163283"/>
                </a:moveTo>
                <a:lnTo>
                  <a:pt x="666620" y="176259"/>
                </a:lnTo>
                <a:lnTo>
                  <a:pt x="671305" y="176259"/>
                </a:lnTo>
                <a:lnTo>
                  <a:pt x="671305" y="189235"/>
                </a:lnTo>
                <a:lnTo>
                  <a:pt x="675989" y="189235"/>
                </a:lnTo>
                <a:lnTo>
                  <a:pt x="680312" y="189235"/>
                </a:lnTo>
                <a:lnTo>
                  <a:pt x="680312" y="176259"/>
                </a:lnTo>
                <a:lnTo>
                  <a:pt x="684996" y="176259"/>
                </a:lnTo>
                <a:lnTo>
                  <a:pt x="675989" y="163283"/>
                </a:lnTo>
                <a:close/>
                <a:moveTo>
                  <a:pt x="486463" y="163283"/>
                </a:moveTo>
                <a:lnTo>
                  <a:pt x="486463" y="173015"/>
                </a:lnTo>
                <a:lnTo>
                  <a:pt x="540150" y="173015"/>
                </a:lnTo>
                <a:lnTo>
                  <a:pt x="593477" y="173015"/>
                </a:lnTo>
                <a:lnTo>
                  <a:pt x="593477" y="163283"/>
                </a:lnTo>
                <a:lnTo>
                  <a:pt x="540150" y="163283"/>
                </a:lnTo>
                <a:lnTo>
                  <a:pt x="486463" y="163283"/>
                </a:lnTo>
                <a:close/>
                <a:moveTo>
                  <a:pt x="370582" y="163283"/>
                </a:moveTo>
                <a:lnTo>
                  <a:pt x="361214" y="176259"/>
                </a:lnTo>
                <a:lnTo>
                  <a:pt x="365898" y="176259"/>
                </a:lnTo>
                <a:lnTo>
                  <a:pt x="365898" y="189235"/>
                </a:lnTo>
                <a:lnTo>
                  <a:pt x="370582" y="189235"/>
                </a:lnTo>
                <a:lnTo>
                  <a:pt x="375266" y="189235"/>
                </a:lnTo>
                <a:lnTo>
                  <a:pt x="375266" y="176259"/>
                </a:lnTo>
                <a:lnTo>
                  <a:pt x="379590" y="176259"/>
                </a:lnTo>
                <a:lnTo>
                  <a:pt x="370582" y="163283"/>
                </a:lnTo>
                <a:close/>
                <a:moveTo>
                  <a:pt x="348603" y="163283"/>
                </a:moveTo>
                <a:lnTo>
                  <a:pt x="339595" y="176259"/>
                </a:lnTo>
                <a:lnTo>
                  <a:pt x="343919" y="176259"/>
                </a:lnTo>
                <a:lnTo>
                  <a:pt x="343919" y="189235"/>
                </a:lnTo>
                <a:lnTo>
                  <a:pt x="348603" y="189235"/>
                </a:lnTo>
                <a:lnTo>
                  <a:pt x="353287" y="189235"/>
                </a:lnTo>
                <a:lnTo>
                  <a:pt x="353287" y="176259"/>
                </a:lnTo>
                <a:lnTo>
                  <a:pt x="357971" y="176259"/>
                </a:lnTo>
                <a:lnTo>
                  <a:pt x="348603" y="163283"/>
                </a:lnTo>
                <a:close/>
                <a:moveTo>
                  <a:pt x="159438" y="163283"/>
                </a:moveTo>
                <a:lnTo>
                  <a:pt x="159438" y="173015"/>
                </a:lnTo>
                <a:lnTo>
                  <a:pt x="213125" y="173015"/>
                </a:lnTo>
                <a:lnTo>
                  <a:pt x="266812" y="173015"/>
                </a:lnTo>
                <a:lnTo>
                  <a:pt x="266812" y="163283"/>
                </a:lnTo>
                <a:lnTo>
                  <a:pt x="213125" y="163283"/>
                </a:lnTo>
                <a:lnTo>
                  <a:pt x="159438" y="163283"/>
                </a:lnTo>
                <a:close/>
                <a:moveTo>
                  <a:pt x="563931" y="12357"/>
                </a:moveTo>
                <a:lnTo>
                  <a:pt x="563931" y="71729"/>
                </a:lnTo>
                <a:lnTo>
                  <a:pt x="563931" y="72090"/>
                </a:lnTo>
                <a:lnTo>
                  <a:pt x="569336" y="80380"/>
                </a:lnTo>
                <a:lnTo>
                  <a:pt x="574740" y="72090"/>
                </a:lnTo>
                <a:lnTo>
                  <a:pt x="580505" y="80380"/>
                </a:lnTo>
                <a:lnTo>
                  <a:pt x="585910" y="72090"/>
                </a:lnTo>
                <a:lnTo>
                  <a:pt x="591315" y="80380"/>
                </a:lnTo>
                <a:lnTo>
                  <a:pt x="596720" y="72090"/>
                </a:lnTo>
                <a:lnTo>
                  <a:pt x="602124" y="80380"/>
                </a:lnTo>
                <a:lnTo>
                  <a:pt x="607529" y="72090"/>
                </a:lnTo>
                <a:lnTo>
                  <a:pt x="613294" y="80380"/>
                </a:lnTo>
                <a:lnTo>
                  <a:pt x="618699" y="72090"/>
                </a:lnTo>
                <a:lnTo>
                  <a:pt x="624103" y="80380"/>
                </a:lnTo>
                <a:lnTo>
                  <a:pt x="629508" y="72090"/>
                </a:lnTo>
                <a:lnTo>
                  <a:pt x="629508" y="12357"/>
                </a:lnTo>
                <a:lnTo>
                  <a:pt x="563931" y="12357"/>
                </a:lnTo>
                <a:close/>
                <a:moveTo>
                  <a:pt x="236906" y="12357"/>
                </a:moveTo>
                <a:lnTo>
                  <a:pt x="236906" y="71729"/>
                </a:lnTo>
                <a:lnTo>
                  <a:pt x="236906" y="72090"/>
                </a:lnTo>
                <a:lnTo>
                  <a:pt x="242310" y="80380"/>
                </a:lnTo>
                <a:lnTo>
                  <a:pt x="247715" y="72090"/>
                </a:lnTo>
                <a:lnTo>
                  <a:pt x="253120" y="80380"/>
                </a:lnTo>
                <a:lnTo>
                  <a:pt x="258524" y="72090"/>
                </a:lnTo>
                <a:lnTo>
                  <a:pt x="264289" y="80380"/>
                </a:lnTo>
                <a:lnTo>
                  <a:pt x="269694" y="72090"/>
                </a:lnTo>
                <a:lnTo>
                  <a:pt x="275099" y="80380"/>
                </a:lnTo>
                <a:lnTo>
                  <a:pt x="280864" y="72090"/>
                </a:lnTo>
                <a:lnTo>
                  <a:pt x="286269" y="80380"/>
                </a:lnTo>
                <a:lnTo>
                  <a:pt x="291673" y="72090"/>
                </a:lnTo>
                <a:lnTo>
                  <a:pt x="297078" y="80380"/>
                </a:lnTo>
                <a:lnTo>
                  <a:pt x="302483" y="72090"/>
                </a:lnTo>
                <a:lnTo>
                  <a:pt x="302483" y="12357"/>
                </a:lnTo>
                <a:lnTo>
                  <a:pt x="236906" y="12357"/>
                </a:lnTo>
                <a:close/>
                <a:moveTo>
                  <a:pt x="474573" y="0"/>
                </a:moveTo>
                <a:lnTo>
                  <a:pt x="536575" y="0"/>
                </a:lnTo>
                <a:lnTo>
                  <a:pt x="540150" y="0"/>
                </a:lnTo>
                <a:lnTo>
                  <a:pt x="563931" y="0"/>
                </a:lnTo>
                <a:lnTo>
                  <a:pt x="629508" y="0"/>
                </a:lnTo>
                <a:lnTo>
                  <a:pt x="656866" y="0"/>
                </a:lnTo>
                <a:lnTo>
                  <a:pt x="675989" y="0"/>
                </a:lnTo>
                <a:lnTo>
                  <a:pt x="686798" y="0"/>
                </a:lnTo>
                <a:lnTo>
                  <a:pt x="697607" y="0"/>
                </a:lnTo>
                <a:lnTo>
                  <a:pt x="718866" y="0"/>
                </a:lnTo>
                <a:cubicBezTo>
                  <a:pt x="725712" y="0"/>
                  <a:pt x="731477" y="5767"/>
                  <a:pt x="731477" y="12616"/>
                </a:cubicBezTo>
                <a:lnTo>
                  <a:pt x="731477" y="210862"/>
                </a:lnTo>
                <a:cubicBezTo>
                  <a:pt x="731477" y="218071"/>
                  <a:pt x="725712" y="223478"/>
                  <a:pt x="718866" y="223478"/>
                </a:cubicBezTo>
                <a:lnTo>
                  <a:pt x="697607" y="223478"/>
                </a:lnTo>
                <a:lnTo>
                  <a:pt x="686798" y="223478"/>
                </a:lnTo>
                <a:lnTo>
                  <a:pt x="675989" y="223478"/>
                </a:lnTo>
                <a:lnTo>
                  <a:pt x="540150" y="223478"/>
                </a:lnTo>
                <a:lnTo>
                  <a:pt x="474573" y="223478"/>
                </a:lnTo>
                <a:cubicBezTo>
                  <a:pt x="467727" y="223478"/>
                  <a:pt x="461962" y="218071"/>
                  <a:pt x="461962" y="210862"/>
                </a:cubicBezTo>
                <a:lnTo>
                  <a:pt x="461962" y="12616"/>
                </a:lnTo>
                <a:cubicBezTo>
                  <a:pt x="461962" y="5767"/>
                  <a:pt x="467727" y="0"/>
                  <a:pt x="474573" y="0"/>
                </a:cubicBezTo>
                <a:close/>
                <a:moveTo>
                  <a:pt x="147548" y="0"/>
                </a:moveTo>
                <a:lnTo>
                  <a:pt x="209550" y="0"/>
                </a:lnTo>
                <a:lnTo>
                  <a:pt x="213125" y="0"/>
                </a:lnTo>
                <a:lnTo>
                  <a:pt x="236906" y="0"/>
                </a:lnTo>
                <a:lnTo>
                  <a:pt x="302483" y="0"/>
                </a:lnTo>
                <a:lnTo>
                  <a:pt x="329841" y="0"/>
                </a:lnTo>
                <a:lnTo>
                  <a:pt x="348603" y="0"/>
                </a:lnTo>
                <a:lnTo>
                  <a:pt x="359773" y="0"/>
                </a:lnTo>
                <a:lnTo>
                  <a:pt x="370582" y="0"/>
                </a:lnTo>
                <a:lnTo>
                  <a:pt x="391840" y="0"/>
                </a:lnTo>
                <a:cubicBezTo>
                  <a:pt x="398686" y="0"/>
                  <a:pt x="404451" y="5767"/>
                  <a:pt x="404451" y="12616"/>
                </a:cubicBezTo>
                <a:lnTo>
                  <a:pt x="404451" y="210862"/>
                </a:lnTo>
                <a:cubicBezTo>
                  <a:pt x="404451" y="218071"/>
                  <a:pt x="398686" y="223478"/>
                  <a:pt x="391840" y="223478"/>
                </a:cubicBezTo>
                <a:lnTo>
                  <a:pt x="370582" y="223478"/>
                </a:lnTo>
                <a:lnTo>
                  <a:pt x="359773" y="223478"/>
                </a:lnTo>
                <a:lnTo>
                  <a:pt x="348603" y="223478"/>
                </a:lnTo>
                <a:lnTo>
                  <a:pt x="213125" y="223478"/>
                </a:lnTo>
                <a:lnTo>
                  <a:pt x="147548" y="223478"/>
                </a:lnTo>
                <a:cubicBezTo>
                  <a:pt x="140702" y="223478"/>
                  <a:pt x="134937" y="218071"/>
                  <a:pt x="134937" y="210862"/>
                </a:cubicBezTo>
                <a:lnTo>
                  <a:pt x="134937" y="12616"/>
                </a:lnTo>
                <a:cubicBezTo>
                  <a:pt x="134937" y="5767"/>
                  <a:pt x="140702" y="0"/>
                  <a:pt x="14754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233">
            <a:extLst>
              <a:ext uri="{FF2B5EF4-FFF2-40B4-BE49-F238E27FC236}">
                <a16:creationId xmlns:a16="http://schemas.microsoft.com/office/drawing/2014/main" id="{2B17393F-CC91-6540-88A0-9C6B6E56EC5D}"/>
              </a:ext>
            </a:extLst>
          </p:cNvPr>
          <p:cNvSpPr>
            <a:spLocks noChangeArrowheads="1"/>
          </p:cNvSpPr>
          <p:nvPr/>
        </p:nvSpPr>
        <p:spPr bwMode="auto">
          <a:xfrm>
            <a:off x="4372137" y="3931324"/>
            <a:ext cx="1264062" cy="1021861"/>
          </a:xfrm>
          <a:custGeom>
            <a:avLst/>
            <a:gdLst/>
            <a:ahLst/>
            <a:cxnLst/>
            <a:rect l="0" t="0" r="r" b="b"/>
            <a:pathLst>
              <a:path w="869589" h="702905">
                <a:moveTo>
                  <a:pt x="129381" y="622282"/>
                </a:moveTo>
                <a:cubicBezTo>
                  <a:pt x="123963" y="622282"/>
                  <a:pt x="119267" y="624432"/>
                  <a:pt x="116016" y="627657"/>
                </a:cubicBezTo>
                <a:cubicBezTo>
                  <a:pt x="112765" y="630882"/>
                  <a:pt x="110598" y="635182"/>
                  <a:pt x="110598" y="640198"/>
                </a:cubicBezTo>
                <a:cubicBezTo>
                  <a:pt x="110598" y="645215"/>
                  <a:pt x="112765" y="649873"/>
                  <a:pt x="116016" y="652740"/>
                </a:cubicBezTo>
                <a:cubicBezTo>
                  <a:pt x="119267" y="656323"/>
                  <a:pt x="123963" y="658114"/>
                  <a:pt x="129381" y="658114"/>
                </a:cubicBezTo>
                <a:cubicBezTo>
                  <a:pt x="134438" y="658114"/>
                  <a:pt x="139133" y="656323"/>
                  <a:pt x="142384" y="652740"/>
                </a:cubicBezTo>
                <a:cubicBezTo>
                  <a:pt x="145635" y="649873"/>
                  <a:pt x="147802" y="645215"/>
                  <a:pt x="147802" y="640198"/>
                </a:cubicBezTo>
                <a:cubicBezTo>
                  <a:pt x="147802" y="635182"/>
                  <a:pt x="145635" y="630882"/>
                  <a:pt x="142384" y="627657"/>
                </a:cubicBezTo>
                <a:cubicBezTo>
                  <a:pt x="139133" y="624432"/>
                  <a:pt x="134438" y="622282"/>
                  <a:pt x="129381" y="622282"/>
                </a:cubicBezTo>
                <a:close/>
                <a:moveTo>
                  <a:pt x="426857" y="600543"/>
                </a:moveTo>
                <a:cubicBezTo>
                  <a:pt x="420366" y="600543"/>
                  <a:pt x="414595" y="603057"/>
                  <a:pt x="410268" y="607367"/>
                </a:cubicBezTo>
                <a:cubicBezTo>
                  <a:pt x="405940" y="611677"/>
                  <a:pt x="403416" y="617423"/>
                  <a:pt x="403416" y="623529"/>
                </a:cubicBezTo>
                <a:cubicBezTo>
                  <a:pt x="403416" y="629994"/>
                  <a:pt x="405940" y="635741"/>
                  <a:pt x="410268" y="640050"/>
                </a:cubicBezTo>
                <a:cubicBezTo>
                  <a:pt x="414595" y="644001"/>
                  <a:pt x="420366" y="646875"/>
                  <a:pt x="426857" y="646875"/>
                </a:cubicBezTo>
                <a:cubicBezTo>
                  <a:pt x="433709" y="646875"/>
                  <a:pt x="439479" y="644001"/>
                  <a:pt x="443446" y="640050"/>
                </a:cubicBezTo>
                <a:cubicBezTo>
                  <a:pt x="447774" y="635741"/>
                  <a:pt x="450298" y="629994"/>
                  <a:pt x="450298" y="623529"/>
                </a:cubicBezTo>
                <a:cubicBezTo>
                  <a:pt x="450298" y="617423"/>
                  <a:pt x="447774" y="611677"/>
                  <a:pt x="443446" y="607367"/>
                </a:cubicBezTo>
                <a:cubicBezTo>
                  <a:pt x="439479" y="603057"/>
                  <a:pt x="433709" y="600543"/>
                  <a:pt x="426857" y="600543"/>
                </a:cubicBezTo>
                <a:close/>
                <a:moveTo>
                  <a:pt x="129381" y="577850"/>
                </a:moveTo>
                <a:cubicBezTo>
                  <a:pt x="146718" y="577850"/>
                  <a:pt x="162611" y="584658"/>
                  <a:pt x="174531" y="596125"/>
                </a:cubicBezTo>
                <a:cubicBezTo>
                  <a:pt x="186090" y="607233"/>
                  <a:pt x="193314" y="622999"/>
                  <a:pt x="193314" y="640198"/>
                </a:cubicBezTo>
                <a:cubicBezTo>
                  <a:pt x="193314" y="657398"/>
                  <a:pt x="186090" y="673164"/>
                  <a:pt x="174531" y="684272"/>
                </a:cubicBezTo>
                <a:cubicBezTo>
                  <a:pt x="162611" y="695738"/>
                  <a:pt x="146718" y="702905"/>
                  <a:pt x="129381" y="702905"/>
                </a:cubicBezTo>
                <a:cubicBezTo>
                  <a:pt x="111682" y="702905"/>
                  <a:pt x="95789" y="695738"/>
                  <a:pt x="83869" y="684272"/>
                </a:cubicBezTo>
                <a:cubicBezTo>
                  <a:pt x="72311" y="673164"/>
                  <a:pt x="65087" y="657398"/>
                  <a:pt x="65087" y="640198"/>
                </a:cubicBezTo>
                <a:cubicBezTo>
                  <a:pt x="65087" y="622999"/>
                  <a:pt x="72311" y="607233"/>
                  <a:pt x="83869" y="596125"/>
                </a:cubicBezTo>
                <a:cubicBezTo>
                  <a:pt x="95789" y="584658"/>
                  <a:pt x="111682" y="577850"/>
                  <a:pt x="129381" y="577850"/>
                </a:cubicBezTo>
                <a:close/>
                <a:moveTo>
                  <a:pt x="426857" y="544513"/>
                </a:moveTo>
                <a:cubicBezTo>
                  <a:pt x="448856" y="544513"/>
                  <a:pt x="469051" y="553492"/>
                  <a:pt x="483477" y="567500"/>
                </a:cubicBezTo>
                <a:cubicBezTo>
                  <a:pt x="498623" y="581866"/>
                  <a:pt x="507639" y="601620"/>
                  <a:pt x="507639" y="623529"/>
                </a:cubicBezTo>
                <a:cubicBezTo>
                  <a:pt x="507639" y="645797"/>
                  <a:pt x="498623" y="665551"/>
                  <a:pt x="483477" y="679918"/>
                </a:cubicBezTo>
                <a:cubicBezTo>
                  <a:pt x="469051" y="693925"/>
                  <a:pt x="448856" y="702904"/>
                  <a:pt x="426857" y="702904"/>
                </a:cubicBezTo>
                <a:cubicBezTo>
                  <a:pt x="404858" y="702904"/>
                  <a:pt x="384663" y="693925"/>
                  <a:pt x="369877" y="679918"/>
                </a:cubicBezTo>
                <a:cubicBezTo>
                  <a:pt x="355091" y="665551"/>
                  <a:pt x="346075" y="645797"/>
                  <a:pt x="346075" y="623529"/>
                </a:cubicBezTo>
                <a:cubicBezTo>
                  <a:pt x="346075" y="601620"/>
                  <a:pt x="355091" y="581866"/>
                  <a:pt x="369877" y="567500"/>
                </a:cubicBezTo>
                <a:cubicBezTo>
                  <a:pt x="384663" y="553492"/>
                  <a:pt x="404858" y="544513"/>
                  <a:pt x="426857" y="544513"/>
                </a:cubicBezTo>
                <a:close/>
                <a:moveTo>
                  <a:pt x="803889" y="504312"/>
                </a:moveTo>
                <a:lnTo>
                  <a:pt x="803889" y="508643"/>
                </a:lnTo>
                <a:lnTo>
                  <a:pt x="815080" y="508643"/>
                </a:lnTo>
                <a:lnTo>
                  <a:pt x="826993" y="508643"/>
                </a:lnTo>
                <a:lnTo>
                  <a:pt x="838183" y="508643"/>
                </a:lnTo>
                <a:lnTo>
                  <a:pt x="844681" y="508643"/>
                </a:lnTo>
                <a:lnTo>
                  <a:pt x="844681" y="504312"/>
                </a:lnTo>
                <a:lnTo>
                  <a:pt x="838183" y="504312"/>
                </a:lnTo>
                <a:lnTo>
                  <a:pt x="826993" y="504312"/>
                </a:lnTo>
                <a:lnTo>
                  <a:pt x="815080" y="504312"/>
                </a:lnTo>
                <a:lnTo>
                  <a:pt x="803889" y="504312"/>
                </a:lnTo>
                <a:close/>
                <a:moveTo>
                  <a:pt x="623034" y="498898"/>
                </a:moveTo>
                <a:lnTo>
                  <a:pt x="623034" y="508643"/>
                </a:lnTo>
                <a:lnTo>
                  <a:pt x="629893" y="508643"/>
                </a:lnTo>
                <a:lnTo>
                  <a:pt x="641444" y="508643"/>
                </a:lnTo>
                <a:lnTo>
                  <a:pt x="652635" y="508643"/>
                </a:lnTo>
                <a:lnTo>
                  <a:pt x="664548" y="508643"/>
                </a:lnTo>
                <a:lnTo>
                  <a:pt x="676100" y="508643"/>
                </a:lnTo>
                <a:lnTo>
                  <a:pt x="688012" y="508643"/>
                </a:lnTo>
                <a:lnTo>
                  <a:pt x="699203" y="508643"/>
                </a:lnTo>
                <a:lnTo>
                  <a:pt x="710755" y="508643"/>
                </a:lnTo>
                <a:lnTo>
                  <a:pt x="722667" y="508643"/>
                </a:lnTo>
                <a:lnTo>
                  <a:pt x="730609" y="508643"/>
                </a:lnTo>
                <a:lnTo>
                  <a:pt x="730609" y="498898"/>
                </a:lnTo>
                <a:lnTo>
                  <a:pt x="722667" y="498898"/>
                </a:lnTo>
                <a:lnTo>
                  <a:pt x="710755" y="498898"/>
                </a:lnTo>
                <a:lnTo>
                  <a:pt x="699203" y="498898"/>
                </a:lnTo>
                <a:lnTo>
                  <a:pt x="688012" y="498898"/>
                </a:lnTo>
                <a:lnTo>
                  <a:pt x="676100" y="498898"/>
                </a:lnTo>
                <a:lnTo>
                  <a:pt x="664548" y="498898"/>
                </a:lnTo>
                <a:lnTo>
                  <a:pt x="652635" y="498898"/>
                </a:lnTo>
                <a:lnTo>
                  <a:pt x="641444" y="498898"/>
                </a:lnTo>
                <a:lnTo>
                  <a:pt x="629893" y="498898"/>
                </a:lnTo>
                <a:lnTo>
                  <a:pt x="623034" y="498898"/>
                </a:lnTo>
                <a:close/>
                <a:moveTo>
                  <a:pt x="835295" y="473997"/>
                </a:moveTo>
                <a:lnTo>
                  <a:pt x="826993" y="485545"/>
                </a:lnTo>
                <a:lnTo>
                  <a:pt x="825910" y="486628"/>
                </a:lnTo>
                <a:lnTo>
                  <a:pt x="826993" y="486628"/>
                </a:lnTo>
                <a:lnTo>
                  <a:pt x="830603" y="486628"/>
                </a:lnTo>
                <a:lnTo>
                  <a:pt x="830603" y="499981"/>
                </a:lnTo>
                <a:lnTo>
                  <a:pt x="838183" y="499981"/>
                </a:lnTo>
                <a:lnTo>
                  <a:pt x="839627" y="499981"/>
                </a:lnTo>
                <a:lnTo>
                  <a:pt x="839627" y="486628"/>
                </a:lnTo>
                <a:lnTo>
                  <a:pt x="844681" y="486628"/>
                </a:lnTo>
                <a:lnTo>
                  <a:pt x="838183" y="478688"/>
                </a:lnTo>
                <a:lnTo>
                  <a:pt x="835295" y="473997"/>
                </a:lnTo>
                <a:close/>
                <a:moveTo>
                  <a:pt x="813275" y="473997"/>
                </a:moveTo>
                <a:lnTo>
                  <a:pt x="803889" y="486628"/>
                </a:lnTo>
                <a:lnTo>
                  <a:pt x="808582" y="486628"/>
                </a:lnTo>
                <a:lnTo>
                  <a:pt x="808582" y="499981"/>
                </a:lnTo>
                <a:lnTo>
                  <a:pt x="815080" y="499981"/>
                </a:lnTo>
                <a:lnTo>
                  <a:pt x="817607" y="499981"/>
                </a:lnTo>
                <a:lnTo>
                  <a:pt x="817607" y="486628"/>
                </a:lnTo>
                <a:lnTo>
                  <a:pt x="822300" y="486628"/>
                </a:lnTo>
                <a:lnTo>
                  <a:pt x="815080" y="476884"/>
                </a:lnTo>
                <a:lnTo>
                  <a:pt x="813275" y="473997"/>
                </a:lnTo>
                <a:close/>
                <a:moveTo>
                  <a:pt x="623034" y="473997"/>
                </a:moveTo>
                <a:lnTo>
                  <a:pt x="623034" y="483380"/>
                </a:lnTo>
                <a:lnTo>
                  <a:pt x="629893" y="483380"/>
                </a:lnTo>
                <a:lnTo>
                  <a:pt x="641444" y="483380"/>
                </a:lnTo>
                <a:lnTo>
                  <a:pt x="652635" y="483380"/>
                </a:lnTo>
                <a:lnTo>
                  <a:pt x="664548" y="483380"/>
                </a:lnTo>
                <a:lnTo>
                  <a:pt x="676100" y="483380"/>
                </a:lnTo>
                <a:lnTo>
                  <a:pt x="688012" y="483380"/>
                </a:lnTo>
                <a:lnTo>
                  <a:pt x="699203" y="483380"/>
                </a:lnTo>
                <a:lnTo>
                  <a:pt x="710755" y="483380"/>
                </a:lnTo>
                <a:lnTo>
                  <a:pt x="722667" y="483380"/>
                </a:lnTo>
                <a:lnTo>
                  <a:pt x="730609" y="483380"/>
                </a:lnTo>
                <a:lnTo>
                  <a:pt x="730609" y="473997"/>
                </a:lnTo>
                <a:lnTo>
                  <a:pt x="722667" y="473997"/>
                </a:lnTo>
                <a:lnTo>
                  <a:pt x="710755" y="473997"/>
                </a:lnTo>
                <a:lnTo>
                  <a:pt x="699203" y="473997"/>
                </a:lnTo>
                <a:lnTo>
                  <a:pt x="688012" y="473997"/>
                </a:lnTo>
                <a:lnTo>
                  <a:pt x="676100" y="473997"/>
                </a:lnTo>
                <a:lnTo>
                  <a:pt x="664548" y="473997"/>
                </a:lnTo>
                <a:lnTo>
                  <a:pt x="652635" y="473997"/>
                </a:lnTo>
                <a:lnTo>
                  <a:pt x="641444" y="473997"/>
                </a:lnTo>
                <a:lnTo>
                  <a:pt x="629893" y="473997"/>
                </a:lnTo>
                <a:lnTo>
                  <a:pt x="623034" y="473997"/>
                </a:lnTo>
                <a:close/>
                <a:moveTo>
                  <a:pt x="823383" y="411201"/>
                </a:moveTo>
                <a:lnTo>
                  <a:pt x="826993" y="420223"/>
                </a:lnTo>
                <a:lnTo>
                  <a:pt x="837461" y="446208"/>
                </a:lnTo>
                <a:lnTo>
                  <a:pt x="838183" y="446208"/>
                </a:lnTo>
                <a:lnTo>
                  <a:pt x="853706" y="446208"/>
                </a:lnTo>
                <a:lnTo>
                  <a:pt x="839627" y="411201"/>
                </a:lnTo>
                <a:lnTo>
                  <a:pt x="838183" y="411201"/>
                </a:lnTo>
                <a:lnTo>
                  <a:pt x="826993" y="411201"/>
                </a:lnTo>
                <a:lnTo>
                  <a:pt x="823383" y="411201"/>
                </a:lnTo>
                <a:close/>
                <a:moveTo>
                  <a:pt x="799919" y="411201"/>
                </a:moveTo>
                <a:lnTo>
                  <a:pt x="803528" y="420223"/>
                </a:lnTo>
                <a:lnTo>
                  <a:pt x="813997" y="446208"/>
                </a:lnTo>
                <a:lnTo>
                  <a:pt x="815080" y="446208"/>
                </a:lnTo>
                <a:lnTo>
                  <a:pt x="826993" y="446208"/>
                </a:lnTo>
                <a:lnTo>
                  <a:pt x="830242" y="446208"/>
                </a:lnTo>
                <a:lnTo>
                  <a:pt x="826993" y="437185"/>
                </a:lnTo>
                <a:lnTo>
                  <a:pt x="816163" y="411201"/>
                </a:lnTo>
                <a:lnTo>
                  <a:pt x="815080" y="411201"/>
                </a:lnTo>
                <a:lnTo>
                  <a:pt x="803528" y="411201"/>
                </a:lnTo>
                <a:lnTo>
                  <a:pt x="799919" y="411201"/>
                </a:lnTo>
                <a:close/>
                <a:moveTo>
                  <a:pt x="776815" y="411201"/>
                </a:moveTo>
                <a:lnTo>
                  <a:pt x="780425" y="420223"/>
                </a:lnTo>
                <a:lnTo>
                  <a:pt x="790894" y="446208"/>
                </a:lnTo>
                <a:lnTo>
                  <a:pt x="791977" y="446208"/>
                </a:lnTo>
                <a:lnTo>
                  <a:pt x="803528" y="446208"/>
                </a:lnTo>
                <a:lnTo>
                  <a:pt x="807138" y="446208"/>
                </a:lnTo>
                <a:lnTo>
                  <a:pt x="803528" y="437185"/>
                </a:lnTo>
                <a:lnTo>
                  <a:pt x="793060" y="411201"/>
                </a:lnTo>
                <a:lnTo>
                  <a:pt x="791977" y="411201"/>
                </a:lnTo>
                <a:lnTo>
                  <a:pt x="780425" y="411201"/>
                </a:lnTo>
                <a:lnTo>
                  <a:pt x="776815" y="411201"/>
                </a:lnTo>
                <a:close/>
                <a:moveTo>
                  <a:pt x="753712" y="411201"/>
                </a:moveTo>
                <a:lnTo>
                  <a:pt x="757322" y="420223"/>
                </a:lnTo>
                <a:lnTo>
                  <a:pt x="767791" y="446208"/>
                </a:lnTo>
                <a:lnTo>
                  <a:pt x="768874" y="446208"/>
                </a:lnTo>
                <a:lnTo>
                  <a:pt x="780425" y="446208"/>
                </a:lnTo>
                <a:lnTo>
                  <a:pt x="784035" y="446208"/>
                </a:lnTo>
                <a:lnTo>
                  <a:pt x="780425" y="437185"/>
                </a:lnTo>
                <a:lnTo>
                  <a:pt x="769957" y="411201"/>
                </a:lnTo>
                <a:lnTo>
                  <a:pt x="768874" y="411201"/>
                </a:lnTo>
                <a:lnTo>
                  <a:pt x="757322" y="411201"/>
                </a:lnTo>
                <a:lnTo>
                  <a:pt x="753712" y="411201"/>
                </a:lnTo>
                <a:close/>
                <a:moveTo>
                  <a:pt x="730248" y="411201"/>
                </a:moveTo>
                <a:lnTo>
                  <a:pt x="733858" y="420223"/>
                </a:lnTo>
                <a:lnTo>
                  <a:pt x="744687" y="446208"/>
                </a:lnTo>
                <a:lnTo>
                  <a:pt x="745770" y="446208"/>
                </a:lnTo>
                <a:lnTo>
                  <a:pt x="757322" y="446208"/>
                </a:lnTo>
                <a:lnTo>
                  <a:pt x="760932" y="446208"/>
                </a:lnTo>
                <a:lnTo>
                  <a:pt x="757322" y="437185"/>
                </a:lnTo>
                <a:lnTo>
                  <a:pt x="746853" y="411201"/>
                </a:lnTo>
                <a:lnTo>
                  <a:pt x="745770" y="411201"/>
                </a:lnTo>
                <a:lnTo>
                  <a:pt x="733858" y="411201"/>
                </a:lnTo>
                <a:lnTo>
                  <a:pt x="730248" y="411201"/>
                </a:lnTo>
                <a:close/>
                <a:moveTo>
                  <a:pt x="707145" y="411201"/>
                </a:moveTo>
                <a:lnTo>
                  <a:pt x="710755" y="420223"/>
                </a:lnTo>
                <a:lnTo>
                  <a:pt x="721223" y="446208"/>
                </a:lnTo>
                <a:lnTo>
                  <a:pt x="722667" y="446208"/>
                </a:lnTo>
                <a:lnTo>
                  <a:pt x="733858" y="446208"/>
                </a:lnTo>
                <a:lnTo>
                  <a:pt x="737468" y="446208"/>
                </a:lnTo>
                <a:lnTo>
                  <a:pt x="733858" y="437185"/>
                </a:lnTo>
                <a:lnTo>
                  <a:pt x="723750" y="411201"/>
                </a:lnTo>
                <a:lnTo>
                  <a:pt x="722667" y="411201"/>
                </a:lnTo>
                <a:lnTo>
                  <a:pt x="710755" y="411201"/>
                </a:lnTo>
                <a:lnTo>
                  <a:pt x="707145" y="411201"/>
                </a:lnTo>
                <a:close/>
                <a:moveTo>
                  <a:pt x="684402" y="411201"/>
                </a:moveTo>
                <a:lnTo>
                  <a:pt x="688012" y="420223"/>
                </a:lnTo>
                <a:lnTo>
                  <a:pt x="698120" y="446208"/>
                </a:lnTo>
                <a:lnTo>
                  <a:pt x="699203" y="446208"/>
                </a:lnTo>
                <a:lnTo>
                  <a:pt x="710755" y="446208"/>
                </a:lnTo>
                <a:lnTo>
                  <a:pt x="714364" y="446208"/>
                </a:lnTo>
                <a:lnTo>
                  <a:pt x="710755" y="437185"/>
                </a:lnTo>
                <a:lnTo>
                  <a:pt x="700647" y="411201"/>
                </a:lnTo>
                <a:lnTo>
                  <a:pt x="699203" y="411201"/>
                </a:lnTo>
                <a:lnTo>
                  <a:pt x="688012" y="411201"/>
                </a:lnTo>
                <a:lnTo>
                  <a:pt x="684402" y="411201"/>
                </a:lnTo>
                <a:close/>
                <a:moveTo>
                  <a:pt x="660938" y="411201"/>
                </a:moveTo>
                <a:lnTo>
                  <a:pt x="664548" y="420223"/>
                </a:lnTo>
                <a:lnTo>
                  <a:pt x="675017" y="446208"/>
                </a:lnTo>
                <a:lnTo>
                  <a:pt x="676100" y="446208"/>
                </a:lnTo>
                <a:lnTo>
                  <a:pt x="688012" y="446208"/>
                </a:lnTo>
                <a:lnTo>
                  <a:pt x="691261" y="446208"/>
                </a:lnTo>
                <a:lnTo>
                  <a:pt x="688012" y="437185"/>
                </a:lnTo>
                <a:lnTo>
                  <a:pt x="677183" y="411201"/>
                </a:lnTo>
                <a:lnTo>
                  <a:pt x="676100" y="411201"/>
                </a:lnTo>
                <a:lnTo>
                  <a:pt x="664548" y="411201"/>
                </a:lnTo>
                <a:lnTo>
                  <a:pt x="660938" y="411201"/>
                </a:lnTo>
                <a:close/>
                <a:moveTo>
                  <a:pt x="637834" y="411201"/>
                </a:moveTo>
                <a:lnTo>
                  <a:pt x="641444" y="420223"/>
                </a:lnTo>
                <a:lnTo>
                  <a:pt x="651913" y="446208"/>
                </a:lnTo>
                <a:lnTo>
                  <a:pt x="652635" y="446208"/>
                </a:lnTo>
                <a:lnTo>
                  <a:pt x="664548" y="446208"/>
                </a:lnTo>
                <a:lnTo>
                  <a:pt x="668158" y="446208"/>
                </a:lnTo>
                <a:lnTo>
                  <a:pt x="664548" y="437185"/>
                </a:lnTo>
                <a:lnTo>
                  <a:pt x="654079" y="411201"/>
                </a:lnTo>
                <a:lnTo>
                  <a:pt x="652635" y="411201"/>
                </a:lnTo>
                <a:lnTo>
                  <a:pt x="641444" y="411201"/>
                </a:lnTo>
                <a:lnTo>
                  <a:pt x="637834" y="411201"/>
                </a:lnTo>
                <a:close/>
                <a:moveTo>
                  <a:pt x="614731" y="411201"/>
                </a:moveTo>
                <a:lnTo>
                  <a:pt x="628810" y="446208"/>
                </a:lnTo>
                <a:lnTo>
                  <a:pt x="629893" y="446208"/>
                </a:lnTo>
                <a:lnTo>
                  <a:pt x="641444" y="446208"/>
                </a:lnTo>
                <a:lnTo>
                  <a:pt x="645054" y="446208"/>
                </a:lnTo>
                <a:lnTo>
                  <a:pt x="641444" y="437185"/>
                </a:lnTo>
                <a:lnTo>
                  <a:pt x="630615" y="411201"/>
                </a:lnTo>
                <a:lnTo>
                  <a:pt x="629893" y="411201"/>
                </a:lnTo>
                <a:lnTo>
                  <a:pt x="614731" y="411201"/>
                </a:lnTo>
                <a:close/>
                <a:moveTo>
                  <a:pt x="701369" y="288572"/>
                </a:moveTo>
                <a:lnTo>
                  <a:pt x="701369" y="348765"/>
                </a:lnTo>
                <a:lnTo>
                  <a:pt x="701369" y="349487"/>
                </a:lnTo>
                <a:lnTo>
                  <a:pt x="706784" y="357427"/>
                </a:lnTo>
                <a:lnTo>
                  <a:pt x="710755" y="351292"/>
                </a:lnTo>
                <a:lnTo>
                  <a:pt x="712559" y="349126"/>
                </a:lnTo>
                <a:lnTo>
                  <a:pt x="717974" y="357427"/>
                </a:lnTo>
                <a:lnTo>
                  <a:pt x="722667" y="350209"/>
                </a:lnTo>
                <a:lnTo>
                  <a:pt x="723389" y="349126"/>
                </a:lnTo>
                <a:lnTo>
                  <a:pt x="728804" y="357427"/>
                </a:lnTo>
                <a:lnTo>
                  <a:pt x="733858" y="349848"/>
                </a:lnTo>
                <a:lnTo>
                  <a:pt x="734580" y="349126"/>
                </a:lnTo>
                <a:lnTo>
                  <a:pt x="739995" y="357427"/>
                </a:lnTo>
                <a:lnTo>
                  <a:pt x="745409" y="349126"/>
                </a:lnTo>
                <a:lnTo>
                  <a:pt x="745770" y="349487"/>
                </a:lnTo>
                <a:lnTo>
                  <a:pt x="750824" y="357427"/>
                </a:lnTo>
                <a:lnTo>
                  <a:pt x="756600" y="349126"/>
                </a:lnTo>
                <a:lnTo>
                  <a:pt x="757322" y="350209"/>
                </a:lnTo>
                <a:lnTo>
                  <a:pt x="762015" y="357427"/>
                </a:lnTo>
                <a:lnTo>
                  <a:pt x="767430" y="349487"/>
                </a:lnTo>
                <a:lnTo>
                  <a:pt x="767430" y="349126"/>
                </a:lnTo>
                <a:lnTo>
                  <a:pt x="767430" y="288572"/>
                </a:lnTo>
                <a:lnTo>
                  <a:pt x="701369" y="288572"/>
                </a:lnTo>
                <a:close/>
                <a:moveTo>
                  <a:pt x="611843" y="276225"/>
                </a:moveTo>
                <a:lnTo>
                  <a:pt x="629893" y="276225"/>
                </a:lnTo>
                <a:lnTo>
                  <a:pt x="641444" y="276225"/>
                </a:lnTo>
                <a:lnTo>
                  <a:pt x="652635" y="276225"/>
                </a:lnTo>
                <a:lnTo>
                  <a:pt x="664548" y="276225"/>
                </a:lnTo>
                <a:lnTo>
                  <a:pt x="666869" y="276225"/>
                </a:lnTo>
                <a:lnTo>
                  <a:pt x="676100" y="276225"/>
                </a:lnTo>
                <a:lnTo>
                  <a:pt x="688012" y="276225"/>
                </a:lnTo>
                <a:lnTo>
                  <a:pt x="699203" y="276225"/>
                </a:lnTo>
                <a:lnTo>
                  <a:pt x="701369" y="276225"/>
                </a:lnTo>
                <a:lnTo>
                  <a:pt x="767430" y="276225"/>
                </a:lnTo>
                <a:lnTo>
                  <a:pt x="768874" y="276225"/>
                </a:lnTo>
                <a:lnTo>
                  <a:pt x="780425" y="276225"/>
                </a:lnTo>
                <a:lnTo>
                  <a:pt x="791977" y="276225"/>
                </a:lnTo>
                <a:lnTo>
                  <a:pt x="798394" y="276225"/>
                </a:lnTo>
                <a:lnTo>
                  <a:pt x="803528" y="276225"/>
                </a:lnTo>
                <a:lnTo>
                  <a:pt x="815080" y="276225"/>
                </a:lnTo>
                <a:lnTo>
                  <a:pt x="826993" y="276225"/>
                </a:lnTo>
                <a:lnTo>
                  <a:pt x="838183" y="276225"/>
                </a:lnTo>
                <a:lnTo>
                  <a:pt x="856955" y="276225"/>
                </a:lnTo>
                <a:cubicBezTo>
                  <a:pt x="864174" y="276225"/>
                  <a:pt x="869589" y="281999"/>
                  <a:pt x="869589" y="288857"/>
                </a:cubicBezTo>
                <a:lnTo>
                  <a:pt x="869228" y="427802"/>
                </a:lnTo>
                <a:lnTo>
                  <a:pt x="862730" y="411201"/>
                </a:lnTo>
                <a:lnTo>
                  <a:pt x="846486" y="411201"/>
                </a:lnTo>
                <a:lnTo>
                  <a:pt x="860565" y="446208"/>
                </a:lnTo>
                <a:lnTo>
                  <a:pt x="869228" y="446208"/>
                </a:lnTo>
                <a:lnTo>
                  <a:pt x="868867" y="521996"/>
                </a:lnTo>
                <a:cubicBezTo>
                  <a:pt x="868867" y="528853"/>
                  <a:pt x="863452" y="534627"/>
                  <a:pt x="856233" y="534627"/>
                </a:cubicBezTo>
                <a:lnTo>
                  <a:pt x="838183" y="534627"/>
                </a:lnTo>
                <a:lnTo>
                  <a:pt x="826993" y="534627"/>
                </a:lnTo>
                <a:lnTo>
                  <a:pt x="815080" y="534627"/>
                </a:lnTo>
                <a:lnTo>
                  <a:pt x="803528" y="534627"/>
                </a:lnTo>
                <a:lnTo>
                  <a:pt x="791977" y="534627"/>
                </a:lnTo>
                <a:lnTo>
                  <a:pt x="780425" y="534627"/>
                </a:lnTo>
                <a:lnTo>
                  <a:pt x="768874" y="534627"/>
                </a:lnTo>
                <a:lnTo>
                  <a:pt x="757322" y="534627"/>
                </a:lnTo>
                <a:lnTo>
                  <a:pt x="745770" y="534627"/>
                </a:lnTo>
                <a:lnTo>
                  <a:pt x="733858" y="534627"/>
                </a:lnTo>
                <a:lnTo>
                  <a:pt x="722667" y="534627"/>
                </a:lnTo>
                <a:lnTo>
                  <a:pt x="710755" y="534627"/>
                </a:lnTo>
                <a:lnTo>
                  <a:pt x="699203" y="534627"/>
                </a:lnTo>
                <a:lnTo>
                  <a:pt x="688012" y="534627"/>
                </a:lnTo>
                <a:lnTo>
                  <a:pt x="676100" y="534627"/>
                </a:lnTo>
                <a:lnTo>
                  <a:pt x="664548" y="534627"/>
                </a:lnTo>
                <a:lnTo>
                  <a:pt x="652635" y="534627"/>
                </a:lnTo>
                <a:lnTo>
                  <a:pt x="641444" y="534627"/>
                </a:lnTo>
                <a:lnTo>
                  <a:pt x="629893" y="534627"/>
                </a:lnTo>
                <a:lnTo>
                  <a:pt x="611121" y="534627"/>
                </a:lnTo>
                <a:cubicBezTo>
                  <a:pt x="604263" y="534627"/>
                  <a:pt x="598487" y="528853"/>
                  <a:pt x="598487" y="521996"/>
                </a:cubicBezTo>
                <a:lnTo>
                  <a:pt x="598848" y="429606"/>
                </a:lnTo>
                <a:lnTo>
                  <a:pt x="605346" y="446208"/>
                </a:lnTo>
                <a:lnTo>
                  <a:pt x="621590" y="446208"/>
                </a:lnTo>
                <a:lnTo>
                  <a:pt x="607872" y="411201"/>
                </a:lnTo>
                <a:lnTo>
                  <a:pt x="598848" y="411201"/>
                </a:lnTo>
                <a:lnTo>
                  <a:pt x="599209" y="288857"/>
                </a:lnTo>
                <a:cubicBezTo>
                  <a:pt x="599209" y="281999"/>
                  <a:pt x="604624" y="276225"/>
                  <a:pt x="611843" y="276225"/>
                </a:cubicBezTo>
                <a:close/>
                <a:moveTo>
                  <a:pt x="803889" y="228130"/>
                </a:moveTo>
                <a:lnTo>
                  <a:pt x="803889" y="232094"/>
                </a:lnTo>
                <a:lnTo>
                  <a:pt x="815080" y="232094"/>
                </a:lnTo>
                <a:lnTo>
                  <a:pt x="826993" y="232094"/>
                </a:lnTo>
                <a:lnTo>
                  <a:pt x="838183" y="232094"/>
                </a:lnTo>
                <a:lnTo>
                  <a:pt x="844681" y="232094"/>
                </a:lnTo>
                <a:lnTo>
                  <a:pt x="844681" y="228130"/>
                </a:lnTo>
                <a:lnTo>
                  <a:pt x="838183" y="228130"/>
                </a:lnTo>
                <a:lnTo>
                  <a:pt x="826993" y="228130"/>
                </a:lnTo>
                <a:lnTo>
                  <a:pt x="815080" y="228130"/>
                </a:lnTo>
                <a:lnTo>
                  <a:pt x="803889" y="228130"/>
                </a:lnTo>
                <a:close/>
                <a:moveTo>
                  <a:pt x="623034" y="222724"/>
                </a:moveTo>
                <a:lnTo>
                  <a:pt x="623034" y="232094"/>
                </a:lnTo>
                <a:lnTo>
                  <a:pt x="629893" y="232094"/>
                </a:lnTo>
                <a:lnTo>
                  <a:pt x="641444" y="232094"/>
                </a:lnTo>
                <a:lnTo>
                  <a:pt x="652635" y="232094"/>
                </a:lnTo>
                <a:lnTo>
                  <a:pt x="664548" y="232094"/>
                </a:lnTo>
                <a:lnTo>
                  <a:pt x="676100" y="232094"/>
                </a:lnTo>
                <a:lnTo>
                  <a:pt x="688012" y="232094"/>
                </a:lnTo>
                <a:lnTo>
                  <a:pt x="699203" y="232094"/>
                </a:lnTo>
                <a:lnTo>
                  <a:pt x="710755" y="232094"/>
                </a:lnTo>
                <a:lnTo>
                  <a:pt x="722667" y="232094"/>
                </a:lnTo>
                <a:lnTo>
                  <a:pt x="730609" y="232094"/>
                </a:lnTo>
                <a:lnTo>
                  <a:pt x="730609" y="222724"/>
                </a:lnTo>
                <a:lnTo>
                  <a:pt x="722667" y="222724"/>
                </a:lnTo>
                <a:lnTo>
                  <a:pt x="710755" y="222724"/>
                </a:lnTo>
                <a:lnTo>
                  <a:pt x="699203" y="222724"/>
                </a:lnTo>
                <a:lnTo>
                  <a:pt x="688012" y="222724"/>
                </a:lnTo>
                <a:lnTo>
                  <a:pt x="676100" y="222724"/>
                </a:lnTo>
                <a:lnTo>
                  <a:pt x="664548" y="222724"/>
                </a:lnTo>
                <a:lnTo>
                  <a:pt x="652635" y="222724"/>
                </a:lnTo>
                <a:lnTo>
                  <a:pt x="641444" y="222724"/>
                </a:lnTo>
                <a:lnTo>
                  <a:pt x="629893" y="222724"/>
                </a:lnTo>
                <a:lnTo>
                  <a:pt x="623034" y="222724"/>
                </a:lnTo>
                <a:close/>
                <a:moveTo>
                  <a:pt x="217727" y="200245"/>
                </a:moveTo>
                <a:cubicBezTo>
                  <a:pt x="214478" y="200245"/>
                  <a:pt x="211590" y="201323"/>
                  <a:pt x="209424" y="203479"/>
                </a:cubicBezTo>
                <a:cubicBezTo>
                  <a:pt x="207619" y="205275"/>
                  <a:pt x="206175" y="208150"/>
                  <a:pt x="206175" y="211024"/>
                </a:cubicBezTo>
                <a:lnTo>
                  <a:pt x="206175" y="431800"/>
                </a:lnTo>
                <a:lnTo>
                  <a:pt x="245418" y="431800"/>
                </a:lnTo>
                <a:lnTo>
                  <a:pt x="262422" y="420330"/>
                </a:lnTo>
                <a:lnTo>
                  <a:pt x="262415" y="420330"/>
                </a:lnTo>
                <a:cubicBezTo>
                  <a:pt x="255190" y="420330"/>
                  <a:pt x="248687" y="415320"/>
                  <a:pt x="247242" y="408162"/>
                </a:cubicBezTo>
                <a:lnTo>
                  <a:pt x="228818" y="316188"/>
                </a:lnTo>
                <a:cubicBezTo>
                  <a:pt x="227012" y="307957"/>
                  <a:pt x="232431" y="300084"/>
                  <a:pt x="240740" y="298295"/>
                </a:cubicBezTo>
                <a:cubicBezTo>
                  <a:pt x="248687" y="296863"/>
                  <a:pt x="256635" y="302231"/>
                  <a:pt x="258441" y="310462"/>
                </a:cubicBezTo>
                <a:cubicBezTo>
                  <a:pt x="271085" y="341955"/>
                  <a:pt x="274337" y="367007"/>
                  <a:pt x="274337" y="390269"/>
                </a:cubicBezTo>
                <a:cubicBezTo>
                  <a:pt x="284452" y="393490"/>
                  <a:pt x="294567" y="394563"/>
                  <a:pt x="305044" y="393847"/>
                </a:cubicBezTo>
                <a:cubicBezTo>
                  <a:pt x="316604" y="393132"/>
                  <a:pt x="339363" y="383827"/>
                  <a:pt x="339363" y="405299"/>
                </a:cubicBezTo>
                <a:cubicBezTo>
                  <a:pt x="339363" y="413531"/>
                  <a:pt x="332861" y="420330"/>
                  <a:pt x="324552" y="420330"/>
                </a:cubicBezTo>
                <a:lnTo>
                  <a:pt x="288461" y="420330"/>
                </a:lnTo>
                <a:lnTo>
                  <a:pt x="271528" y="431800"/>
                </a:lnTo>
                <a:lnTo>
                  <a:pt x="277600" y="431800"/>
                </a:lnTo>
                <a:cubicBezTo>
                  <a:pt x="286241" y="431800"/>
                  <a:pt x="292722" y="438302"/>
                  <a:pt x="292722" y="446609"/>
                </a:cubicBezTo>
                <a:lnTo>
                  <a:pt x="292722" y="476949"/>
                </a:lnTo>
                <a:lnTo>
                  <a:pt x="399346" y="476949"/>
                </a:lnTo>
                <a:lnTo>
                  <a:pt x="350579" y="368518"/>
                </a:lnTo>
                <a:lnTo>
                  <a:pt x="338376" y="376883"/>
                </a:lnTo>
                <a:cubicBezTo>
                  <a:pt x="334782" y="379052"/>
                  <a:pt x="330109" y="377968"/>
                  <a:pt x="327593" y="374715"/>
                </a:cubicBezTo>
                <a:cubicBezTo>
                  <a:pt x="325437" y="371101"/>
                  <a:pt x="326156" y="366403"/>
                  <a:pt x="329750" y="364235"/>
                </a:cubicBezTo>
                <a:lnTo>
                  <a:pt x="369647" y="337493"/>
                </a:lnTo>
                <a:cubicBezTo>
                  <a:pt x="372882" y="334963"/>
                  <a:pt x="377555" y="335686"/>
                  <a:pt x="379711" y="339300"/>
                </a:cubicBezTo>
                <a:cubicBezTo>
                  <a:pt x="382227" y="342552"/>
                  <a:pt x="381508" y="347611"/>
                  <a:pt x="377914" y="349780"/>
                </a:cubicBezTo>
                <a:lnTo>
                  <a:pt x="363146" y="359903"/>
                </a:lnTo>
                <a:lnTo>
                  <a:pt x="407542" y="476949"/>
                </a:lnTo>
                <a:lnTo>
                  <a:pt x="430680" y="476949"/>
                </a:lnTo>
                <a:lnTo>
                  <a:pt x="376362" y="200245"/>
                </a:lnTo>
                <a:lnTo>
                  <a:pt x="217727" y="200245"/>
                </a:lnTo>
                <a:close/>
                <a:moveTo>
                  <a:pt x="835295" y="197857"/>
                </a:moveTo>
                <a:lnTo>
                  <a:pt x="826993" y="209389"/>
                </a:lnTo>
                <a:lnTo>
                  <a:pt x="825910" y="210470"/>
                </a:lnTo>
                <a:lnTo>
                  <a:pt x="826993" y="210470"/>
                </a:lnTo>
                <a:lnTo>
                  <a:pt x="830603" y="210470"/>
                </a:lnTo>
                <a:lnTo>
                  <a:pt x="830603" y="223805"/>
                </a:lnTo>
                <a:lnTo>
                  <a:pt x="838183" y="223805"/>
                </a:lnTo>
                <a:lnTo>
                  <a:pt x="839627" y="223805"/>
                </a:lnTo>
                <a:lnTo>
                  <a:pt x="839627" y="210470"/>
                </a:lnTo>
                <a:lnTo>
                  <a:pt x="844681" y="210470"/>
                </a:lnTo>
                <a:lnTo>
                  <a:pt x="838183" y="202181"/>
                </a:lnTo>
                <a:lnTo>
                  <a:pt x="835295" y="197857"/>
                </a:lnTo>
                <a:close/>
                <a:moveTo>
                  <a:pt x="813275" y="197857"/>
                </a:moveTo>
                <a:lnTo>
                  <a:pt x="803889" y="210470"/>
                </a:lnTo>
                <a:lnTo>
                  <a:pt x="808582" y="210470"/>
                </a:lnTo>
                <a:lnTo>
                  <a:pt x="808582" y="223805"/>
                </a:lnTo>
                <a:lnTo>
                  <a:pt x="815080" y="223805"/>
                </a:lnTo>
                <a:lnTo>
                  <a:pt x="817607" y="223805"/>
                </a:lnTo>
                <a:lnTo>
                  <a:pt x="817607" y="210470"/>
                </a:lnTo>
                <a:lnTo>
                  <a:pt x="822300" y="210470"/>
                </a:lnTo>
                <a:lnTo>
                  <a:pt x="815080" y="200740"/>
                </a:lnTo>
                <a:lnTo>
                  <a:pt x="813275" y="197857"/>
                </a:lnTo>
                <a:close/>
                <a:moveTo>
                  <a:pt x="623034" y="197857"/>
                </a:moveTo>
                <a:lnTo>
                  <a:pt x="623034" y="207227"/>
                </a:lnTo>
                <a:lnTo>
                  <a:pt x="629893" y="207227"/>
                </a:lnTo>
                <a:lnTo>
                  <a:pt x="641444" y="207227"/>
                </a:lnTo>
                <a:lnTo>
                  <a:pt x="652635" y="207227"/>
                </a:lnTo>
                <a:lnTo>
                  <a:pt x="664548" y="207227"/>
                </a:lnTo>
                <a:lnTo>
                  <a:pt x="676100" y="207227"/>
                </a:lnTo>
                <a:lnTo>
                  <a:pt x="688012" y="207227"/>
                </a:lnTo>
                <a:lnTo>
                  <a:pt x="699203" y="207227"/>
                </a:lnTo>
                <a:lnTo>
                  <a:pt x="710755" y="207227"/>
                </a:lnTo>
                <a:lnTo>
                  <a:pt x="722667" y="207227"/>
                </a:lnTo>
                <a:lnTo>
                  <a:pt x="730609" y="207227"/>
                </a:lnTo>
                <a:lnTo>
                  <a:pt x="730609" y="197857"/>
                </a:lnTo>
                <a:lnTo>
                  <a:pt x="722667" y="197857"/>
                </a:lnTo>
                <a:lnTo>
                  <a:pt x="710755" y="197857"/>
                </a:lnTo>
                <a:lnTo>
                  <a:pt x="699203" y="197857"/>
                </a:lnTo>
                <a:lnTo>
                  <a:pt x="688012" y="197857"/>
                </a:lnTo>
                <a:lnTo>
                  <a:pt x="676100" y="197857"/>
                </a:lnTo>
                <a:lnTo>
                  <a:pt x="664548" y="197857"/>
                </a:lnTo>
                <a:lnTo>
                  <a:pt x="652635" y="197857"/>
                </a:lnTo>
                <a:lnTo>
                  <a:pt x="641444" y="197857"/>
                </a:lnTo>
                <a:lnTo>
                  <a:pt x="629893" y="197857"/>
                </a:lnTo>
                <a:lnTo>
                  <a:pt x="623034" y="197857"/>
                </a:lnTo>
                <a:close/>
                <a:moveTo>
                  <a:pt x="553266" y="160338"/>
                </a:moveTo>
                <a:cubicBezTo>
                  <a:pt x="561897" y="160338"/>
                  <a:pt x="568370" y="167179"/>
                  <a:pt x="568370" y="175461"/>
                </a:cubicBezTo>
                <a:lnTo>
                  <a:pt x="568370" y="556770"/>
                </a:lnTo>
                <a:lnTo>
                  <a:pt x="713656" y="556770"/>
                </a:lnTo>
                <a:lnTo>
                  <a:pt x="714016" y="556770"/>
                </a:lnTo>
                <a:lnTo>
                  <a:pt x="714016" y="587015"/>
                </a:lnTo>
                <a:lnTo>
                  <a:pt x="713656" y="587015"/>
                </a:lnTo>
                <a:lnTo>
                  <a:pt x="553266" y="587015"/>
                </a:lnTo>
                <a:cubicBezTo>
                  <a:pt x="544994" y="587015"/>
                  <a:pt x="538162" y="580174"/>
                  <a:pt x="538162" y="571892"/>
                </a:cubicBezTo>
                <a:lnTo>
                  <a:pt x="538162" y="175461"/>
                </a:lnTo>
                <a:cubicBezTo>
                  <a:pt x="538162" y="167179"/>
                  <a:pt x="544994" y="160338"/>
                  <a:pt x="553266" y="160338"/>
                </a:cubicBezTo>
                <a:close/>
                <a:moveTo>
                  <a:pt x="217727" y="149225"/>
                </a:moveTo>
                <a:lnTo>
                  <a:pt x="416277" y="149225"/>
                </a:lnTo>
                <a:cubicBezTo>
                  <a:pt x="424580" y="149225"/>
                  <a:pt x="431439" y="155692"/>
                  <a:pt x="431439" y="163956"/>
                </a:cubicBezTo>
                <a:cubicBezTo>
                  <a:pt x="431439" y="172579"/>
                  <a:pt x="424580" y="200245"/>
                  <a:pt x="416277" y="200245"/>
                </a:cubicBezTo>
                <a:lnTo>
                  <a:pt x="406700" y="200245"/>
                </a:lnTo>
                <a:lnTo>
                  <a:pt x="460174" y="473936"/>
                </a:lnTo>
                <a:lnTo>
                  <a:pt x="459570" y="476949"/>
                </a:lnTo>
                <a:lnTo>
                  <a:pt x="508000" y="476949"/>
                </a:lnTo>
                <a:lnTo>
                  <a:pt x="508000" y="175846"/>
                </a:lnTo>
                <a:cubicBezTo>
                  <a:pt x="508000" y="171520"/>
                  <a:pt x="511322" y="168275"/>
                  <a:pt x="515753" y="168275"/>
                </a:cubicBezTo>
                <a:cubicBezTo>
                  <a:pt x="519814" y="168275"/>
                  <a:pt x="523506" y="171520"/>
                  <a:pt x="523506" y="175846"/>
                </a:cubicBezTo>
                <a:lnTo>
                  <a:pt x="523506" y="492097"/>
                </a:lnTo>
                <a:lnTo>
                  <a:pt x="523515" y="492119"/>
                </a:lnTo>
                <a:cubicBezTo>
                  <a:pt x="523515" y="492480"/>
                  <a:pt x="523515" y="492842"/>
                  <a:pt x="523515" y="493564"/>
                </a:cubicBezTo>
                <a:lnTo>
                  <a:pt x="523515" y="613119"/>
                </a:lnTo>
                <a:cubicBezTo>
                  <a:pt x="523515" y="614564"/>
                  <a:pt x="523155" y="616008"/>
                  <a:pt x="522795" y="617453"/>
                </a:cubicBezTo>
                <a:cubicBezTo>
                  <a:pt x="520994" y="594698"/>
                  <a:pt x="511273" y="573749"/>
                  <a:pt x="494711" y="557495"/>
                </a:cubicBezTo>
                <a:cubicBezTo>
                  <a:pt x="476708" y="539436"/>
                  <a:pt x="452225" y="530045"/>
                  <a:pt x="427381" y="530045"/>
                </a:cubicBezTo>
                <a:cubicBezTo>
                  <a:pt x="402177" y="530045"/>
                  <a:pt x="378054" y="539436"/>
                  <a:pt x="360051" y="557495"/>
                </a:cubicBezTo>
                <a:cubicBezTo>
                  <a:pt x="342049" y="575194"/>
                  <a:pt x="331607" y="599394"/>
                  <a:pt x="331607" y="624677"/>
                </a:cubicBezTo>
                <a:cubicBezTo>
                  <a:pt x="331607" y="625761"/>
                  <a:pt x="331607" y="626844"/>
                  <a:pt x="331607" y="628289"/>
                </a:cubicBezTo>
                <a:lnTo>
                  <a:pt x="207750" y="628289"/>
                </a:lnTo>
                <a:cubicBezTo>
                  <a:pt x="204869" y="612035"/>
                  <a:pt x="197308" y="597226"/>
                  <a:pt x="185426" y="585668"/>
                </a:cubicBezTo>
                <a:cubicBezTo>
                  <a:pt x="170304" y="570859"/>
                  <a:pt x="150501" y="562913"/>
                  <a:pt x="129978" y="562913"/>
                </a:cubicBezTo>
                <a:cubicBezTo>
                  <a:pt x="108735" y="562913"/>
                  <a:pt x="88932" y="570859"/>
                  <a:pt x="74170" y="585668"/>
                </a:cubicBezTo>
                <a:cubicBezTo>
                  <a:pt x="62289" y="597226"/>
                  <a:pt x="54368" y="612035"/>
                  <a:pt x="51847" y="628289"/>
                </a:cubicBezTo>
                <a:lnTo>
                  <a:pt x="38885" y="628289"/>
                </a:lnTo>
                <a:lnTo>
                  <a:pt x="15122" y="628289"/>
                </a:lnTo>
                <a:cubicBezTo>
                  <a:pt x="6841" y="628289"/>
                  <a:pt x="0" y="621426"/>
                  <a:pt x="0" y="613119"/>
                </a:cubicBezTo>
                <a:lnTo>
                  <a:pt x="0" y="568692"/>
                </a:lnTo>
                <a:cubicBezTo>
                  <a:pt x="0" y="561107"/>
                  <a:pt x="1080" y="553522"/>
                  <a:pt x="4320" y="547382"/>
                </a:cubicBezTo>
                <a:cubicBezTo>
                  <a:pt x="8281" y="539797"/>
                  <a:pt x="14402" y="535101"/>
                  <a:pt x="23763" y="533656"/>
                </a:cubicBezTo>
                <a:lnTo>
                  <a:pt x="23763" y="498982"/>
                </a:lnTo>
                <a:cubicBezTo>
                  <a:pt x="23763" y="480561"/>
                  <a:pt x="31684" y="463585"/>
                  <a:pt x="43926" y="451305"/>
                </a:cubicBezTo>
                <a:cubicBezTo>
                  <a:pt x="56528" y="439024"/>
                  <a:pt x="73450" y="431800"/>
                  <a:pt x="92173" y="431800"/>
                </a:cubicBezTo>
                <a:lnTo>
                  <a:pt x="176212" y="431800"/>
                </a:lnTo>
                <a:lnTo>
                  <a:pt x="176212" y="190185"/>
                </a:lnTo>
                <a:cubicBezTo>
                  <a:pt x="176212" y="178687"/>
                  <a:pt x="180905" y="168627"/>
                  <a:pt x="188486" y="161082"/>
                </a:cubicBezTo>
                <a:cubicBezTo>
                  <a:pt x="196067" y="153896"/>
                  <a:pt x="206175" y="149225"/>
                  <a:pt x="217727" y="149225"/>
                </a:cubicBezTo>
                <a:close/>
                <a:moveTo>
                  <a:pt x="823383" y="135148"/>
                </a:moveTo>
                <a:lnTo>
                  <a:pt x="826993" y="144158"/>
                </a:lnTo>
                <a:lnTo>
                  <a:pt x="837461" y="170106"/>
                </a:lnTo>
                <a:lnTo>
                  <a:pt x="838183" y="170106"/>
                </a:lnTo>
                <a:lnTo>
                  <a:pt x="853706" y="170106"/>
                </a:lnTo>
                <a:lnTo>
                  <a:pt x="839627" y="135148"/>
                </a:lnTo>
                <a:lnTo>
                  <a:pt x="838183" y="135148"/>
                </a:lnTo>
                <a:lnTo>
                  <a:pt x="826993" y="135148"/>
                </a:lnTo>
                <a:lnTo>
                  <a:pt x="823383" y="135148"/>
                </a:lnTo>
                <a:close/>
                <a:moveTo>
                  <a:pt x="799919" y="135148"/>
                </a:moveTo>
                <a:lnTo>
                  <a:pt x="803528" y="144158"/>
                </a:lnTo>
                <a:lnTo>
                  <a:pt x="813997" y="170106"/>
                </a:lnTo>
                <a:lnTo>
                  <a:pt x="815080" y="170106"/>
                </a:lnTo>
                <a:lnTo>
                  <a:pt x="826993" y="170106"/>
                </a:lnTo>
                <a:lnTo>
                  <a:pt x="830242" y="170106"/>
                </a:lnTo>
                <a:lnTo>
                  <a:pt x="826993" y="161096"/>
                </a:lnTo>
                <a:lnTo>
                  <a:pt x="816163" y="135148"/>
                </a:lnTo>
                <a:lnTo>
                  <a:pt x="815080" y="135148"/>
                </a:lnTo>
                <a:lnTo>
                  <a:pt x="803528" y="135148"/>
                </a:lnTo>
                <a:lnTo>
                  <a:pt x="799919" y="135148"/>
                </a:lnTo>
                <a:close/>
                <a:moveTo>
                  <a:pt x="776815" y="135148"/>
                </a:moveTo>
                <a:lnTo>
                  <a:pt x="780425" y="144158"/>
                </a:lnTo>
                <a:lnTo>
                  <a:pt x="790894" y="170106"/>
                </a:lnTo>
                <a:lnTo>
                  <a:pt x="791977" y="170106"/>
                </a:lnTo>
                <a:lnTo>
                  <a:pt x="803528" y="170106"/>
                </a:lnTo>
                <a:lnTo>
                  <a:pt x="807138" y="170106"/>
                </a:lnTo>
                <a:lnTo>
                  <a:pt x="803528" y="161096"/>
                </a:lnTo>
                <a:lnTo>
                  <a:pt x="793060" y="135148"/>
                </a:lnTo>
                <a:lnTo>
                  <a:pt x="791977" y="135148"/>
                </a:lnTo>
                <a:lnTo>
                  <a:pt x="780425" y="135148"/>
                </a:lnTo>
                <a:lnTo>
                  <a:pt x="776815" y="135148"/>
                </a:lnTo>
                <a:close/>
                <a:moveTo>
                  <a:pt x="753712" y="135148"/>
                </a:moveTo>
                <a:lnTo>
                  <a:pt x="757322" y="144158"/>
                </a:lnTo>
                <a:lnTo>
                  <a:pt x="767791" y="170106"/>
                </a:lnTo>
                <a:lnTo>
                  <a:pt x="768874" y="170106"/>
                </a:lnTo>
                <a:lnTo>
                  <a:pt x="780425" y="170106"/>
                </a:lnTo>
                <a:lnTo>
                  <a:pt x="784035" y="170106"/>
                </a:lnTo>
                <a:lnTo>
                  <a:pt x="780425" y="161096"/>
                </a:lnTo>
                <a:lnTo>
                  <a:pt x="769957" y="135148"/>
                </a:lnTo>
                <a:lnTo>
                  <a:pt x="768874" y="135148"/>
                </a:lnTo>
                <a:lnTo>
                  <a:pt x="757322" y="135148"/>
                </a:lnTo>
                <a:lnTo>
                  <a:pt x="753712" y="135148"/>
                </a:lnTo>
                <a:close/>
                <a:moveTo>
                  <a:pt x="730248" y="135148"/>
                </a:moveTo>
                <a:lnTo>
                  <a:pt x="733858" y="144158"/>
                </a:lnTo>
                <a:lnTo>
                  <a:pt x="744687" y="170106"/>
                </a:lnTo>
                <a:lnTo>
                  <a:pt x="745770" y="170106"/>
                </a:lnTo>
                <a:lnTo>
                  <a:pt x="757322" y="170106"/>
                </a:lnTo>
                <a:lnTo>
                  <a:pt x="760932" y="170106"/>
                </a:lnTo>
                <a:lnTo>
                  <a:pt x="757322" y="161096"/>
                </a:lnTo>
                <a:lnTo>
                  <a:pt x="746853" y="135148"/>
                </a:lnTo>
                <a:lnTo>
                  <a:pt x="745770" y="135148"/>
                </a:lnTo>
                <a:lnTo>
                  <a:pt x="733858" y="135148"/>
                </a:lnTo>
                <a:lnTo>
                  <a:pt x="730248" y="135148"/>
                </a:lnTo>
                <a:close/>
                <a:moveTo>
                  <a:pt x="707145" y="135148"/>
                </a:moveTo>
                <a:lnTo>
                  <a:pt x="710755" y="144158"/>
                </a:lnTo>
                <a:lnTo>
                  <a:pt x="721223" y="170106"/>
                </a:lnTo>
                <a:lnTo>
                  <a:pt x="722667" y="170106"/>
                </a:lnTo>
                <a:lnTo>
                  <a:pt x="733858" y="170106"/>
                </a:lnTo>
                <a:lnTo>
                  <a:pt x="737468" y="170106"/>
                </a:lnTo>
                <a:lnTo>
                  <a:pt x="733858" y="161096"/>
                </a:lnTo>
                <a:lnTo>
                  <a:pt x="723750" y="135148"/>
                </a:lnTo>
                <a:lnTo>
                  <a:pt x="722667" y="135148"/>
                </a:lnTo>
                <a:lnTo>
                  <a:pt x="710755" y="135148"/>
                </a:lnTo>
                <a:lnTo>
                  <a:pt x="707145" y="135148"/>
                </a:lnTo>
                <a:close/>
                <a:moveTo>
                  <a:pt x="684402" y="135148"/>
                </a:moveTo>
                <a:lnTo>
                  <a:pt x="688012" y="144158"/>
                </a:lnTo>
                <a:lnTo>
                  <a:pt x="698120" y="170106"/>
                </a:lnTo>
                <a:lnTo>
                  <a:pt x="699203" y="170106"/>
                </a:lnTo>
                <a:lnTo>
                  <a:pt x="710755" y="170106"/>
                </a:lnTo>
                <a:lnTo>
                  <a:pt x="714364" y="170106"/>
                </a:lnTo>
                <a:lnTo>
                  <a:pt x="710755" y="161096"/>
                </a:lnTo>
                <a:lnTo>
                  <a:pt x="700647" y="135148"/>
                </a:lnTo>
                <a:lnTo>
                  <a:pt x="699203" y="135148"/>
                </a:lnTo>
                <a:lnTo>
                  <a:pt x="688012" y="135148"/>
                </a:lnTo>
                <a:lnTo>
                  <a:pt x="684402" y="135148"/>
                </a:lnTo>
                <a:close/>
                <a:moveTo>
                  <a:pt x="660938" y="135148"/>
                </a:moveTo>
                <a:lnTo>
                  <a:pt x="664548" y="144158"/>
                </a:lnTo>
                <a:lnTo>
                  <a:pt x="675017" y="170106"/>
                </a:lnTo>
                <a:lnTo>
                  <a:pt x="676100" y="170106"/>
                </a:lnTo>
                <a:lnTo>
                  <a:pt x="688012" y="170106"/>
                </a:lnTo>
                <a:lnTo>
                  <a:pt x="691261" y="170106"/>
                </a:lnTo>
                <a:lnTo>
                  <a:pt x="688012" y="161096"/>
                </a:lnTo>
                <a:lnTo>
                  <a:pt x="677183" y="135148"/>
                </a:lnTo>
                <a:lnTo>
                  <a:pt x="676100" y="135148"/>
                </a:lnTo>
                <a:lnTo>
                  <a:pt x="664548" y="135148"/>
                </a:lnTo>
                <a:lnTo>
                  <a:pt x="660938" y="135148"/>
                </a:lnTo>
                <a:close/>
                <a:moveTo>
                  <a:pt x="637834" y="135148"/>
                </a:moveTo>
                <a:lnTo>
                  <a:pt x="641444" y="144158"/>
                </a:lnTo>
                <a:lnTo>
                  <a:pt x="651913" y="170106"/>
                </a:lnTo>
                <a:lnTo>
                  <a:pt x="652635" y="170106"/>
                </a:lnTo>
                <a:lnTo>
                  <a:pt x="664548" y="170106"/>
                </a:lnTo>
                <a:lnTo>
                  <a:pt x="668158" y="170106"/>
                </a:lnTo>
                <a:lnTo>
                  <a:pt x="664548" y="161096"/>
                </a:lnTo>
                <a:lnTo>
                  <a:pt x="654079" y="135148"/>
                </a:lnTo>
                <a:lnTo>
                  <a:pt x="652635" y="135148"/>
                </a:lnTo>
                <a:lnTo>
                  <a:pt x="641444" y="135148"/>
                </a:lnTo>
                <a:lnTo>
                  <a:pt x="637834" y="135148"/>
                </a:lnTo>
                <a:close/>
                <a:moveTo>
                  <a:pt x="614731" y="135148"/>
                </a:moveTo>
                <a:lnTo>
                  <a:pt x="628810" y="170106"/>
                </a:lnTo>
                <a:lnTo>
                  <a:pt x="629893" y="170106"/>
                </a:lnTo>
                <a:lnTo>
                  <a:pt x="641444" y="170106"/>
                </a:lnTo>
                <a:lnTo>
                  <a:pt x="645054" y="170106"/>
                </a:lnTo>
                <a:lnTo>
                  <a:pt x="641444" y="161096"/>
                </a:lnTo>
                <a:lnTo>
                  <a:pt x="630615" y="135148"/>
                </a:lnTo>
                <a:lnTo>
                  <a:pt x="629893" y="135148"/>
                </a:lnTo>
                <a:lnTo>
                  <a:pt x="614731" y="135148"/>
                </a:lnTo>
                <a:close/>
                <a:moveTo>
                  <a:pt x="701369" y="12347"/>
                </a:moveTo>
                <a:lnTo>
                  <a:pt x="701369" y="72439"/>
                </a:lnTo>
                <a:lnTo>
                  <a:pt x="701369" y="72800"/>
                </a:lnTo>
                <a:lnTo>
                  <a:pt x="706784" y="81449"/>
                </a:lnTo>
                <a:lnTo>
                  <a:pt x="710755" y="75323"/>
                </a:lnTo>
                <a:lnTo>
                  <a:pt x="712559" y="72800"/>
                </a:lnTo>
                <a:lnTo>
                  <a:pt x="717974" y="81449"/>
                </a:lnTo>
                <a:lnTo>
                  <a:pt x="722667" y="74241"/>
                </a:lnTo>
                <a:lnTo>
                  <a:pt x="723389" y="72800"/>
                </a:lnTo>
                <a:lnTo>
                  <a:pt x="728804" y="81449"/>
                </a:lnTo>
                <a:lnTo>
                  <a:pt x="733858" y="73521"/>
                </a:lnTo>
                <a:lnTo>
                  <a:pt x="734580" y="72800"/>
                </a:lnTo>
                <a:lnTo>
                  <a:pt x="739995" y="81449"/>
                </a:lnTo>
                <a:lnTo>
                  <a:pt x="745409" y="72800"/>
                </a:lnTo>
                <a:lnTo>
                  <a:pt x="745770" y="73160"/>
                </a:lnTo>
                <a:lnTo>
                  <a:pt x="750824" y="81449"/>
                </a:lnTo>
                <a:lnTo>
                  <a:pt x="756600" y="72800"/>
                </a:lnTo>
                <a:lnTo>
                  <a:pt x="757322" y="74241"/>
                </a:lnTo>
                <a:lnTo>
                  <a:pt x="762015" y="81449"/>
                </a:lnTo>
                <a:lnTo>
                  <a:pt x="767430" y="72800"/>
                </a:lnTo>
                <a:lnTo>
                  <a:pt x="767430" y="12347"/>
                </a:lnTo>
                <a:lnTo>
                  <a:pt x="701369" y="12347"/>
                </a:lnTo>
                <a:close/>
                <a:moveTo>
                  <a:pt x="611843" y="0"/>
                </a:moveTo>
                <a:lnTo>
                  <a:pt x="629893" y="0"/>
                </a:lnTo>
                <a:lnTo>
                  <a:pt x="641444" y="0"/>
                </a:lnTo>
                <a:lnTo>
                  <a:pt x="652635" y="0"/>
                </a:lnTo>
                <a:lnTo>
                  <a:pt x="664548" y="0"/>
                </a:lnTo>
                <a:lnTo>
                  <a:pt x="666869" y="0"/>
                </a:lnTo>
                <a:lnTo>
                  <a:pt x="676100" y="0"/>
                </a:lnTo>
                <a:lnTo>
                  <a:pt x="688012" y="0"/>
                </a:lnTo>
                <a:lnTo>
                  <a:pt x="699203" y="0"/>
                </a:lnTo>
                <a:lnTo>
                  <a:pt x="701369" y="0"/>
                </a:lnTo>
                <a:lnTo>
                  <a:pt x="767430" y="0"/>
                </a:lnTo>
                <a:lnTo>
                  <a:pt x="768874" y="0"/>
                </a:lnTo>
                <a:lnTo>
                  <a:pt x="780425" y="0"/>
                </a:lnTo>
                <a:lnTo>
                  <a:pt x="791977" y="0"/>
                </a:lnTo>
                <a:lnTo>
                  <a:pt x="798394" y="0"/>
                </a:lnTo>
                <a:lnTo>
                  <a:pt x="803528" y="0"/>
                </a:lnTo>
                <a:lnTo>
                  <a:pt x="815080" y="0"/>
                </a:lnTo>
                <a:lnTo>
                  <a:pt x="826993" y="0"/>
                </a:lnTo>
                <a:lnTo>
                  <a:pt x="838183" y="0"/>
                </a:lnTo>
                <a:lnTo>
                  <a:pt x="856955" y="0"/>
                </a:lnTo>
                <a:cubicBezTo>
                  <a:pt x="864174" y="0"/>
                  <a:pt x="869589" y="5766"/>
                  <a:pt x="869589" y="12614"/>
                </a:cubicBezTo>
                <a:lnTo>
                  <a:pt x="869228" y="151726"/>
                </a:lnTo>
                <a:lnTo>
                  <a:pt x="862730" y="135148"/>
                </a:lnTo>
                <a:lnTo>
                  <a:pt x="846486" y="135148"/>
                </a:lnTo>
                <a:lnTo>
                  <a:pt x="860565" y="170106"/>
                </a:lnTo>
                <a:lnTo>
                  <a:pt x="869228" y="170106"/>
                </a:lnTo>
                <a:lnTo>
                  <a:pt x="868867" y="245789"/>
                </a:lnTo>
                <a:cubicBezTo>
                  <a:pt x="868867" y="252636"/>
                  <a:pt x="863452" y="258403"/>
                  <a:pt x="856233" y="258403"/>
                </a:cubicBezTo>
                <a:lnTo>
                  <a:pt x="838183" y="258403"/>
                </a:lnTo>
                <a:lnTo>
                  <a:pt x="826993" y="258403"/>
                </a:lnTo>
                <a:lnTo>
                  <a:pt x="815080" y="258403"/>
                </a:lnTo>
                <a:lnTo>
                  <a:pt x="803528" y="258403"/>
                </a:lnTo>
                <a:lnTo>
                  <a:pt x="791977" y="258403"/>
                </a:lnTo>
                <a:lnTo>
                  <a:pt x="780425" y="258403"/>
                </a:lnTo>
                <a:lnTo>
                  <a:pt x="768874" y="258403"/>
                </a:lnTo>
                <a:lnTo>
                  <a:pt x="757322" y="258403"/>
                </a:lnTo>
                <a:lnTo>
                  <a:pt x="745770" y="258403"/>
                </a:lnTo>
                <a:lnTo>
                  <a:pt x="733858" y="258403"/>
                </a:lnTo>
                <a:lnTo>
                  <a:pt x="722667" y="258403"/>
                </a:lnTo>
                <a:lnTo>
                  <a:pt x="710755" y="258403"/>
                </a:lnTo>
                <a:lnTo>
                  <a:pt x="699203" y="258403"/>
                </a:lnTo>
                <a:lnTo>
                  <a:pt x="688012" y="258403"/>
                </a:lnTo>
                <a:lnTo>
                  <a:pt x="676100" y="258403"/>
                </a:lnTo>
                <a:lnTo>
                  <a:pt x="664548" y="258403"/>
                </a:lnTo>
                <a:lnTo>
                  <a:pt x="652635" y="258403"/>
                </a:lnTo>
                <a:lnTo>
                  <a:pt x="641444" y="258403"/>
                </a:lnTo>
                <a:lnTo>
                  <a:pt x="629893" y="258403"/>
                </a:lnTo>
                <a:lnTo>
                  <a:pt x="611121" y="258403"/>
                </a:lnTo>
                <a:cubicBezTo>
                  <a:pt x="604263" y="258403"/>
                  <a:pt x="598487" y="252636"/>
                  <a:pt x="598487" y="245789"/>
                </a:cubicBezTo>
                <a:lnTo>
                  <a:pt x="598848" y="153528"/>
                </a:lnTo>
                <a:lnTo>
                  <a:pt x="605346" y="170106"/>
                </a:lnTo>
                <a:lnTo>
                  <a:pt x="621590" y="170106"/>
                </a:lnTo>
                <a:lnTo>
                  <a:pt x="607872" y="135148"/>
                </a:lnTo>
                <a:lnTo>
                  <a:pt x="598848" y="135148"/>
                </a:lnTo>
                <a:lnTo>
                  <a:pt x="599209" y="12614"/>
                </a:lnTo>
                <a:cubicBezTo>
                  <a:pt x="599209" y="5766"/>
                  <a:pt x="604624" y="0"/>
                  <a:pt x="61184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236">
            <a:extLst>
              <a:ext uri="{FF2B5EF4-FFF2-40B4-BE49-F238E27FC236}">
                <a16:creationId xmlns:a16="http://schemas.microsoft.com/office/drawing/2014/main" id="{D35FAD08-4B86-6649-BB53-A37B31C9C97B}"/>
              </a:ext>
            </a:extLst>
          </p:cNvPr>
          <p:cNvSpPr>
            <a:spLocks noChangeArrowheads="1"/>
          </p:cNvSpPr>
          <p:nvPr/>
        </p:nvSpPr>
        <p:spPr bwMode="auto">
          <a:xfrm>
            <a:off x="10085089" y="4128469"/>
            <a:ext cx="1620566" cy="592464"/>
          </a:xfrm>
          <a:custGeom>
            <a:avLst/>
            <a:gdLst/>
            <a:ahLst/>
            <a:cxnLst/>
            <a:rect l="0" t="0" r="r" b="b"/>
            <a:pathLst>
              <a:path w="885466" h="323493">
                <a:moveTo>
                  <a:pt x="536575" y="249501"/>
                </a:moveTo>
                <a:cubicBezTo>
                  <a:pt x="530856" y="249501"/>
                  <a:pt x="525852" y="252003"/>
                  <a:pt x="522277" y="255577"/>
                </a:cubicBezTo>
                <a:cubicBezTo>
                  <a:pt x="518703" y="259152"/>
                  <a:pt x="516200" y="264156"/>
                  <a:pt x="516200" y="269875"/>
                </a:cubicBezTo>
                <a:cubicBezTo>
                  <a:pt x="516200" y="275237"/>
                  <a:pt x="518703" y="280241"/>
                  <a:pt x="522277" y="284173"/>
                </a:cubicBezTo>
                <a:cubicBezTo>
                  <a:pt x="525852" y="287748"/>
                  <a:pt x="530856" y="289892"/>
                  <a:pt x="536575" y="289892"/>
                </a:cubicBezTo>
                <a:cubicBezTo>
                  <a:pt x="541937" y="289892"/>
                  <a:pt x="546941" y="287748"/>
                  <a:pt x="550873" y="284173"/>
                </a:cubicBezTo>
                <a:cubicBezTo>
                  <a:pt x="554448" y="280241"/>
                  <a:pt x="556592" y="275237"/>
                  <a:pt x="556592" y="269875"/>
                </a:cubicBezTo>
                <a:cubicBezTo>
                  <a:pt x="556592" y="264156"/>
                  <a:pt x="554448" y="259152"/>
                  <a:pt x="550873" y="255577"/>
                </a:cubicBezTo>
                <a:cubicBezTo>
                  <a:pt x="546941" y="252003"/>
                  <a:pt x="541937" y="249501"/>
                  <a:pt x="536575" y="249501"/>
                </a:cubicBezTo>
                <a:close/>
                <a:moveTo>
                  <a:pt x="171271" y="249501"/>
                </a:moveTo>
                <a:cubicBezTo>
                  <a:pt x="165533" y="249501"/>
                  <a:pt x="160512" y="252003"/>
                  <a:pt x="156925" y="255577"/>
                </a:cubicBezTo>
                <a:cubicBezTo>
                  <a:pt x="153339" y="259152"/>
                  <a:pt x="151187" y="264156"/>
                  <a:pt x="151187" y="269875"/>
                </a:cubicBezTo>
                <a:cubicBezTo>
                  <a:pt x="151187" y="275237"/>
                  <a:pt x="153339" y="280241"/>
                  <a:pt x="156925" y="284173"/>
                </a:cubicBezTo>
                <a:cubicBezTo>
                  <a:pt x="160512" y="287748"/>
                  <a:pt x="165533" y="289892"/>
                  <a:pt x="171271" y="289892"/>
                </a:cubicBezTo>
                <a:cubicBezTo>
                  <a:pt x="177009" y="289892"/>
                  <a:pt x="182030" y="287748"/>
                  <a:pt x="185616" y="284173"/>
                </a:cubicBezTo>
                <a:cubicBezTo>
                  <a:pt x="189203" y="280241"/>
                  <a:pt x="191355" y="275237"/>
                  <a:pt x="191355" y="269875"/>
                </a:cubicBezTo>
                <a:cubicBezTo>
                  <a:pt x="191355" y="264156"/>
                  <a:pt x="189203" y="259152"/>
                  <a:pt x="185616" y="255577"/>
                </a:cubicBezTo>
                <a:cubicBezTo>
                  <a:pt x="182030" y="252003"/>
                  <a:pt x="177009" y="249501"/>
                  <a:pt x="171271" y="249501"/>
                </a:cubicBezTo>
                <a:close/>
                <a:moveTo>
                  <a:pt x="536575" y="215900"/>
                </a:moveTo>
                <a:cubicBezTo>
                  <a:pt x="551231" y="215900"/>
                  <a:pt x="564814" y="221977"/>
                  <a:pt x="574465" y="231628"/>
                </a:cubicBezTo>
                <a:cubicBezTo>
                  <a:pt x="584116" y="241637"/>
                  <a:pt x="590193" y="254862"/>
                  <a:pt x="590193" y="269875"/>
                </a:cubicBezTo>
                <a:cubicBezTo>
                  <a:pt x="590193" y="284531"/>
                  <a:pt x="584116" y="298114"/>
                  <a:pt x="574465" y="307765"/>
                </a:cubicBezTo>
                <a:cubicBezTo>
                  <a:pt x="564814" y="317416"/>
                  <a:pt x="551231" y="323493"/>
                  <a:pt x="536575" y="323493"/>
                </a:cubicBezTo>
                <a:cubicBezTo>
                  <a:pt x="521562" y="323493"/>
                  <a:pt x="508337" y="317416"/>
                  <a:pt x="498328" y="307765"/>
                </a:cubicBezTo>
                <a:cubicBezTo>
                  <a:pt x="488677" y="298114"/>
                  <a:pt x="482600" y="284531"/>
                  <a:pt x="482600" y="269875"/>
                </a:cubicBezTo>
                <a:cubicBezTo>
                  <a:pt x="482600" y="254862"/>
                  <a:pt x="488677" y="241637"/>
                  <a:pt x="498328" y="231628"/>
                </a:cubicBezTo>
                <a:cubicBezTo>
                  <a:pt x="508337" y="221977"/>
                  <a:pt x="521562" y="215900"/>
                  <a:pt x="536575" y="215900"/>
                </a:cubicBezTo>
                <a:close/>
                <a:moveTo>
                  <a:pt x="171271" y="215900"/>
                </a:moveTo>
                <a:cubicBezTo>
                  <a:pt x="185975" y="215900"/>
                  <a:pt x="199603" y="221977"/>
                  <a:pt x="209286" y="231628"/>
                </a:cubicBezTo>
                <a:cubicBezTo>
                  <a:pt x="219328" y="241637"/>
                  <a:pt x="225066" y="254862"/>
                  <a:pt x="225066" y="269875"/>
                </a:cubicBezTo>
                <a:cubicBezTo>
                  <a:pt x="225066" y="284531"/>
                  <a:pt x="219328" y="298114"/>
                  <a:pt x="209286" y="307765"/>
                </a:cubicBezTo>
                <a:cubicBezTo>
                  <a:pt x="199603" y="317416"/>
                  <a:pt x="185975" y="323493"/>
                  <a:pt x="171271" y="323493"/>
                </a:cubicBezTo>
                <a:cubicBezTo>
                  <a:pt x="156567" y="323493"/>
                  <a:pt x="142938" y="317416"/>
                  <a:pt x="133255" y="307765"/>
                </a:cubicBezTo>
                <a:cubicBezTo>
                  <a:pt x="123572" y="298114"/>
                  <a:pt x="117475" y="284531"/>
                  <a:pt x="117475" y="269875"/>
                </a:cubicBezTo>
                <a:cubicBezTo>
                  <a:pt x="117475" y="254862"/>
                  <a:pt x="123572" y="241637"/>
                  <a:pt x="133255" y="231628"/>
                </a:cubicBezTo>
                <a:cubicBezTo>
                  <a:pt x="142938" y="221977"/>
                  <a:pt x="156567" y="215900"/>
                  <a:pt x="171271" y="215900"/>
                </a:cubicBezTo>
                <a:close/>
                <a:moveTo>
                  <a:pt x="346900" y="31012"/>
                </a:moveTo>
                <a:cubicBezTo>
                  <a:pt x="320641" y="35700"/>
                  <a:pt x="295101" y="44715"/>
                  <a:pt x="271359" y="56976"/>
                </a:cubicBezTo>
                <a:lnTo>
                  <a:pt x="270280" y="57697"/>
                </a:lnTo>
                <a:cubicBezTo>
                  <a:pt x="241143" y="72842"/>
                  <a:pt x="214884" y="93036"/>
                  <a:pt x="193301" y="117198"/>
                </a:cubicBezTo>
                <a:lnTo>
                  <a:pt x="270280" y="117198"/>
                </a:lnTo>
                <a:lnTo>
                  <a:pt x="346900" y="117198"/>
                </a:lnTo>
                <a:lnTo>
                  <a:pt x="346900" y="31012"/>
                </a:lnTo>
                <a:close/>
                <a:moveTo>
                  <a:pt x="391864" y="0"/>
                </a:moveTo>
                <a:lnTo>
                  <a:pt x="656256" y="0"/>
                </a:lnTo>
                <a:cubicBezTo>
                  <a:pt x="663450" y="0"/>
                  <a:pt x="669565" y="6130"/>
                  <a:pt x="669565" y="13342"/>
                </a:cubicBezTo>
                <a:lnTo>
                  <a:pt x="669565" y="168960"/>
                </a:lnTo>
                <a:lnTo>
                  <a:pt x="750785" y="182210"/>
                </a:lnTo>
                <a:lnTo>
                  <a:pt x="761638" y="198085"/>
                </a:lnTo>
                <a:lnTo>
                  <a:pt x="669565" y="196553"/>
                </a:lnTo>
                <a:lnTo>
                  <a:pt x="669565" y="203054"/>
                </a:lnTo>
                <a:lnTo>
                  <a:pt x="814148" y="218007"/>
                </a:lnTo>
                <a:lnTo>
                  <a:pt x="826728" y="236182"/>
                </a:lnTo>
                <a:lnTo>
                  <a:pt x="669565" y="235198"/>
                </a:lnTo>
                <a:lnTo>
                  <a:pt x="669565" y="243143"/>
                </a:lnTo>
                <a:lnTo>
                  <a:pt x="871815" y="261673"/>
                </a:lnTo>
                <a:lnTo>
                  <a:pt x="885466" y="275861"/>
                </a:lnTo>
                <a:lnTo>
                  <a:pt x="762249" y="274770"/>
                </a:lnTo>
                <a:lnTo>
                  <a:pt x="656437" y="275787"/>
                </a:lnTo>
                <a:lnTo>
                  <a:pt x="656256" y="275865"/>
                </a:lnTo>
                <a:lnTo>
                  <a:pt x="601939" y="275865"/>
                </a:lnTo>
                <a:lnTo>
                  <a:pt x="601939" y="275504"/>
                </a:lnTo>
                <a:lnTo>
                  <a:pt x="601939" y="274783"/>
                </a:lnTo>
                <a:lnTo>
                  <a:pt x="601939" y="274062"/>
                </a:lnTo>
                <a:lnTo>
                  <a:pt x="601939" y="273701"/>
                </a:lnTo>
                <a:lnTo>
                  <a:pt x="601939" y="273340"/>
                </a:lnTo>
                <a:lnTo>
                  <a:pt x="601939" y="272980"/>
                </a:lnTo>
                <a:lnTo>
                  <a:pt x="601939" y="272619"/>
                </a:lnTo>
                <a:lnTo>
                  <a:pt x="601939" y="272259"/>
                </a:lnTo>
                <a:lnTo>
                  <a:pt x="601939" y="271537"/>
                </a:lnTo>
                <a:lnTo>
                  <a:pt x="601939" y="270816"/>
                </a:lnTo>
                <a:cubicBezTo>
                  <a:pt x="601939" y="270456"/>
                  <a:pt x="601939" y="270095"/>
                  <a:pt x="601939" y="270095"/>
                </a:cubicBezTo>
                <a:cubicBezTo>
                  <a:pt x="601939" y="252786"/>
                  <a:pt x="595104" y="236198"/>
                  <a:pt x="582874" y="223937"/>
                </a:cubicBezTo>
                <a:cubicBezTo>
                  <a:pt x="570643" y="211677"/>
                  <a:pt x="554096" y="204464"/>
                  <a:pt x="536830" y="204464"/>
                </a:cubicBezTo>
                <a:cubicBezTo>
                  <a:pt x="519564" y="204464"/>
                  <a:pt x="503017" y="211677"/>
                  <a:pt x="490786" y="223937"/>
                </a:cubicBezTo>
                <a:cubicBezTo>
                  <a:pt x="478556" y="236198"/>
                  <a:pt x="471362" y="252786"/>
                  <a:pt x="471362" y="270095"/>
                </a:cubicBezTo>
                <a:cubicBezTo>
                  <a:pt x="471362" y="270095"/>
                  <a:pt x="471362" y="270456"/>
                  <a:pt x="471362" y="270816"/>
                </a:cubicBezTo>
                <a:lnTo>
                  <a:pt x="471362" y="271537"/>
                </a:lnTo>
                <a:lnTo>
                  <a:pt x="471362" y="272259"/>
                </a:lnTo>
                <a:lnTo>
                  <a:pt x="471362" y="272619"/>
                </a:lnTo>
                <a:lnTo>
                  <a:pt x="471721" y="272980"/>
                </a:lnTo>
                <a:lnTo>
                  <a:pt x="471721" y="273340"/>
                </a:lnTo>
                <a:lnTo>
                  <a:pt x="471721" y="273701"/>
                </a:lnTo>
                <a:lnTo>
                  <a:pt x="471721" y="274062"/>
                </a:lnTo>
                <a:lnTo>
                  <a:pt x="471721" y="274783"/>
                </a:lnTo>
                <a:lnTo>
                  <a:pt x="471721" y="275504"/>
                </a:lnTo>
                <a:lnTo>
                  <a:pt x="471721" y="275865"/>
                </a:lnTo>
                <a:lnTo>
                  <a:pt x="270280" y="275865"/>
                </a:lnTo>
                <a:lnTo>
                  <a:pt x="237906" y="275865"/>
                </a:lnTo>
                <a:cubicBezTo>
                  <a:pt x="237906" y="274062"/>
                  <a:pt x="237906" y="271898"/>
                  <a:pt x="237906" y="270095"/>
                </a:cubicBezTo>
                <a:cubicBezTo>
                  <a:pt x="237906" y="252786"/>
                  <a:pt x="231071" y="236198"/>
                  <a:pt x="218841" y="223937"/>
                </a:cubicBezTo>
                <a:cubicBezTo>
                  <a:pt x="206610" y="211677"/>
                  <a:pt x="190423" y="204464"/>
                  <a:pt x="172797" y="204464"/>
                </a:cubicBezTo>
                <a:cubicBezTo>
                  <a:pt x="171718" y="204464"/>
                  <a:pt x="170639" y="204464"/>
                  <a:pt x="169200" y="204825"/>
                </a:cubicBezTo>
                <a:cubicBezTo>
                  <a:pt x="168840" y="204825"/>
                  <a:pt x="168481" y="204825"/>
                  <a:pt x="168121" y="204825"/>
                </a:cubicBezTo>
                <a:cubicBezTo>
                  <a:pt x="152293" y="205907"/>
                  <a:pt x="137905" y="212758"/>
                  <a:pt x="126753" y="223937"/>
                </a:cubicBezTo>
                <a:cubicBezTo>
                  <a:pt x="114523" y="236198"/>
                  <a:pt x="107688" y="252786"/>
                  <a:pt x="107688" y="270095"/>
                </a:cubicBezTo>
                <a:cubicBezTo>
                  <a:pt x="107688" y="271898"/>
                  <a:pt x="107688" y="274062"/>
                  <a:pt x="107688" y="275865"/>
                </a:cubicBezTo>
                <a:lnTo>
                  <a:pt x="87862" y="275865"/>
                </a:lnTo>
                <a:lnTo>
                  <a:pt x="87860" y="275865"/>
                </a:lnTo>
                <a:lnTo>
                  <a:pt x="13378" y="275865"/>
                </a:lnTo>
                <a:cubicBezTo>
                  <a:pt x="5785" y="275865"/>
                  <a:pt x="0" y="269748"/>
                  <a:pt x="0" y="262192"/>
                </a:cubicBezTo>
                <a:cubicBezTo>
                  <a:pt x="0" y="254995"/>
                  <a:pt x="5785" y="249238"/>
                  <a:pt x="13378" y="249238"/>
                </a:cubicBezTo>
                <a:lnTo>
                  <a:pt x="20637" y="249238"/>
                </a:lnTo>
                <a:lnTo>
                  <a:pt x="20637" y="196531"/>
                </a:lnTo>
                <a:cubicBezTo>
                  <a:pt x="20637" y="179943"/>
                  <a:pt x="28910" y="168404"/>
                  <a:pt x="41500" y="159389"/>
                </a:cubicBezTo>
                <a:cubicBezTo>
                  <a:pt x="42580" y="158667"/>
                  <a:pt x="44018" y="157946"/>
                  <a:pt x="45457" y="157225"/>
                </a:cubicBezTo>
                <a:cubicBezTo>
                  <a:pt x="62724" y="146767"/>
                  <a:pt x="86465" y="140998"/>
                  <a:pt x="109127" y="135949"/>
                </a:cubicBezTo>
                <a:lnTo>
                  <a:pt x="144621" y="125045"/>
                </a:lnTo>
                <a:lnTo>
                  <a:pt x="133312" y="125045"/>
                </a:lnTo>
                <a:cubicBezTo>
                  <a:pt x="131517" y="125045"/>
                  <a:pt x="129721" y="123574"/>
                  <a:pt x="129362" y="122103"/>
                </a:cubicBezTo>
                <a:lnTo>
                  <a:pt x="126848" y="110700"/>
                </a:lnTo>
                <a:cubicBezTo>
                  <a:pt x="125412" y="103343"/>
                  <a:pt x="129721" y="95250"/>
                  <a:pt x="136544" y="97457"/>
                </a:cubicBezTo>
                <a:lnTo>
                  <a:pt x="146598" y="101504"/>
                </a:lnTo>
                <a:cubicBezTo>
                  <a:pt x="148034" y="101871"/>
                  <a:pt x="149830" y="102975"/>
                  <a:pt x="150189" y="104446"/>
                </a:cubicBezTo>
                <a:lnTo>
                  <a:pt x="154651" y="121325"/>
                </a:lnTo>
                <a:lnTo>
                  <a:pt x="156610" y="119361"/>
                </a:lnTo>
                <a:cubicBezTo>
                  <a:pt x="160207" y="114673"/>
                  <a:pt x="164164" y="109985"/>
                  <a:pt x="168121" y="105298"/>
                </a:cubicBezTo>
                <a:lnTo>
                  <a:pt x="169200" y="103494"/>
                </a:lnTo>
                <a:cubicBezTo>
                  <a:pt x="194380" y="75006"/>
                  <a:pt x="224956" y="50845"/>
                  <a:pt x="259129" y="33176"/>
                </a:cubicBezTo>
                <a:cubicBezTo>
                  <a:pt x="262726" y="31373"/>
                  <a:pt x="266683" y="29570"/>
                  <a:pt x="270280" y="27766"/>
                </a:cubicBezTo>
                <a:cubicBezTo>
                  <a:pt x="308050" y="10097"/>
                  <a:pt x="349778" y="0"/>
                  <a:pt x="39186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242">
            <a:extLst>
              <a:ext uri="{FF2B5EF4-FFF2-40B4-BE49-F238E27FC236}">
                <a16:creationId xmlns:a16="http://schemas.microsoft.com/office/drawing/2014/main" id="{04D8BD78-F76A-544D-80CA-CB06C983A478}"/>
              </a:ext>
            </a:extLst>
          </p:cNvPr>
          <p:cNvSpPr>
            <a:spLocks noChangeArrowheads="1"/>
          </p:cNvSpPr>
          <p:nvPr/>
        </p:nvSpPr>
        <p:spPr bwMode="auto">
          <a:xfrm>
            <a:off x="13185484" y="3699425"/>
            <a:ext cx="1307890" cy="1247916"/>
          </a:xfrm>
          <a:custGeom>
            <a:avLst/>
            <a:gdLst/>
            <a:ahLst/>
            <a:cxnLst/>
            <a:rect l="0" t="0" r="r" b="b"/>
            <a:pathLst>
              <a:path w="899393" h="858478">
                <a:moveTo>
                  <a:pt x="899393" y="592739"/>
                </a:moveTo>
                <a:lnTo>
                  <a:pt x="899393" y="792494"/>
                </a:lnTo>
                <a:cubicBezTo>
                  <a:pt x="899393" y="793936"/>
                  <a:pt x="898313" y="795739"/>
                  <a:pt x="896513" y="796099"/>
                </a:cubicBezTo>
                <a:lnTo>
                  <a:pt x="802911" y="826748"/>
                </a:lnTo>
                <a:lnTo>
                  <a:pt x="745310" y="845497"/>
                </a:lnTo>
                <a:lnTo>
                  <a:pt x="706429" y="858117"/>
                </a:lnTo>
                <a:lnTo>
                  <a:pt x="706429" y="655839"/>
                </a:lnTo>
                <a:lnTo>
                  <a:pt x="745310" y="643219"/>
                </a:lnTo>
                <a:lnTo>
                  <a:pt x="785991" y="629878"/>
                </a:lnTo>
                <a:lnTo>
                  <a:pt x="787431" y="677112"/>
                </a:lnTo>
                <a:cubicBezTo>
                  <a:pt x="787431" y="681078"/>
                  <a:pt x="792111" y="682881"/>
                  <a:pt x="795711" y="681799"/>
                </a:cubicBezTo>
                <a:lnTo>
                  <a:pt x="802911" y="679636"/>
                </a:lnTo>
                <a:lnTo>
                  <a:pt x="824872" y="673506"/>
                </a:lnTo>
                <a:cubicBezTo>
                  <a:pt x="827392" y="672425"/>
                  <a:pt x="828832" y="670261"/>
                  <a:pt x="828832" y="667737"/>
                </a:cubicBezTo>
                <a:lnTo>
                  <a:pt x="827752" y="616176"/>
                </a:lnTo>
                <a:lnTo>
                  <a:pt x="897953" y="593100"/>
                </a:lnTo>
                <a:cubicBezTo>
                  <a:pt x="898313" y="593100"/>
                  <a:pt x="899033" y="592739"/>
                  <a:pt x="899393" y="592739"/>
                </a:cubicBezTo>
                <a:close/>
                <a:moveTo>
                  <a:pt x="505185" y="592739"/>
                </a:moveTo>
                <a:cubicBezTo>
                  <a:pt x="505905" y="592739"/>
                  <a:pt x="506625" y="593100"/>
                  <a:pt x="507705" y="593460"/>
                </a:cubicBezTo>
                <a:lnTo>
                  <a:pt x="664668" y="645022"/>
                </a:lnTo>
                <a:lnTo>
                  <a:pt x="698149" y="655839"/>
                </a:lnTo>
                <a:lnTo>
                  <a:pt x="698149" y="855593"/>
                </a:lnTo>
                <a:lnTo>
                  <a:pt x="698149" y="857035"/>
                </a:lnTo>
                <a:cubicBezTo>
                  <a:pt x="698149" y="857757"/>
                  <a:pt x="698149" y="858117"/>
                  <a:pt x="698149" y="858478"/>
                </a:cubicBezTo>
                <a:lnTo>
                  <a:pt x="664668" y="847661"/>
                </a:lnTo>
                <a:lnTo>
                  <a:pt x="508065" y="796099"/>
                </a:lnTo>
                <a:cubicBezTo>
                  <a:pt x="506265" y="795739"/>
                  <a:pt x="505185" y="793936"/>
                  <a:pt x="505185" y="792494"/>
                </a:cubicBezTo>
                <a:lnTo>
                  <a:pt x="505185" y="592739"/>
                </a:lnTo>
                <a:close/>
                <a:moveTo>
                  <a:pt x="595187" y="550913"/>
                </a:moveTo>
                <a:lnTo>
                  <a:pt x="664668" y="577595"/>
                </a:lnTo>
                <a:lnTo>
                  <a:pt x="745310" y="608604"/>
                </a:lnTo>
                <a:lnTo>
                  <a:pt x="783831" y="623387"/>
                </a:lnTo>
                <a:lnTo>
                  <a:pt x="745310" y="636007"/>
                </a:lnTo>
                <a:lnTo>
                  <a:pt x="704269" y="649348"/>
                </a:lnTo>
                <a:cubicBezTo>
                  <a:pt x="703549" y="649709"/>
                  <a:pt x="702109" y="650069"/>
                  <a:pt x="701389" y="649709"/>
                </a:cubicBezTo>
                <a:lnTo>
                  <a:pt x="664668" y="637810"/>
                </a:lnTo>
                <a:lnTo>
                  <a:pt x="508785" y="586610"/>
                </a:lnTo>
                <a:cubicBezTo>
                  <a:pt x="507705" y="586249"/>
                  <a:pt x="505905" y="585528"/>
                  <a:pt x="505545" y="584086"/>
                </a:cubicBezTo>
                <a:cubicBezTo>
                  <a:pt x="504825" y="582643"/>
                  <a:pt x="505905" y="580480"/>
                  <a:pt x="507705" y="579398"/>
                </a:cubicBezTo>
                <a:lnTo>
                  <a:pt x="595187" y="550913"/>
                </a:lnTo>
                <a:close/>
                <a:moveTo>
                  <a:pt x="700309" y="516299"/>
                </a:moveTo>
                <a:cubicBezTo>
                  <a:pt x="701029" y="516299"/>
                  <a:pt x="702109" y="515938"/>
                  <a:pt x="703189" y="516299"/>
                </a:cubicBezTo>
                <a:lnTo>
                  <a:pt x="745310" y="530000"/>
                </a:lnTo>
                <a:lnTo>
                  <a:pt x="802911" y="548750"/>
                </a:lnTo>
                <a:lnTo>
                  <a:pt x="895793" y="579038"/>
                </a:lnTo>
                <a:cubicBezTo>
                  <a:pt x="896873" y="579398"/>
                  <a:pt x="898313" y="580480"/>
                  <a:pt x="899033" y="581562"/>
                </a:cubicBezTo>
                <a:cubicBezTo>
                  <a:pt x="899753" y="583725"/>
                  <a:pt x="899033" y="585528"/>
                  <a:pt x="896873" y="586249"/>
                </a:cubicBezTo>
                <a:lnTo>
                  <a:pt x="825232" y="610046"/>
                </a:lnTo>
                <a:lnTo>
                  <a:pt x="802911" y="601393"/>
                </a:lnTo>
                <a:lnTo>
                  <a:pt x="745310" y="580480"/>
                </a:lnTo>
                <a:lnTo>
                  <a:pt x="664668" y="551274"/>
                </a:lnTo>
                <a:lnTo>
                  <a:pt x="631188" y="539015"/>
                </a:lnTo>
                <a:lnTo>
                  <a:pt x="664668" y="528198"/>
                </a:lnTo>
                <a:lnTo>
                  <a:pt x="700309" y="516299"/>
                </a:lnTo>
                <a:close/>
                <a:moveTo>
                  <a:pt x="188436" y="490749"/>
                </a:moveTo>
                <a:cubicBezTo>
                  <a:pt x="193480" y="489310"/>
                  <a:pt x="199245" y="490030"/>
                  <a:pt x="204289" y="493628"/>
                </a:cubicBezTo>
                <a:lnTo>
                  <a:pt x="203929" y="493628"/>
                </a:lnTo>
                <a:cubicBezTo>
                  <a:pt x="221944" y="506582"/>
                  <a:pt x="241760" y="516657"/>
                  <a:pt x="262657" y="523494"/>
                </a:cubicBezTo>
                <a:cubicBezTo>
                  <a:pt x="282834" y="529971"/>
                  <a:pt x="304091" y="533570"/>
                  <a:pt x="326430" y="533570"/>
                </a:cubicBezTo>
                <a:cubicBezTo>
                  <a:pt x="348408" y="533570"/>
                  <a:pt x="369666" y="529971"/>
                  <a:pt x="389842" y="523494"/>
                </a:cubicBezTo>
                <a:cubicBezTo>
                  <a:pt x="410379" y="517017"/>
                  <a:pt x="429475" y="506942"/>
                  <a:pt x="447130" y="494348"/>
                </a:cubicBezTo>
                <a:cubicBezTo>
                  <a:pt x="451453" y="490749"/>
                  <a:pt x="457578" y="488950"/>
                  <a:pt x="463703" y="490749"/>
                </a:cubicBezTo>
                <a:cubicBezTo>
                  <a:pt x="488204" y="497226"/>
                  <a:pt x="511263" y="505862"/>
                  <a:pt x="531800" y="515938"/>
                </a:cubicBezTo>
                <a:cubicBezTo>
                  <a:pt x="547293" y="523134"/>
                  <a:pt x="561704" y="531411"/>
                  <a:pt x="574315" y="540047"/>
                </a:cubicBezTo>
                <a:lnTo>
                  <a:pt x="529278" y="554800"/>
                </a:lnTo>
                <a:lnTo>
                  <a:pt x="502255" y="563796"/>
                </a:lnTo>
                <a:cubicBezTo>
                  <a:pt x="487123" y="568114"/>
                  <a:pt x="487843" y="572072"/>
                  <a:pt x="487483" y="584666"/>
                </a:cubicBezTo>
                <a:lnTo>
                  <a:pt x="487483" y="793370"/>
                </a:lnTo>
                <a:lnTo>
                  <a:pt x="487483" y="793730"/>
                </a:lnTo>
                <a:lnTo>
                  <a:pt x="487483" y="794089"/>
                </a:lnTo>
                <a:lnTo>
                  <a:pt x="487483" y="794449"/>
                </a:lnTo>
                <a:lnTo>
                  <a:pt x="487483" y="794809"/>
                </a:lnTo>
                <a:cubicBezTo>
                  <a:pt x="488204" y="803445"/>
                  <a:pt x="493968" y="811361"/>
                  <a:pt x="502616" y="814240"/>
                </a:cubicBezTo>
                <a:lnTo>
                  <a:pt x="531439" y="823596"/>
                </a:lnTo>
                <a:cubicBezTo>
                  <a:pt x="511983" y="828274"/>
                  <a:pt x="488924" y="831512"/>
                  <a:pt x="461542" y="834391"/>
                </a:cubicBezTo>
                <a:cubicBezTo>
                  <a:pt x="424431" y="837989"/>
                  <a:pt x="379754" y="839428"/>
                  <a:pt x="326430" y="839428"/>
                </a:cubicBezTo>
                <a:cubicBezTo>
                  <a:pt x="169700" y="839428"/>
                  <a:pt x="89714" y="823596"/>
                  <a:pt x="47559" y="794809"/>
                </a:cubicBezTo>
                <a:cubicBezTo>
                  <a:pt x="1081" y="762784"/>
                  <a:pt x="0" y="719604"/>
                  <a:pt x="0" y="665988"/>
                </a:cubicBezTo>
                <a:cubicBezTo>
                  <a:pt x="0" y="626407"/>
                  <a:pt x="19817" y="590064"/>
                  <a:pt x="53324" y="559478"/>
                </a:cubicBezTo>
                <a:cubicBezTo>
                  <a:pt x="86111" y="529971"/>
                  <a:pt x="132950" y="505862"/>
                  <a:pt x="188436" y="490749"/>
                </a:cubicBezTo>
                <a:close/>
                <a:moveTo>
                  <a:pt x="276313" y="204121"/>
                </a:moveTo>
                <a:cubicBezTo>
                  <a:pt x="262997" y="222102"/>
                  <a:pt x="245723" y="237925"/>
                  <a:pt x="224489" y="250512"/>
                </a:cubicBezTo>
                <a:cubicBezTo>
                  <a:pt x="202536" y="263818"/>
                  <a:pt x="176984" y="273887"/>
                  <a:pt x="148193" y="279641"/>
                </a:cubicBezTo>
                <a:cubicBezTo>
                  <a:pt x="149813" y="305354"/>
                  <a:pt x="155481" y="329808"/>
                  <a:pt x="164478" y="352105"/>
                </a:cubicBezTo>
                <a:lnTo>
                  <a:pt x="197491" y="406294"/>
                </a:lnTo>
                <a:lnTo>
                  <a:pt x="251377" y="409884"/>
                </a:lnTo>
                <a:lnTo>
                  <a:pt x="300541" y="410140"/>
                </a:lnTo>
                <a:lnTo>
                  <a:pt x="313030" y="404813"/>
                </a:lnTo>
                <a:lnTo>
                  <a:pt x="331140" y="404813"/>
                </a:lnTo>
                <a:cubicBezTo>
                  <a:pt x="340728" y="404813"/>
                  <a:pt x="348895" y="413127"/>
                  <a:pt x="348895" y="422888"/>
                </a:cubicBezTo>
                <a:cubicBezTo>
                  <a:pt x="348895" y="433010"/>
                  <a:pt x="340728" y="440963"/>
                  <a:pt x="331140" y="440963"/>
                </a:cubicBezTo>
                <a:lnTo>
                  <a:pt x="313030" y="440963"/>
                </a:lnTo>
                <a:lnTo>
                  <a:pt x="303735" y="437098"/>
                </a:lnTo>
                <a:lnTo>
                  <a:pt x="248199" y="436790"/>
                </a:lnTo>
                <a:lnTo>
                  <a:pt x="231396" y="435567"/>
                </a:lnTo>
                <a:lnTo>
                  <a:pt x="256969" y="455540"/>
                </a:lnTo>
                <a:cubicBezTo>
                  <a:pt x="278113" y="465924"/>
                  <a:pt x="301325" y="471678"/>
                  <a:pt x="325618" y="471678"/>
                </a:cubicBezTo>
                <a:cubicBezTo>
                  <a:pt x="374202" y="471678"/>
                  <a:pt x="418108" y="448662"/>
                  <a:pt x="450138" y="411622"/>
                </a:cubicBezTo>
                <a:cubicBezTo>
                  <a:pt x="482888" y="373862"/>
                  <a:pt x="503042" y="321357"/>
                  <a:pt x="503042" y="263458"/>
                </a:cubicBezTo>
                <a:cubicBezTo>
                  <a:pt x="503042" y="253749"/>
                  <a:pt x="503042" y="244398"/>
                  <a:pt x="503042" y="235408"/>
                </a:cubicBezTo>
                <a:cubicBezTo>
                  <a:pt x="494045" y="237925"/>
                  <a:pt x="485047" y="240083"/>
                  <a:pt x="475330" y="241881"/>
                </a:cubicBezTo>
                <a:cubicBezTo>
                  <a:pt x="458776" y="245118"/>
                  <a:pt x="440781" y="246556"/>
                  <a:pt x="423147" y="246556"/>
                </a:cubicBezTo>
                <a:cubicBezTo>
                  <a:pt x="387878" y="246556"/>
                  <a:pt x="354768" y="240443"/>
                  <a:pt x="325618" y="229654"/>
                </a:cubicBezTo>
                <a:cubicBezTo>
                  <a:pt x="307623" y="222821"/>
                  <a:pt x="291068" y="214190"/>
                  <a:pt x="276313" y="204121"/>
                </a:cubicBezTo>
                <a:close/>
                <a:moveTo>
                  <a:pt x="326412" y="0"/>
                </a:moveTo>
                <a:cubicBezTo>
                  <a:pt x="452344" y="0"/>
                  <a:pt x="520347" y="22647"/>
                  <a:pt x="558127" y="64346"/>
                </a:cubicBezTo>
                <a:cubicBezTo>
                  <a:pt x="577196" y="85555"/>
                  <a:pt x="587811" y="110629"/>
                  <a:pt x="593747" y="139432"/>
                </a:cubicBezTo>
                <a:lnTo>
                  <a:pt x="600054" y="220773"/>
                </a:lnTo>
                <a:lnTo>
                  <a:pt x="621979" y="229671"/>
                </a:lnTo>
                <a:cubicBezTo>
                  <a:pt x="629936" y="237195"/>
                  <a:pt x="634638" y="247228"/>
                  <a:pt x="634638" y="258695"/>
                </a:cubicBezTo>
                <a:lnTo>
                  <a:pt x="634638" y="301693"/>
                </a:lnTo>
                <a:cubicBezTo>
                  <a:pt x="634638" y="312801"/>
                  <a:pt x="629936" y="323192"/>
                  <a:pt x="621979" y="330717"/>
                </a:cubicBezTo>
                <a:cubicBezTo>
                  <a:pt x="614383" y="337883"/>
                  <a:pt x="603531" y="342541"/>
                  <a:pt x="591957" y="342541"/>
                </a:cubicBezTo>
                <a:lnTo>
                  <a:pt x="574233" y="342541"/>
                </a:lnTo>
                <a:cubicBezTo>
                  <a:pt x="567361" y="342541"/>
                  <a:pt x="560850" y="340033"/>
                  <a:pt x="556509" y="335733"/>
                </a:cubicBezTo>
                <a:cubicBezTo>
                  <a:pt x="552169" y="331434"/>
                  <a:pt x="549275" y="325342"/>
                  <a:pt x="549275" y="318534"/>
                </a:cubicBezTo>
                <a:lnTo>
                  <a:pt x="549275" y="241495"/>
                </a:lnTo>
                <a:cubicBezTo>
                  <a:pt x="549275" y="235045"/>
                  <a:pt x="551807" y="229312"/>
                  <a:pt x="556148" y="225012"/>
                </a:cubicBezTo>
                <a:lnTo>
                  <a:pt x="556148" y="224654"/>
                </a:lnTo>
                <a:lnTo>
                  <a:pt x="556509" y="224654"/>
                </a:lnTo>
                <a:lnTo>
                  <a:pt x="562802" y="222110"/>
                </a:lnTo>
                <a:lnTo>
                  <a:pt x="557722" y="150980"/>
                </a:lnTo>
                <a:cubicBezTo>
                  <a:pt x="552999" y="125996"/>
                  <a:pt x="544634" y="104967"/>
                  <a:pt x="529702" y="88431"/>
                </a:cubicBezTo>
                <a:cubicBezTo>
                  <a:pt x="499478" y="55000"/>
                  <a:pt x="439750" y="36666"/>
                  <a:pt x="326412" y="36666"/>
                </a:cubicBezTo>
                <a:cubicBezTo>
                  <a:pt x="213073" y="36666"/>
                  <a:pt x="153345" y="55000"/>
                  <a:pt x="122761" y="88072"/>
                </a:cubicBezTo>
                <a:cubicBezTo>
                  <a:pt x="108009" y="104248"/>
                  <a:pt x="99644" y="125008"/>
                  <a:pt x="94921" y="149677"/>
                </a:cubicBezTo>
                <a:lnTo>
                  <a:pt x="89822" y="222197"/>
                </a:lnTo>
                <a:lnTo>
                  <a:pt x="95923" y="224654"/>
                </a:lnTo>
                <a:lnTo>
                  <a:pt x="96287" y="225012"/>
                </a:lnTo>
                <a:cubicBezTo>
                  <a:pt x="100282" y="229312"/>
                  <a:pt x="102825" y="235045"/>
                  <a:pt x="102825" y="241495"/>
                </a:cubicBezTo>
                <a:lnTo>
                  <a:pt x="102825" y="318534"/>
                </a:lnTo>
                <a:cubicBezTo>
                  <a:pt x="102825" y="325342"/>
                  <a:pt x="100282" y="331434"/>
                  <a:pt x="95923" y="335733"/>
                </a:cubicBezTo>
                <a:lnTo>
                  <a:pt x="95250" y="335991"/>
                </a:lnTo>
                <a:lnTo>
                  <a:pt x="99369" y="363152"/>
                </a:lnTo>
                <a:cubicBezTo>
                  <a:pt x="103591" y="373438"/>
                  <a:pt x="111046" y="382062"/>
                  <a:pt x="124159" y="388710"/>
                </a:cubicBezTo>
                <a:lnTo>
                  <a:pt x="151855" y="398655"/>
                </a:lnTo>
                <a:lnTo>
                  <a:pt x="127950" y="357904"/>
                </a:lnTo>
                <a:cubicBezTo>
                  <a:pt x="117153" y="328819"/>
                  <a:pt x="111125" y="296903"/>
                  <a:pt x="111125" y="263458"/>
                </a:cubicBezTo>
                <a:cubicBezTo>
                  <a:pt x="111125" y="198007"/>
                  <a:pt x="111845" y="145143"/>
                  <a:pt x="139916" y="105945"/>
                </a:cubicBezTo>
                <a:cubicBezTo>
                  <a:pt x="168347" y="66387"/>
                  <a:pt x="221610" y="44450"/>
                  <a:pt x="325618" y="44450"/>
                </a:cubicBezTo>
                <a:cubicBezTo>
                  <a:pt x="428905" y="44450"/>
                  <a:pt x="482168" y="66387"/>
                  <a:pt x="510599" y="105945"/>
                </a:cubicBezTo>
                <a:cubicBezTo>
                  <a:pt x="538670" y="145143"/>
                  <a:pt x="539390" y="198007"/>
                  <a:pt x="539390" y="263458"/>
                </a:cubicBezTo>
                <a:cubicBezTo>
                  <a:pt x="539390" y="330348"/>
                  <a:pt x="515638" y="391123"/>
                  <a:pt x="477490" y="435357"/>
                </a:cubicBezTo>
                <a:cubicBezTo>
                  <a:pt x="438622" y="479949"/>
                  <a:pt x="384999" y="507641"/>
                  <a:pt x="325618" y="507641"/>
                </a:cubicBezTo>
                <a:cubicBezTo>
                  <a:pt x="265876" y="507641"/>
                  <a:pt x="211893" y="479949"/>
                  <a:pt x="173386" y="435357"/>
                </a:cubicBezTo>
                <a:lnTo>
                  <a:pt x="169711" y="429092"/>
                </a:lnTo>
                <a:lnTo>
                  <a:pt x="143381" y="424336"/>
                </a:lnTo>
                <a:cubicBezTo>
                  <a:pt x="130761" y="421052"/>
                  <a:pt x="120297" y="417189"/>
                  <a:pt x="111585" y="412787"/>
                </a:cubicBezTo>
                <a:cubicBezTo>
                  <a:pt x="92184" y="402905"/>
                  <a:pt x="81226" y="390776"/>
                  <a:pt x="75028" y="376582"/>
                </a:cubicBezTo>
                <a:lnTo>
                  <a:pt x="69429" y="342541"/>
                </a:lnTo>
                <a:lnTo>
                  <a:pt x="59962" y="342541"/>
                </a:lnTo>
                <a:cubicBezTo>
                  <a:pt x="48339" y="342541"/>
                  <a:pt x="37805" y="337883"/>
                  <a:pt x="30177" y="330717"/>
                </a:cubicBezTo>
                <a:cubicBezTo>
                  <a:pt x="22185" y="323192"/>
                  <a:pt x="17463" y="312801"/>
                  <a:pt x="17463" y="301693"/>
                </a:cubicBezTo>
                <a:lnTo>
                  <a:pt x="17463" y="258695"/>
                </a:lnTo>
                <a:cubicBezTo>
                  <a:pt x="17463" y="247228"/>
                  <a:pt x="22185" y="237195"/>
                  <a:pt x="30177" y="229671"/>
                </a:cubicBezTo>
                <a:lnTo>
                  <a:pt x="52269" y="220635"/>
                </a:lnTo>
                <a:lnTo>
                  <a:pt x="58941" y="137949"/>
                </a:lnTo>
                <a:cubicBezTo>
                  <a:pt x="65013" y="109371"/>
                  <a:pt x="75807" y="84477"/>
                  <a:pt x="95056" y="63627"/>
                </a:cubicBezTo>
                <a:cubicBezTo>
                  <a:pt x="132836" y="22647"/>
                  <a:pt x="200839" y="0"/>
                  <a:pt x="3264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245">
            <a:extLst>
              <a:ext uri="{FF2B5EF4-FFF2-40B4-BE49-F238E27FC236}">
                <a16:creationId xmlns:a16="http://schemas.microsoft.com/office/drawing/2014/main" id="{3AE6ABBE-9C51-DE42-AD95-AF580D4781C8}"/>
              </a:ext>
            </a:extLst>
          </p:cNvPr>
          <p:cNvSpPr>
            <a:spLocks noChangeArrowheads="1"/>
          </p:cNvSpPr>
          <p:nvPr/>
        </p:nvSpPr>
        <p:spPr bwMode="auto">
          <a:xfrm>
            <a:off x="16109104" y="3687892"/>
            <a:ext cx="1264062" cy="1259449"/>
          </a:xfrm>
          <a:custGeom>
            <a:avLst/>
            <a:gdLst/>
            <a:ahLst/>
            <a:cxnLst/>
            <a:rect l="0" t="0" r="r" b="b"/>
            <a:pathLst>
              <a:path w="870281" h="866415">
                <a:moveTo>
                  <a:pt x="485761" y="588328"/>
                </a:moveTo>
                <a:lnTo>
                  <a:pt x="485402" y="797614"/>
                </a:lnTo>
                <a:cubicBezTo>
                  <a:pt x="485402" y="799055"/>
                  <a:pt x="484324" y="800856"/>
                  <a:pt x="482887" y="801216"/>
                </a:cubicBezTo>
                <a:lnTo>
                  <a:pt x="384783" y="833635"/>
                </a:lnTo>
                <a:lnTo>
                  <a:pt x="324411" y="853087"/>
                </a:lnTo>
                <a:lnTo>
                  <a:pt x="283804" y="866415"/>
                </a:lnTo>
                <a:lnTo>
                  <a:pt x="283804" y="654608"/>
                </a:lnTo>
                <a:lnTo>
                  <a:pt x="324411" y="641280"/>
                </a:lnTo>
                <a:lnTo>
                  <a:pt x="367533" y="627232"/>
                </a:lnTo>
                <a:lnTo>
                  <a:pt x="368612" y="676941"/>
                </a:lnTo>
                <a:cubicBezTo>
                  <a:pt x="368612" y="680904"/>
                  <a:pt x="373643" y="683065"/>
                  <a:pt x="377236" y="681624"/>
                </a:cubicBezTo>
                <a:lnTo>
                  <a:pt x="384783" y="679823"/>
                </a:lnTo>
                <a:lnTo>
                  <a:pt x="407781" y="672979"/>
                </a:lnTo>
                <a:cubicBezTo>
                  <a:pt x="410297" y="671898"/>
                  <a:pt x="411734" y="669377"/>
                  <a:pt x="411734" y="666855"/>
                </a:cubicBezTo>
                <a:lnTo>
                  <a:pt x="410656" y="612823"/>
                </a:lnTo>
                <a:lnTo>
                  <a:pt x="485761" y="588328"/>
                </a:lnTo>
                <a:close/>
                <a:moveTo>
                  <a:pt x="73581" y="588328"/>
                </a:moveTo>
                <a:cubicBezTo>
                  <a:pt x="74299" y="588689"/>
                  <a:pt x="75377" y="589049"/>
                  <a:pt x="75737" y="589049"/>
                </a:cubicBezTo>
                <a:lnTo>
                  <a:pt x="240322" y="643081"/>
                </a:lnTo>
                <a:lnTo>
                  <a:pt x="275179" y="654608"/>
                </a:lnTo>
                <a:lnTo>
                  <a:pt x="275179" y="863533"/>
                </a:lnTo>
                <a:lnTo>
                  <a:pt x="275179" y="865334"/>
                </a:lnTo>
                <a:cubicBezTo>
                  <a:pt x="275179" y="865695"/>
                  <a:pt x="275179" y="866055"/>
                  <a:pt x="275179" y="866415"/>
                </a:cubicBezTo>
                <a:lnTo>
                  <a:pt x="240322" y="854888"/>
                </a:lnTo>
                <a:lnTo>
                  <a:pt x="76455" y="801216"/>
                </a:lnTo>
                <a:cubicBezTo>
                  <a:pt x="74659" y="800856"/>
                  <a:pt x="73581" y="799055"/>
                  <a:pt x="73581" y="797614"/>
                </a:cubicBezTo>
                <a:lnTo>
                  <a:pt x="73581" y="588328"/>
                </a:lnTo>
                <a:close/>
                <a:moveTo>
                  <a:pt x="167372" y="544742"/>
                </a:moveTo>
                <a:lnTo>
                  <a:pt x="240322" y="572839"/>
                </a:lnTo>
                <a:lnTo>
                  <a:pt x="324411" y="605259"/>
                </a:lnTo>
                <a:lnTo>
                  <a:pt x="365018" y="620748"/>
                </a:lnTo>
                <a:lnTo>
                  <a:pt x="324411" y="634076"/>
                </a:lnTo>
                <a:lnTo>
                  <a:pt x="282007" y="647764"/>
                </a:lnTo>
                <a:cubicBezTo>
                  <a:pt x="280929" y="648124"/>
                  <a:pt x="279851" y="648484"/>
                  <a:pt x="278773" y="648484"/>
                </a:cubicBezTo>
                <a:lnTo>
                  <a:pt x="240322" y="635517"/>
                </a:lnTo>
                <a:lnTo>
                  <a:pt x="77174" y="582205"/>
                </a:lnTo>
                <a:cubicBezTo>
                  <a:pt x="76096" y="581844"/>
                  <a:pt x="74659" y="581124"/>
                  <a:pt x="73940" y="579683"/>
                </a:cubicBezTo>
                <a:cubicBezTo>
                  <a:pt x="73221" y="577522"/>
                  <a:pt x="74299" y="575721"/>
                  <a:pt x="76096" y="574640"/>
                </a:cubicBezTo>
                <a:lnTo>
                  <a:pt x="167372" y="544742"/>
                </a:lnTo>
                <a:close/>
                <a:moveTo>
                  <a:pt x="280569" y="508360"/>
                </a:moveTo>
                <a:lnTo>
                  <a:pt x="324411" y="522769"/>
                </a:lnTo>
                <a:lnTo>
                  <a:pt x="384783" y="542581"/>
                </a:lnTo>
                <a:lnTo>
                  <a:pt x="481809" y="574280"/>
                </a:lnTo>
                <a:cubicBezTo>
                  <a:pt x="486480" y="575721"/>
                  <a:pt x="487199" y="580043"/>
                  <a:pt x="483246" y="581844"/>
                </a:cubicBezTo>
                <a:lnTo>
                  <a:pt x="408141" y="606339"/>
                </a:lnTo>
                <a:lnTo>
                  <a:pt x="384783" y="597694"/>
                </a:lnTo>
                <a:lnTo>
                  <a:pt x="324411" y="576081"/>
                </a:lnTo>
                <a:lnTo>
                  <a:pt x="240322" y="545463"/>
                </a:lnTo>
                <a:lnTo>
                  <a:pt x="205105" y="532495"/>
                </a:lnTo>
                <a:lnTo>
                  <a:pt x="240322" y="520968"/>
                </a:lnTo>
                <a:lnTo>
                  <a:pt x="277335" y="508721"/>
                </a:lnTo>
                <a:cubicBezTo>
                  <a:pt x="278413" y="508360"/>
                  <a:pt x="279491" y="508000"/>
                  <a:pt x="280569" y="508360"/>
                </a:cubicBezTo>
                <a:close/>
                <a:moveTo>
                  <a:pt x="730921" y="180817"/>
                </a:moveTo>
                <a:cubicBezTo>
                  <a:pt x="755770" y="180817"/>
                  <a:pt x="774137" y="188380"/>
                  <a:pt x="784581" y="211069"/>
                </a:cubicBezTo>
                <a:cubicBezTo>
                  <a:pt x="793224" y="229436"/>
                  <a:pt x="793944" y="253205"/>
                  <a:pt x="794664" y="273013"/>
                </a:cubicBezTo>
                <a:lnTo>
                  <a:pt x="810871" y="526189"/>
                </a:lnTo>
                <a:lnTo>
                  <a:pt x="869572" y="784767"/>
                </a:lnTo>
                <a:cubicBezTo>
                  <a:pt x="871373" y="797012"/>
                  <a:pt x="869933" y="809617"/>
                  <a:pt x="863090" y="820061"/>
                </a:cubicBezTo>
                <a:cubicBezTo>
                  <a:pt x="856608" y="830865"/>
                  <a:pt x="845804" y="838428"/>
                  <a:pt x="833199" y="841669"/>
                </a:cubicBezTo>
                <a:lnTo>
                  <a:pt x="832839" y="841669"/>
                </a:lnTo>
                <a:cubicBezTo>
                  <a:pt x="820594" y="844190"/>
                  <a:pt x="807629" y="842029"/>
                  <a:pt x="797185" y="835547"/>
                </a:cubicBezTo>
                <a:cubicBezTo>
                  <a:pt x="786381" y="828704"/>
                  <a:pt x="778458" y="817900"/>
                  <a:pt x="775577" y="805655"/>
                </a:cubicBezTo>
                <a:lnTo>
                  <a:pt x="775577" y="805295"/>
                </a:lnTo>
                <a:cubicBezTo>
                  <a:pt x="775577" y="804935"/>
                  <a:pt x="775577" y="804575"/>
                  <a:pt x="775217" y="804215"/>
                </a:cubicBezTo>
                <a:lnTo>
                  <a:pt x="771616" y="789089"/>
                </a:lnTo>
                <a:lnTo>
                  <a:pt x="718316" y="585972"/>
                </a:lnTo>
                <a:lnTo>
                  <a:pt x="625041" y="789449"/>
                </a:lnTo>
                <a:cubicBezTo>
                  <a:pt x="619999" y="799893"/>
                  <a:pt x="610276" y="811418"/>
                  <a:pt x="599112" y="816099"/>
                </a:cubicBezTo>
                <a:cubicBezTo>
                  <a:pt x="587227" y="821141"/>
                  <a:pt x="574262" y="821141"/>
                  <a:pt x="562378" y="816460"/>
                </a:cubicBezTo>
                <a:cubicBezTo>
                  <a:pt x="550493" y="811418"/>
                  <a:pt x="541490" y="802054"/>
                  <a:pt x="536088" y="790530"/>
                </a:cubicBezTo>
                <a:cubicBezTo>
                  <a:pt x="531406" y="778645"/>
                  <a:pt x="531046" y="765680"/>
                  <a:pt x="536088" y="754156"/>
                </a:cubicBezTo>
                <a:lnTo>
                  <a:pt x="536088" y="753436"/>
                </a:lnTo>
                <a:cubicBezTo>
                  <a:pt x="536088" y="753436"/>
                  <a:pt x="536088" y="753075"/>
                  <a:pt x="536448" y="753075"/>
                </a:cubicBezTo>
                <a:lnTo>
                  <a:pt x="666097" y="420669"/>
                </a:lnTo>
                <a:lnTo>
                  <a:pt x="682663" y="310467"/>
                </a:lnTo>
                <a:lnTo>
                  <a:pt x="578584" y="355844"/>
                </a:lnTo>
                <a:lnTo>
                  <a:pt x="572866" y="356524"/>
                </a:lnTo>
                <a:lnTo>
                  <a:pt x="591973" y="364264"/>
                </a:lnTo>
                <a:lnTo>
                  <a:pt x="568939" y="378276"/>
                </a:lnTo>
                <a:lnTo>
                  <a:pt x="456644" y="447257"/>
                </a:lnTo>
                <a:lnTo>
                  <a:pt x="450885" y="450490"/>
                </a:lnTo>
                <a:lnTo>
                  <a:pt x="444407" y="447976"/>
                </a:lnTo>
                <a:lnTo>
                  <a:pt x="350828" y="410611"/>
                </a:lnTo>
                <a:lnTo>
                  <a:pt x="325633" y="400551"/>
                </a:lnTo>
                <a:lnTo>
                  <a:pt x="348668" y="386539"/>
                </a:lnTo>
                <a:lnTo>
                  <a:pt x="460963" y="317918"/>
                </a:lnTo>
                <a:lnTo>
                  <a:pt x="466722" y="314325"/>
                </a:lnTo>
                <a:lnTo>
                  <a:pt x="473200" y="316840"/>
                </a:lnTo>
                <a:lnTo>
                  <a:pt x="523845" y="336984"/>
                </a:lnTo>
                <a:lnTo>
                  <a:pt x="520602" y="309746"/>
                </a:lnTo>
                <a:cubicBezTo>
                  <a:pt x="523844" y="299303"/>
                  <a:pt x="530686" y="290659"/>
                  <a:pt x="539689" y="285617"/>
                </a:cubicBezTo>
                <a:cubicBezTo>
                  <a:pt x="572102" y="267610"/>
                  <a:pt x="670418" y="207107"/>
                  <a:pt x="716876" y="182978"/>
                </a:cubicBezTo>
                <a:cubicBezTo>
                  <a:pt x="721197" y="181538"/>
                  <a:pt x="725879" y="180817"/>
                  <a:pt x="730921" y="180817"/>
                </a:cubicBezTo>
                <a:close/>
                <a:moveTo>
                  <a:pt x="172747" y="165100"/>
                </a:moveTo>
                <a:cubicBezTo>
                  <a:pt x="186420" y="165460"/>
                  <a:pt x="196855" y="170508"/>
                  <a:pt x="206931" y="179521"/>
                </a:cubicBezTo>
                <a:cubicBezTo>
                  <a:pt x="218086" y="189976"/>
                  <a:pt x="227801" y="204037"/>
                  <a:pt x="236437" y="216656"/>
                </a:cubicBezTo>
                <a:cubicBezTo>
                  <a:pt x="247952" y="232519"/>
                  <a:pt x="259466" y="248743"/>
                  <a:pt x="272780" y="263525"/>
                </a:cubicBezTo>
                <a:cubicBezTo>
                  <a:pt x="283575" y="275783"/>
                  <a:pt x="297968" y="289844"/>
                  <a:pt x="313801" y="295251"/>
                </a:cubicBezTo>
                <a:cubicBezTo>
                  <a:pt x="323876" y="298857"/>
                  <a:pt x="332153" y="305707"/>
                  <a:pt x="336830" y="315441"/>
                </a:cubicBezTo>
                <a:cubicBezTo>
                  <a:pt x="341148" y="324455"/>
                  <a:pt x="341148" y="334549"/>
                  <a:pt x="338630" y="344284"/>
                </a:cubicBezTo>
                <a:cubicBezTo>
                  <a:pt x="338270" y="344644"/>
                  <a:pt x="337910" y="345005"/>
                  <a:pt x="337910" y="345365"/>
                </a:cubicBezTo>
                <a:cubicBezTo>
                  <a:pt x="334312" y="354379"/>
                  <a:pt x="327835" y="362310"/>
                  <a:pt x="318479" y="366637"/>
                </a:cubicBezTo>
                <a:cubicBezTo>
                  <a:pt x="309483" y="370963"/>
                  <a:pt x="299048" y="371324"/>
                  <a:pt x="289332" y="368079"/>
                </a:cubicBezTo>
                <a:cubicBezTo>
                  <a:pt x="264144" y="359066"/>
                  <a:pt x="242914" y="342481"/>
                  <a:pt x="224563" y="323733"/>
                </a:cubicBezTo>
                <a:lnTo>
                  <a:pt x="208730" y="309312"/>
                </a:lnTo>
                <a:cubicBezTo>
                  <a:pt x="213768" y="407016"/>
                  <a:pt x="229960" y="423240"/>
                  <a:pt x="266303" y="494625"/>
                </a:cubicBezTo>
                <a:lnTo>
                  <a:pt x="188939" y="521305"/>
                </a:lnTo>
                <a:lnTo>
                  <a:pt x="170228" y="488136"/>
                </a:lnTo>
                <a:lnTo>
                  <a:pt x="162311" y="531039"/>
                </a:lnTo>
                <a:cubicBezTo>
                  <a:pt x="135684" y="540053"/>
                  <a:pt x="109416" y="549426"/>
                  <a:pt x="83148" y="558440"/>
                </a:cubicBezTo>
                <a:cubicBezTo>
                  <a:pt x="106897" y="465422"/>
                  <a:pt x="108337" y="417472"/>
                  <a:pt x="112655" y="308231"/>
                </a:cubicBezTo>
                <a:cubicBezTo>
                  <a:pt x="96462" y="331305"/>
                  <a:pt x="84228" y="351494"/>
                  <a:pt x="71273" y="376732"/>
                </a:cubicBezTo>
                <a:cubicBezTo>
                  <a:pt x="66595" y="385745"/>
                  <a:pt x="58319" y="392595"/>
                  <a:pt x="48604" y="395840"/>
                </a:cubicBezTo>
                <a:cubicBezTo>
                  <a:pt x="28813" y="402329"/>
                  <a:pt x="11181" y="395119"/>
                  <a:pt x="2545" y="375650"/>
                </a:cubicBezTo>
                <a:cubicBezTo>
                  <a:pt x="-9329" y="349692"/>
                  <a:pt x="23416" y="298496"/>
                  <a:pt x="37449" y="277946"/>
                </a:cubicBezTo>
                <a:cubicBezTo>
                  <a:pt x="50043" y="259919"/>
                  <a:pt x="64436" y="242253"/>
                  <a:pt x="78830" y="225669"/>
                </a:cubicBezTo>
                <a:cubicBezTo>
                  <a:pt x="87826" y="215574"/>
                  <a:pt x="98261" y="204037"/>
                  <a:pt x="108696" y="195384"/>
                </a:cubicBezTo>
                <a:cubicBezTo>
                  <a:pt x="125968" y="180603"/>
                  <a:pt x="143960" y="169787"/>
                  <a:pt x="166270" y="165821"/>
                </a:cubicBezTo>
                <a:cubicBezTo>
                  <a:pt x="168788" y="165460"/>
                  <a:pt x="170228" y="165100"/>
                  <a:pt x="172747" y="165100"/>
                </a:cubicBezTo>
                <a:close/>
                <a:moveTo>
                  <a:pt x="744606" y="15875"/>
                </a:moveTo>
                <a:cubicBezTo>
                  <a:pt x="765133" y="15875"/>
                  <a:pt x="784221" y="24158"/>
                  <a:pt x="797906" y="37843"/>
                </a:cubicBezTo>
                <a:cubicBezTo>
                  <a:pt x="811591" y="51168"/>
                  <a:pt x="819874" y="70255"/>
                  <a:pt x="819874" y="91143"/>
                </a:cubicBezTo>
                <a:cubicBezTo>
                  <a:pt x="819874" y="111671"/>
                  <a:pt x="811591" y="130758"/>
                  <a:pt x="797906" y="144444"/>
                </a:cubicBezTo>
                <a:cubicBezTo>
                  <a:pt x="784221" y="157769"/>
                  <a:pt x="765133" y="166412"/>
                  <a:pt x="744606" y="166412"/>
                </a:cubicBezTo>
                <a:cubicBezTo>
                  <a:pt x="723718" y="166412"/>
                  <a:pt x="704991" y="157769"/>
                  <a:pt x="691306" y="144444"/>
                </a:cubicBezTo>
                <a:cubicBezTo>
                  <a:pt x="677621" y="130758"/>
                  <a:pt x="668978" y="111671"/>
                  <a:pt x="668978" y="91143"/>
                </a:cubicBezTo>
                <a:cubicBezTo>
                  <a:pt x="668978" y="70255"/>
                  <a:pt x="677621" y="51168"/>
                  <a:pt x="691306" y="37843"/>
                </a:cubicBezTo>
                <a:cubicBezTo>
                  <a:pt x="704991" y="24158"/>
                  <a:pt x="723718" y="15875"/>
                  <a:pt x="744606" y="15875"/>
                </a:cubicBezTo>
                <a:close/>
                <a:moveTo>
                  <a:pt x="169086" y="0"/>
                </a:moveTo>
                <a:cubicBezTo>
                  <a:pt x="189863" y="0"/>
                  <a:pt x="208490" y="8667"/>
                  <a:pt x="222461" y="22390"/>
                </a:cubicBezTo>
                <a:cubicBezTo>
                  <a:pt x="236074" y="36113"/>
                  <a:pt x="244313" y="55254"/>
                  <a:pt x="244313" y="76200"/>
                </a:cubicBezTo>
                <a:cubicBezTo>
                  <a:pt x="244313" y="97146"/>
                  <a:pt x="236074" y="115925"/>
                  <a:pt x="222461" y="130009"/>
                </a:cubicBezTo>
                <a:cubicBezTo>
                  <a:pt x="208490" y="143732"/>
                  <a:pt x="189863" y="152039"/>
                  <a:pt x="169086" y="152039"/>
                </a:cubicBezTo>
                <a:cubicBezTo>
                  <a:pt x="148309" y="152039"/>
                  <a:pt x="129323" y="143732"/>
                  <a:pt x="116068" y="130009"/>
                </a:cubicBezTo>
                <a:cubicBezTo>
                  <a:pt x="102097" y="115925"/>
                  <a:pt x="93858" y="97146"/>
                  <a:pt x="93858" y="76200"/>
                </a:cubicBezTo>
                <a:cubicBezTo>
                  <a:pt x="93858" y="55254"/>
                  <a:pt x="102097" y="36113"/>
                  <a:pt x="116068" y="22390"/>
                </a:cubicBezTo>
                <a:cubicBezTo>
                  <a:pt x="129323" y="8667"/>
                  <a:pt x="148309" y="0"/>
                  <a:pt x="16908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Left Arrow 33">
            <a:extLst>
              <a:ext uri="{FF2B5EF4-FFF2-40B4-BE49-F238E27FC236}">
                <a16:creationId xmlns:a16="http://schemas.microsoft.com/office/drawing/2014/main" id="{54644947-B337-2041-A69A-3907512B567E}"/>
              </a:ext>
            </a:extLst>
          </p:cNvPr>
          <p:cNvSpPr/>
          <p:nvPr/>
        </p:nvSpPr>
        <p:spPr>
          <a:xfrm>
            <a:off x="3550272" y="12290730"/>
            <a:ext cx="4847427" cy="43858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ight Arrow 34">
            <a:extLst>
              <a:ext uri="{FF2B5EF4-FFF2-40B4-BE49-F238E27FC236}">
                <a16:creationId xmlns:a16="http://schemas.microsoft.com/office/drawing/2014/main" id="{EE06F482-6565-BD45-97E2-D4AD28CD35B1}"/>
              </a:ext>
            </a:extLst>
          </p:cNvPr>
          <p:cNvSpPr/>
          <p:nvPr/>
        </p:nvSpPr>
        <p:spPr>
          <a:xfrm>
            <a:off x="13402266" y="12290730"/>
            <a:ext cx="4847427" cy="4385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106452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a:extLst>
              <a:ext uri="{FF2B5EF4-FFF2-40B4-BE49-F238E27FC236}">
                <a16:creationId xmlns:a16="http://schemas.microsoft.com/office/drawing/2014/main" id="{E7E51B27-5102-8E48-B8D8-F591A2FFE10F}"/>
              </a:ext>
            </a:extLst>
          </p:cNvPr>
          <p:cNvSpPr/>
          <p:nvPr/>
        </p:nvSpPr>
        <p:spPr>
          <a:xfrm>
            <a:off x="16592025" y="3027542"/>
            <a:ext cx="4206240" cy="9187380"/>
          </a:xfrm>
          <a:prstGeom prst="chevron">
            <a:avLst>
              <a:gd name="adj" fmla="val 6792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Parallelogram 7">
            <a:extLst>
              <a:ext uri="{FF2B5EF4-FFF2-40B4-BE49-F238E27FC236}">
                <a16:creationId xmlns:a16="http://schemas.microsoft.com/office/drawing/2014/main" id="{14159AF2-6477-7049-8C3A-662E801E4DDC}"/>
              </a:ext>
            </a:extLst>
          </p:cNvPr>
          <p:cNvSpPr/>
          <p:nvPr/>
        </p:nvSpPr>
        <p:spPr>
          <a:xfrm flipV="1">
            <a:off x="6798054" y="6157167"/>
            <a:ext cx="12425875" cy="1388256"/>
          </a:xfrm>
          <a:prstGeom prst="parallelogram">
            <a:avLst>
              <a:gd name="adj" fmla="val 629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Parallelogram 12">
            <a:extLst>
              <a:ext uri="{FF2B5EF4-FFF2-40B4-BE49-F238E27FC236}">
                <a16:creationId xmlns:a16="http://schemas.microsoft.com/office/drawing/2014/main" id="{CB0FDB5B-D226-5F44-BC20-E0848C1010CA}"/>
              </a:ext>
            </a:extLst>
          </p:cNvPr>
          <p:cNvSpPr/>
          <p:nvPr/>
        </p:nvSpPr>
        <p:spPr>
          <a:xfrm flipV="1">
            <a:off x="5845448" y="4592353"/>
            <a:ext cx="12425875" cy="1388256"/>
          </a:xfrm>
          <a:prstGeom prst="parallelogram">
            <a:avLst>
              <a:gd name="adj" fmla="val 629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Parallelogram 13">
            <a:extLst>
              <a:ext uri="{FF2B5EF4-FFF2-40B4-BE49-F238E27FC236}">
                <a16:creationId xmlns:a16="http://schemas.microsoft.com/office/drawing/2014/main" id="{9A3B2A96-45C8-6048-A748-7EEBAE2DD9BC}"/>
              </a:ext>
            </a:extLst>
          </p:cNvPr>
          <p:cNvSpPr/>
          <p:nvPr/>
        </p:nvSpPr>
        <p:spPr>
          <a:xfrm flipV="1">
            <a:off x="4871413" y="3027539"/>
            <a:ext cx="12425875" cy="1388256"/>
          </a:xfrm>
          <a:prstGeom prst="parallelogram">
            <a:avLst>
              <a:gd name="adj" fmla="val 629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Parallelogram 17">
            <a:extLst>
              <a:ext uri="{FF2B5EF4-FFF2-40B4-BE49-F238E27FC236}">
                <a16:creationId xmlns:a16="http://schemas.microsoft.com/office/drawing/2014/main" id="{27FA5CE4-397C-FD4F-973D-5BEC8FDBE132}"/>
              </a:ext>
            </a:extLst>
          </p:cNvPr>
          <p:cNvSpPr/>
          <p:nvPr/>
        </p:nvSpPr>
        <p:spPr>
          <a:xfrm flipH="1" flipV="1">
            <a:off x="4870592" y="10826666"/>
            <a:ext cx="12426696" cy="1388256"/>
          </a:xfrm>
          <a:prstGeom prst="parallelogram">
            <a:avLst>
              <a:gd name="adj" fmla="val 629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Parallelogram 18">
            <a:extLst>
              <a:ext uri="{FF2B5EF4-FFF2-40B4-BE49-F238E27FC236}">
                <a16:creationId xmlns:a16="http://schemas.microsoft.com/office/drawing/2014/main" id="{33ED8A23-C786-3446-8FD1-488C4721169F}"/>
              </a:ext>
            </a:extLst>
          </p:cNvPr>
          <p:cNvSpPr/>
          <p:nvPr/>
        </p:nvSpPr>
        <p:spPr>
          <a:xfrm flipH="1" flipV="1">
            <a:off x="5839914" y="9261852"/>
            <a:ext cx="12426696" cy="1388256"/>
          </a:xfrm>
          <a:prstGeom prst="parallelogram">
            <a:avLst>
              <a:gd name="adj" fmla="val 629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Parallelogram 19">
            <a:extLst>
              <a:ext uri="{FF2B5EF4-FFF2-40B4-BE49-F238E27FC236}">
                <a16:creationId xmlns:a16="http://schemas.microsoft.com/office/drawing/2014/main" id="{6E840D45-4C48-8842-86B4-ED511E57F021}"/>
              </a:ext>
            </a:extLst>
          </p:cNvPr>
          <p:cNvSpPr/>
          <p:nvPr/>
        </p:nvSpPr>
        <p:spPr>
          <a:xfrm flipH="1" flipV="1">
            <a:off x="6797233" y="7697038"/>
            <a:ext cx="12426696" cy="1388256"/>
          </a:xfrm>
          <a:prstGeom prst="parallelogram">
            <a:avLst>
              <a:gd name="adj" fmla="val 629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Freeform 22">
            <a:extLst>
              <a:ext uri="{FF2B5EF4-FFF2-40B4-BE49-F238E27FC236}">
                <a16:creationId xmlns:a16="http://schemas.microsoft.com/office/drawing/2014/main" id="{EE7FC1ED-A561-8241-B435-C9149629EA3B}"/>
              </a:ext>
            </a:extLst>
          </p:cNvPr>
          <p:cNvSpPr/>
          <p:nvPr/>
        </p:nvSpPr>
        <p:spPr>
          <a:xfrm>
            <a:off x="1812398" y="3027539"/>
            <a:ext cx="4715927" cy="2953070"/>
          </a:xfrm>
          <a:custGeom>
            <a:avLst/>
            <a:gdLst>
              <a:gd name="connsiteX0" fmla="*/ 0 w 4715927"/>
              <a:gd name="connsiteY0" fmla="*/ 0 h 2953070"/>
              <a:gd name="connsiteX1" fmla="*/ 2894016 w 4715927"/>
              <a:gd name="connsiteY1" fmla="*/ 0 h 2953070"/>
              <a:gd name="connsiteX2" fmla="*/ 4715927 w 4715927"/>
              <a:gd name="connsiteY2" fmla="*/ 2953070 h 2953070"/>
              <a:gd name="connsiteX3" fmla="*/ 0 w 4715927"/>
              <a:gd name="connsiteY3" fmla="*/ 2953070 h 2953070"/>
            </a:gdLst>
            <a:ahLst/>
            <a:cxnLst>
              <a:cxn ang="0">
                <a:pos x="connsiteX0" y="connsiteY0"/>
              </a:cxn>
              <a:cxn ang="0">
                <a:pos x="connsiteX1" y="connsiteY1"/>
              </a:cxn>
              <a:cxn ang="0">
                <a:pos x="connsiteX2" y="connsiteY2"/>
              </a:cxn>
              <a:cxn ang="0">
                <a:pos x="connsiteX3" y="connsiteY3"/>
              </a:cxn>
            </a:cxnLst>
            <a:rect l="l" t="t" r="r" b="b"/>
            <a:pathLst>
              <a:path w="4715927" h="2953070">
                <a:moveTo>
                  <a:pt x="0" y="0"/>
                </a:moveTo>
                <a:lnTo>
                  <a:pt x="2894016" y="0"/>
                </a:lnTo>
                <a:lnTo>
                  <a:pt x="4715927" y="2953070"/>
                </a:lnTo>
                <a:lnTo>
                  <a:pt x="0" y="2953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Freeform 25">
            <a:extLst>
              <a:ext uri="{FF2B5EF4-FFF2-40B4-BE49-F238E27FC236}">
                <a16:creationId xmlns:a16="http://schemas.microsoft.com/office/drawing/2014/main" id="{D007AC61-8BF2-384E-8141-87CD1CBFA606}"/>
              </a:ext>
            </a:extLst>
          </p:cNvPr>
          <p:cNvSpPr/>
          <p:nvPr/>
        </p:nvSpPr>
        <p:spPr>
          <a:xfrm>
            <a:off x="1812397" y="6157167"/>
            <a:ext cx="5728116" cy="2928127"/>
          </a:xfrm>
          <a:custGeom>
            <a:avLst/>
            <a:gdLst>
              <a:gd name="connsiteX0" fmla="*/ 0 w 5728116"/>
              <a:gd name="connsiteY0" fmla="*/ 0 h 2928127"/>
              <a:gd name="connsiteX1" fmla="*/ 4824855 w 5728116"/>
              <a:gd name="connsiteY1" fmla="*/ 0 h 2928127"/>
              <a:gd name="connsiteX2" fmla="*/ 5728116 w 5728116"/>
              <a:gd name="connsiteY2" fmla="*/ 1464064 h 2928127"/>
              <a:gd name="connsiteX3" fmla="*/ 4824855 w 5728116"/>
              <a:gd name="connsiteY3" fmla="*/ 2928127 h 2928127"/>
              <a:gd name="connsiteX4" fmla="*/ 0 w 5728116"/>
              <a:gd name="connsiteY4" fmla="*/ 2928127 h 2928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8116" h="2928127">
                <a:moveTo>
                  <a:pt x="0" y="0"/>
                </a:moveTo>
                <a:lnTo>
                  <a:pt x="4824855" y="0"/>
                </a:lnTo>
                <a:lnTo>
                  <a:pt x="5728116" y="1464064"/>
                </a:lnTo>
                <a:lnTo>
                  <a:pt x="4824855" y="2928127"/>
                </a:lnTo>
                <a:lnTo>
                  <a:pt x="0" y="29281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0AE1E289-B98A-2E4D-911A-6CAF08118C13}"/>
              </a:ext>
            </a:extLst>
          </p:cNvPr>
          <p:cNvSpPr/>
          <p:nvPr/>
        </p:nvSpPr>
        <p:spPr>
          <a:xfrm>
            <a:off x="1812398" y="9261853"/>
            <a:ext cx="4715927" cy="2953069"/>
          </a:xfrm>
          <a:custGeom>
            <a:avLst/>
            <a:gdLst>
              <a:gd name="connsiteX0" fmla="*/ 0 w 4715927"/>
              <a:gd name="connsiteY0" fmla="*/ 0 h 2953069"/>
              <a:gd name="connsiteX1" fmla="*/ 4715927 w 4715927"/>
              <a:gd name="connsiteY1" fmla="*/ 0 h 2953069"/>
              <a:gd name="connsiteX2" fmla="*/ 2894016 w 4715927"/>
              <a:gd name="connsiteY2" fmla="*/ 2953069 h 2953069"/>
              <a:gd name="connsiteX3" fmla="*/ 0 w 4715927"/>
              <a:gd name="connsiteY3" fmla="*/ 2953069 h 2953069"/>
            </a:gdLst>
            <a:ahLst/>
            <a:cxnLst>
              <a:cxn ang="0">
                <a:pos x="connsiteX0" y="connsiteY0"/>
              </a:cxn>
              <a:cxn ang="0">
                <a:pos x="connsiteX1" y="connsiteY1"/>
              </a:cxn>
              <a:cxn ang="0">
                <a:pos x="connsiteX2" y="connsiteY2"/>
              </a:cxn>
              <a:cxn ang="0">
                <a:pos x="connsiteX3" y="connsiteY3"/>
              </a:cxn>
            </a:cxnLst>
            <a:rect l="l" t="t" r="r" b="b"/>
            <a:pathLst>
              <a:path w="4715927" h="2953069">
                <a:moveTo>
                  <a:pt x="0" y="0"/>
                </a:moveTo>
                <a:lnTo>
                  <a:pt x="4715927" y="0"/>
                </a:lnTo>
                <a:lnTo>
                  <a:pt x="2894016" y="2953069"/>
                </a:lnTo>
                <a:lnTo>
                  <a:pt x="0" y="29530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Chevron 29">
            <a:extLst>
              <a:ext uri="{FF2B5EF4-FFF2-40B4-BE49-F238E27FC236}">
                <a16:creationId xmlns:a16="http://schemas.microsoft.com/office/drawing/2014/main" id="{DF4B75A2-EF46-2547-AA2F-401BA320E638}"/>
              </a:ext>
            </a:extLst>
          </p:cNvPr>
          <p:cNvSpPr/>
          <p:nvPr/>
        </p:nvSpPr>
        <p:spPr>
          <a:xfrm>
            <a:off x="17682270" y="2288464"/>
            <a:ext cx="4882982" cy="10665536"/>
          </a:xfrm>
          <a:prstGeom prst="chevron">
            <a:avLst>
              <a:gd name="adj" fmla="val 679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TextBox 31">
            <a:extLst>
              <a:ext uri="{FF2B5EF4-FFF2-40B4-BE49-F238E27FC236}">
                <a16:creationId xmlns:a16="http://schemas.microsoft.com/office/drawing/2014/main" id="{A392F08A-8AA9-5646-8DD3-83023F7F2C94}"/>
              </a:ext>
            </a:extLst>
          </p:cNvPr>
          <p:cNvSpPr txBox="1"/>
          <p:nvPr/>
        </p:nvSpPr>
        <p:spPr>
          <a:xfrm>
            <a:off x="7511121" y="612372"/>
            <a:ext cx="935544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TEMPLATE</a:t>
            </a:r>
          </a:p>
        </p:txBody>
      </p:sp>
      <p:sp>
        <p:nvSpPr>
          <p:cNvPr id="33" name="TextBox 32">
            <a:extLst>
              <a:ext uri="{FF2B5EF4-FFF2-40B4-BE49-F238E27FC236}">
                <a16:creationId xmlns:a16="http://schemas.microsoft.com/office/drawing/2014/main" id="{1493A2B3-C4D5-AD49-B2A1-AC600560324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TextBox 33">
            <a:extLst>
              <a:ext uri="{FF2B5EF4-FFF2-40B4-BE49-F238E27FC236}">
                <a16:creationId xmlns:a16="http://schemas.microsoft.com/office/drawing/2014/main" id="{92AA1ED1-C0D0-A84E-A75E-B7FDDDFCB77C}"/>
              </a:ext>
            </a:extLst>
          </p:cNvPr>
          <p:cNvSpPr txBox="1"/>
          <p:nvPr/>
        </p:nvSpPr>
        <p:spPr>
          <a:xfrm>
            <a:off x="9323682" y="3429279"/>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35" name="TextBox 34">
            <a:extLst>
              <a:ext uri="{FF2B5EF4-FFF2-40B4-BE49-F238E27FC236}">
                <a16:creationId xmlns:a16="http://schemas.microsoft.com/office/drawing/2014/main" id="{064F06D8-A38C-C74C-BA04-6783887F1CD8}"/>
              </a:ext>
            </a:extLst>
          </p:cNvPr>
          <p:cNvSpPr txBox="1"/>
          <p:nvPr/>
        </p:nvSpPr>
        <p:spPr>
          <a:xfrm>
            <a:off x="9323682" y="11228406"/>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36" name="TextBox 35">
            <a:extLst>
              <a:ext uri="{FF2B5EF4-FFF2-40B4-BE49-F238E27FC236}">
                <a16:creationId xmlns:a16="http://schemas.microsoft.com/office/drawing/2014/main" id="{1247CCC6-08CB-D14F-A243-EF73480598D8}"/>
              </a:ext>
            </a:extLst>
          </p:cNvPr>
          <p:cNvSpPr txBox="1"/>
          <p:nvPr/>
        </p:nvSpPr>
        <p:spPr>
          <a:xfrm>
            <a:off x="10293004" y="9663592"/>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37" name="TextBox 36">
            <a:extLst>
              <a:ext uri="{FF2B5EF4-FFF2-40B4-BE49-F238E27FC236}">
                <a16:creationId xmlns:a16="http://schemas.microsoft.com/office/drawing/2014/main" id="{B10E87E8-5A2C-6A41-98E3-6047FE252734}"/>
              </a:ext>
            </a:extLst>
          </p:cNvPr>
          <p:cNvSpPr txBox="1"/>
          <p:nvPr/>
        </p:nvSpPr>
        <p:spPr>
          <a:xfrm>
            <a:off x="10293004" y="4994092"/>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38" name="TextBox 37">
            <a:extLst>
              <a:ext uri="{FF2B5EF4-FFF2-40B4-BE49-F238E27FC236}">
                <a16:creationId xmlns:a16="http://schemas.microsoft.com/office/drawing/2014/main" id="{88A2E7BC-E570-DE40-9383-766580EF51E8}"/>
              </a:ext>
            </a:extLst>
          </p:cNvPr>
          <p:cNvSpPr txBox="1"/>
          <p:nvPr/>
        </p:nvSpPr>
        <p:spPr>
          <a:xfrm>
            <a:off x="11250323" y="6556091"/>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39" name="TextBox 38">
            <a:extLst>
              <a:ext uri="{FF2B5EF4-FFF2-40B4-BE49-F238E27FC236}">
                <a16:creationId xmlns:a16="http://schemas.microsoft.com/office/drawing/2014/main" id="{0064D976-1B74-3543-B85C-A7CEF63074CA}"/>
              </a:ext>
            </a:extLst>
          </p:cNvPr>
          <p:cNvSpPr txBox="1"/>
          <p:nvPr/>
        </p:nvSpPr>
        <p:spPr>
          <a:xfrm>
            <a:off x="11250323" y="8098778"/>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40" name="TextBox 39">
            <a:extLst>
              <a:ext uri="{FF2B5EF4-FFF2-40B4-BE49-F238E27FC236}">
                <a16:creationId xmlns:a16="http://schemas.microsoft.com/office/drawing/2014/main" id="{7076A2D5-E56F-B842-A375-230D62F3EEF3}"/>
              </a:ext>
            </a:extLst>
          </p:cNvPr>
          <p:cNvSpPr txBox="1"/>
          <p:nvPr/>
        </p:nvSpPr>
        <p:spPr>
          <a:xfrm rot="3454266">
            <a:off x="16896047" y="4994092"/>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41" name="TextBox 40">
            <a:extLst>
              <a:ext uri="{FF2B5EF4-FFF2-40B4-BE49-F238E27FC236}">
                <a16:creationId xmlns:a16="http://schemas.microsoft.com/office/drawing/2014/main" id="{9201D623-C29E-CC48-B618-A40450E54CE4}"/>
              </a:ext>
            </a:extLst>
          </p:cNvPr>
          <p:cNvSpPr txBox="1"/>
          <p:nvPr/>
        </p:nvSpPr>
        <p:spPr>
          <a:xfrm rot="18125910">
            <a:off x="16896047" y="9663591"/>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42" name="TextBox 41">
            <a:extLst>
              <a:ext uri="{FF2B5EF4-FFF2-40B4-BE49-F238E27FC236}">
                <a16:creationId xmlns:a16="http://schemas.microsoft.com/office/drawing/2014/main" id="{C641A15F-E323-0F4E-9B42-3094971DDB22}"/>
              </a:ext>
            </a:extLst>
          </p:cNvPr>
          <p:cNvSpPr txBox="1"/>
          <p:nvPr/>
        </p:nvSpPr>
        <p:spPr>
          <a:xfrm rot="3454266">
            <a:off x="18363503" y="4703700"/>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43" name="TextBox 42">
            <a:extLst>
              <a:ext uri="{FF2B5EF4-FFF2-40B4-BE49-F238E27FC236}">
                <a16:creationId xmlns:a16="http://schemas.microsoft.com/office/drawing/2014/main" id="{39BA9585-BBDB-D444-97E9-5B2851D5E577}"/>
              </a:ext>
            </a:extLst>
          </p:cNvPr>
          <p:cNvSpPr txBox="1"/>
          <p:nvPr/>
        </p:nvSpPr>
        <p:spPr>
          <a:xfrm rot="18125910">
            <a:off x="18258161" y="10173306"/>
            <a:ext cx="352051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TEXT HERE</a:t>
            </a:r>
          </a:p>
        </p:txBody>
      </p:sp>
      <p:sp>
        <p:nvSpPr>
          <p:cNvPr id="44" name="TextBox 43">
            <a:extLst>
              <a:ext uri="{FF2B5EF4-FFF2-40B4-BE49-F238E27FC236}">
                <a16:creationId xmlns:a16="http://schemas.microsoft.com/office/drawing/2014/main" id="{36A21F15-53A4-384F-9C17-412777202F91}"/>
              </a:ext>
            </a:extLst>
          </p:cNvPr>
          <p:cNvSpPr txBox="1"/>
          <p:nvPr/>
        </p:nvSpPr>
        <p:spPr>
          <a:xfrm>
            <a:off x="2480762" y="3965465"/>
            <a:ext cx="2279790"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a:t>
            </a:r>
          </a:p>
          <a:p>
            <a:pPr algn="ctr"/>
            <a:r>
              <a:rPr lang="en-US" sz="3200" b="1" dirty="0">
                <a:solidFill>
                  <a:schemeClr val="bg1"/>
                </a:solidFill>
                <a:latin typeface="Poppins" pitchFamily="2" charset="77"/>
                <a:cs typeface="Poppins" pitchFamily="2" charset="77"/>
              </a:rPr>
              <a:t>TEXT HERE</a:t>
            </a:r>
          </a:p>
        </p:txBody>
      </p:sp>
      <p:sp>
        <p:nvSpPr>
          <p:cNvPr id="45" name="TextBox 44">
            <a:extLst>
              <a:ext uri="{FF2B5EF4-FFF2-40B4-BE49-F238E27FC236}">
                <a16:creationId xmlns:a16="http://schemas.microsoft.com/office/drawing/2014/main" id="{67A5D423-82BE-2848-8DA9-F694D7BAD867}"/>
              </a:ext>
            </a:extLst>
          </p:cNvPr>
          <p:cNvSpPr txBox="1"/>
          <p:nvPr/>
        </p:nvSpPr>
        <p:spPr>
          <a:xfrm>
            <a:off x="2480762" y="10199778"/>
            <a:ext cx="2279790"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a:t>
            </a:r>
          </a:p>
          <a:p>
            <a:pPr algn="ctr"/>
            <a:r>
              <a:rPr lang="en-US" sz="3200" b="1" dirty="0">
                <a:solidFill>
                  <a:schemeClr val="bg1"/>
                </a:solidFill>
                <a:latin typeface="Poppins" pitchFamily="2" charset="77"/>
                <a:cs typeface="Poppins" pitchFamily="2" charset="77"/>
              </a:rPr>
              <a:t>TEXT HERE</a:t>
            </a:r>
          </a:p>
        </p:txBody>
      </p:sp>
      <p:sp>
        <p:nvSpPr>
          <p:cNvPr id="46" name="TextBox 45">
            <a:extLst>
              <a:ext uri="{FF2B5EF4-FFF2-40B4-BE49-F238E27FC236}">
                <a16:creationId xmlns:a16="http://schemas.microsoft.com/office/drawing/2014/main" id="{E1E89035-2450-C14A-A1AE-B6950A42A510}"/>
              </a:ext>
            </a:extLst>
          </p:cNvPr>
          <p:cNvSpPr txBox="1"/>
          <p:nvPr/>
        </p:nvSpPr>
        <p:spPr>
          <a:xfrm>
            <a:off x="2480762" y="7082621"/>
            <a:ext cx="2279790"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a:t>
            </a:r>
          </a:p>
          <a:p>
            <a:pPr algn="ctr"/>
            <a:r>
              <a:rPr lang="en-US" sz="3200" b="1" dirty="0">
                <a:solidFill>
                  <a:schemeClr val="bg1"/>
                </a:solidFill>
                <a:latin typeface="Poppins" pitchFamily="2" charset="77"/>
                <a:cs typeface="Poppins" pitchFamily="2" charset="77"/>
              </a:rPr>
              <a:t>TEXT HERE</a:t>
            </a:r>
          </a:p>
        </p:txBody>
      </p:sp>
    </p:spTree>
    <p:extLst>
      <p:ext uri="{BB962C8B-B14F-4D97-AF65-F5344CB8AC3E}">
        <p14:creationId xmlns:p14="http://schemas.microsoft.com/office/powerpoint/2010/main" val="94931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E0745-3F4C-7D43-A4F9-FAA263EDC4D1}"/>
              </a:ext>
            </a:extLst>
          </p:cNvPr>
          <p:cNvSpPr txBox="1"/>
          <p:nvPr/>
        </p:nvSpPr>
        <p:spPr>
          <a:xfrm>
            <a:off x="2434419" y="612372"/>
            <a:ext cx="1950886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FINANCING ACQUISITIONS VALUE CHAIN ANALYSIS</a:t>
            </a:r>
          </a:p>
        </p:txBody>
      </p:sp>
      <p:sp>
        <p:nvSpPr>
          <p:cNvPr id="3" name="TextBox 2">
            <a:extLst>
              <a:ext uri="{FF2B5EF4-FFF2-40B4-BE49-F238E27FC236}">
                <a16:creationId xmlns:a16="http://schemas.microsoft.com/office/drawing/2014/main" id="{0B1EC990-4BA1-FF4D-A031-FD7AD57B461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8" name="Chevron 27">
            <a:extLst>
              <a:ext uri="{FF2B5EF4-FFF2-40B4-BE49-F238E27FC236}">
                <a16:creationId xmlns:a16="http://schemas.microsoft.com/office/drawing/2014/main" id="{CD43A59B-B73B-2A4C-AB87-57EAA04ECA0B}"/>
              </a:ext>
            </a:extLst>
          </p:cNvPr>
          <p:cNvSpPr/>
          <p:nvPr/>
        </p:nvSpPr>
        <p:spPr>
          <a:xfrm>
            <a:off x="1520825" y="11150199"/>
            <a:ext cx="4518093" cy="138545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9" name="Chevron 28">
            <a:extLst>
              <a:ext uri="{FF2B5EF4-FFF2-40B4-BE49-F238E27FC236}">
                <a16:creationId xmlns:a16="http://schemas.microsoft.com/office/drawing/2014/main" id="{094B59E0-F51D-4348-BFB0-0B0DF7442CD6}"/>
              </a:ext>
            </a:extLst>
          </p:cNvPr>
          <p:cNvSpPr/>
          <p:nvPr/>
        </p:nvSpPr>
        <p:spPr>
          <a:xfrm>
            <a:off x="5725301" y="11150199"/>
            <a:ext cx="4518093" cy="138545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0" name="Chevron 29">
            <a:extLst>
              <a:ext uri="{FF2B5EF4-FFF2-40B4-BE49-F238E27FC236}">
                <a16:creationId xmlns:a16="http://schemas.microsoft.com/office/drawing/2014/main" id="{31F2275D-238C-7549-835B-1BC0F94B84A0}"/>
              </a:ext>
            </a:extLst>
          </p:cNvPr>
          <p:cNvSpPr/>
          <p:nvPr/>
        </p:nvSpPr>
        <p:spPr>
          <a:xfrm>
            <a:off x="9929778" y="11150199"/>
            <a:ext cx="4518093" cy="1385455"/>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1" name="Chevron 30">
            <a:extLst>
              <a:ext uri="{FF2B5EF4-FFF2-40B4-BE49-F238E27FC236}">
                <a16:creationId xmlns:a16="http://schemas.microsoft.com/office/drawing/2014/main" id="{7F966E89-B922-DD4B-A90A-FBBA2D75A8F6}"/>
              </a:ext>
            </a:extLst>
          </p:cNvPr>
          <p:cNvSpPr/>
          <p:nvPr/>
        </p:nvSpPr>
        <p:spPr>
          <a:xfrm>
            <a:off x="14134255" y="11150199"/>
            <a:ext cx="4518093" cy="1385455"/>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2" name="Chevron 31">
            <a:extLst>
              <a:ext uri="{FF2B5EF4-FFF2-40B4-BE49-F238E27FC236}">
                <a16:creationId xmlns:a16="http://schemas.microsoft.com/office/drawing/2014/main" id="{68987C64-BCCA-9249-BB95-A61CAD1F502C}"/>
              </a:ext>
            </a:extLst>
          </p:cNvPr>
          <p:cNvSpPr/>
          <p:nvPr/>
        </p:nvSpPr>
        <p:spPr>
          <a:xfrm>
            <a:off x="18338732" y="11150199"/>
            <a:ext cx="4518093" cy="1385455"/>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4" name="TextBox 33">
            <a:extLst>
              <a:ext uri="{FF2B5EF4-FFF2-40B4-BE49-F238E27FC236}">
                <a16:creationId xmlns:a16="http://schemas.microsoft.com/office/drawing/2014/main" id="{AFD8D43E-AE71-FA40-9E57-88CBAA6A0066}"/>
              </a:ext>
            </a:extLst>
          </p:cNvPr>
          <p:cNvSpPr txBox="1"/>
          <p:nvPr/>
        </p:nvSpPr>
        <p:spPr>
          <a:xfrm>
            <a:off x="2584349" y="11550538"/>
            <a:ext cx="261962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STRATEGIES</a:t>
            </a:r>
          </a:p>
        </p:txBody>
      </p:sp>
      <p:sp>
        <p:nvSpPr>
          <p:cNvPr id="35" name="TextBox 34">
            <a:extLst>
              <a:ext uri="{FF2B5EF4-FFF2-40B4-BE49-F238E27FC236}">
                <a16:creationId xmlns:a16="http://schemas.microsoft.com/office/drawing/2014/main" id="{6AF28D04-A193-1642-A114-21F28D6D5BF7}"/>
              </a:ext>
            </a:extLst>
          </p:cNvPr>
          <p:cNvSpPr txBox="1"/>
          <p:nvPr/>
        </p:nvSpPr>
        <p:spPr>
          <a:xfrm>
            <a:off x="6784992" y="11550538"/>
            <a:ext cx="288412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FRAMEWORK</a:t>
            </a:r>
          </a:p>
        </p:txBody>
      </p:sp>
      <p:sp>
        <p:nvSpPr>
          <p:cNvPr id="36" name="TextBox 35">
            <a:extLst>
              <a:ext uri="{FF2B5EF4-FFF2-40B4-BE49-F238E27FC236}">
                <a16:creationId xmlns:a16="http://schemas.microsoft.com/office/drawing/2014/main" id="{2F6B1E2D-BBAB-DE4A-89F7-B759F0852F2A}"/>
              </a:ext>
            </a:extLst>
          </p:cNvPr>
          <p:cNvSpPr txBox="1"/>
          <p:nvPr/>
        </p:nvSpPr>
        <p:spPr>
          <a:xfrm>
            <a:off x="11300320" y="11550538"/>
            <a:ext cx="206819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PROCESS</a:t>
            </a:r>
          </a:p>
        </p:txBody>
      </p:sp>
      <p:sp>
        <p:nvSpPr>
          <p:cNvPr id="37" name="TextBox 36">
            <a:extLst>
              <a:ext uri="{FF2B5EF4-FFF2-40B4-BE49-F238E27FC236}">
                <a16:creationId xmlns:a16="http://schemas.microsoft.com/office/drawing/2014/main" id="{3D4C7AFE-1420-DB4F-A56B-43EAEFCDBDC5}"/>
              </a:ext>
            </a:extLst>
          </p:cNvPr>
          <p:cNvSpPr txBox="1"/>
          <p:nvPr/>
        </p:nvSpPr>
        <p:spPr>
          <a:xfrm>
            <a:off x="15240949" y="11304317"/>
            <a:ext cx="2424062"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FINANCIAL</a:t>
            </a:r>
          </a:p>
          <a:p>
            <a:pPr algn="ctr"/>
            <a:r>
              <a:rPr lang="en-US" sz="3200" b="1" dirty="0">
                <a:solidFill>
                  <a:schemeClr val="bg1"/>
                </a:solidFill>
                <a:latin typeface="Poppins" pitchFamily="2" charset="77"/>
                <a:cs typeface="Poppins" pitchFamily="2" charset="77"/>
              </a:rPr>
              <a:t>PRODUCTS</a:t>
            </a:r>
          </a:p>
        </p:txBody>
      </p:sp>
      <p:sp>
        <p:nvSpPr>
          <p:cNvPr id="38" name="TextBox 37">
            <a:extLst>
              <a:ext uri="{FF2B5EF4-FFF2-40B4-BE49-F238E27FC236}">
                <a16:creationId xmlns:a16="http://schemas.microsoft.com/office/drawing/2014/main" id="{193F543E-0EB3-B543-AEE8-16AC7EC4C894}"/>
              </a:ext>
            </a:extLst>
          </p:cNvPr>
          <p:cNvSpPr txBox="1"/>
          <p:nvPr/>
        </p:nvSpPr>
        <p:spPr>
          <a:xfrm>
            <a:off x="19129406" y="11304317"/>
            <a:ext cx="3185488"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EXTERNAL</a:t>
            </a:r>
          </a:p>
          <a:p>
            <a:pPr algn="ctr"/>
            <a:r>
              <a:rPr lang="en-US" sz="3200" b="1" dirty="0">
                <a:solidFill>
                  <a:schemeClr val="bg1"/>
                </a:solidFill>
                <a:latin typeface="Poppins" pitchFamily="2" charset="77"/>
                <a:cs typeface="Poppins" pitchFamily="2" charset="77"/>
              </a:rPr>
              <a:t>ENVIRONMENT</a:t>
            </a:r>
          </a:p>
        </p:txBody>
      </p:sp>
      <p:sp>
        <p:nvSpPr>
          <p:cNvPr id="4" name="Freeform 3">
            <a:extLst>
              <a:ext uri="{FF2B5EF4-FFF2-40B4-BE49-F238E27FC236}">
                <a16:creationId xmlns:a16="http://schemas.microsoft.com/office/drawing/2014/main" id="{AB76343B-2313-8C48-8EEF-6C257FBE249C}"/>
              </a:ext>
            </a:extLst>
          </p:cNvPr>
          <p:cNvSpPr/>
          <p:nvPr/>
        </p:nvSpPr>
        <p:spPr>
          <a:xfrm>
            <a:off x="3711381" y="2885288"/>
            <a:ext cx="15837503" cy="976393"/>
          </a:xfrm>
          <a:custGeom>
            <a:avLst/>
            <a:gdLst>
              <a:gd name="connsiteX0" fmla="*/ 0 w 16313416"/>
              <a:gd name="connsiteY0" fmla="*/ 0 h 1261872"/>
              <a:gd name="connsiteX1" fmla="*/ 15725776 w 16313416"/>
              <a:gd name="connsiteY1" fmla="*/ 0 h 1261872"/>
              <a:gd name="connsiteX2" fmla="*/ 16313416 w 16313416"/>
              <a:gd name="connsiteY2" fmla="*/ 1261872 h 1261872"/>
              <a:gd name="connsiteX3" fmla="*/ 0 w 16313416"/>
              <a:gd name="connsiteY3" fmla="*/ 1261872 h 1261872"/>
            </a:gdLst>
            <a:ahLst/>
            <a:cxnLst>
              <a:cxn ang="0">
                <a:pos x="connsiteX0" y="connsiteY0"/>
              </a:cxn>
              <a:cxn ang="0">
                <a:pos x="connsiteX1" y="connsiteY1"/>
              </a:cxn>
              <a:cxn ang="0">
                <a:pos x="connsiteX2" y="connsiteY2"/>
              </a:cxn>
              <a:cxn ang="0">
                <a:pos x="connsiteX3" y="connsiteY3"/>
              </a:cxn>
            </a:cxnLst>
            <a:rect l="l" t="t" r="r" b="b"/>
            <a:pathLst>
              <a:path w="16313416" h="1261872">
                <a:moveTo>
                  <a:pt x="0" y="0"/>
                </a:moveTo>
                <a:lnTo>
                  <a:pt x="15725776" y="0"/>
                </a:lnTo>
                <a:lnTo>
                  <a:pt x="16313416" y="1261872"/>
                </a:lnTo>
                <a:lnTo>
                  <a:pt x="0" y="12618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Freeform 4">
            <a:extLst>
              <a:ext uri="{FF2B5EF4-FFF2-40B4-BE49-F238E27FC236}">
                <a16:creationId xmlns:a16="http://schemas.microsoft.com/office/drawing/2014/main" id="{7CA549B7-1F95-2343-AFA6-979CADB31B0F}"/>
              </a:ext>
            </a:extLst>
          </p:cNvPr>
          <p:cNvSpPr/>
          <p:nvPr/>
        </p:nvSpPr>
        <p:spPr>
          <a:xfrm>
            <a:off x="3711382" y="5907318"/>
            <a:ext cx="17609627" cy="976393"/>
          </a:xfrm>
          <a:custGeom>
            <a:avLst/>
            <a:gdLst>
              <a:gd name="connsiteX0" fmla="*/ 0 w 18138791"/>
              <a:gd name="connsiteY0" fmla="*/ 0 h 1261872"/>
              <a:gd name="connsiteX1" fmla="*/ 17561841 w 18138791"/>
              <a:gd name="connsiteY1" fmla="*/ 0 h 1261872"/>
              <a:gd name="connsiteX2" fmla="*/ 18138791 w 18138791"/>
              <a:gd name="connsiteY2" fmla="*/ 1238915 h 1261872"/>
              <a:gd name="connsiteX3" fmla="*/ 18128101 w 18138791"/>
              <a:gd name="connsiteY3" fmla="*/ 1261872 h 1261872"/>
              <a:gd name="connsiteX4" fmla="*/ 0 w 18138791"/>
              <a:gd name="connsiteY4" fmla="*/ 1261872 h 126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8791" h="1261872">
                <a:moveTo>
                  <a:pt x="0" y="0"/>
                </a:moveTo>
                <a:lnTo>
                  <a:pt x="17561841" y="0"/>
                </a:lnTo>
                <a:lnTo>
                  <a:pt x="18138791" y="1238915"/>
                </a:lnTo>
                <a:lnTo>
                  <a:pt x="18128101" y="1261872"/>
                </a:lnTo>
                <a:lnTo>
                  <a:pt x="0" y="126187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Freeform 5">
            <a:extLst>
              <a:ext uri="{FF2B5EF4-FFF2-40B4-BE49-F238E27FC236}">
                <a16:creationId xmlns:a16="http://schemas.microsoft.com/office/drawing/2014/main" id="{503FADD3-5F5D-004D-9D0B-D33E60F8966C}"/>
              </a:ext>
            </a:extLst>
          </p:cNvPr>
          <p:cNvSpPr/>
          <p:nvPr/>
        </p:nvSpPr>
        <p:spPr>
          <a:xfrm>
            <a:off x="3711381" y="4905995"/>
            <a:ext cx="17029357" cy="976393"/>
          </a:xfrm>
          <a:custGeom>
            <a:avLst/>
            <a:gdLst>
              <a:gd name="connsiteX0" fmla="*/ 0 w 17541084"/>
              <a:gd name="connsiteY0" fmla="*/ 0 h 1261872"/>
              <a:gd name="connsiteX1" fmla="*/ 16953444 w 17541084"/>
              <a:gd name="connsiteY1" fmla="*/ 0 h 1261872"/>
              <a:gd name="connsiteX2" fmla="*/ 17541084 w 17541084"/>
              <a:gd name="connsiteY2" fmla="*/ 1261872 h 1261872"/>
              <a:gd name="connsiteX3" fmla="*/ 0 w 17541084"/>
              <a:gd name="connsiteY3" fmla="*/ 1261872 h 1261872"/>
            </a:gdLst>
            <a:ahLst/>
            <a:cxnLst>
              <a:cxn ang="0">
                <a:pos x="connsiteX0" y="connsiteY0"/>
              </a:cxn>
              <a:cxn ang="0">
                <a:pos x="connsiteX1" y="connsiteY1"/>
              </a:cxn>
              <a:cxn ang="0">
                <a:pos x="connsiteX2" y="connsiteY2"/>
              </a:cxn>
              <a:cxn ang="0">
                <a:pos x="connsiteX3" y="connsiteY3"/>
              </a:cxn>
            </a:cxnLst>
            <a:rect l="l" t="t" r="r" b="b"/>
            <a:pathLst>
              <a:path w="17541084" h="1261872">
                <a:moveTo>
                  <a:pt x="0" y="0"/>
                </a:moveTo>
                <a:lnTo>
                  <a:pt x="16953444" y="0"/>
                </a:lnTo>
                <a:lnTo>
                  <a:pt x="17541084" y="1261872"/>
                </a:lnTo>
                <a:lnTo>
                  <a:pt x="0" y="12618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0B138153-7681-8B4A-8390-7A92EA6B8DB4}"/>
              </a:ext>
            </a:extLst>
          </p:cNvPr>
          <p:cNvSpPr/>
          <p:nvPr/>
        </p:nvSpPr>
        <p:spPr>
          <a:xfrm>
            <a:off x="3711382" y="3895642"/>
            <a:ext cx="16433429" cy="976393"/>
          </a:xfrm>
          <a:custGeom>
            <a:avLst/>
            <a:gdLst>
              <a:gd name="connsiteX0" fmla="*/ 0 w 16927249"/>
              <a:gd name="connsiteY0" fmla="*/ 0 h 1261872"/>
              <a:gd name="connsiteX1" fmla="*/ 16339609 w 16927249"/>
              <a:gd name="connsiteY1" fmla="*/ 0 h 1261872"/>
              <a:gd name="connsiteX2" fmla="*/ 16927249 w 16927249"/>
              <a:gd name="connsiteY2" fmla="*/ 1261872 h 1261872"/>
              <a:gd name="connsiteX3" fmla="*/ 0 w 16927249"/>
              <a:gd name="connsiteY3" fmla="*/ 1261872 h 1261872"/>
            </a:gdLst>
            <a:ahLst/>
            <a:cxnLst>
              <a:cxn ang="0">
                <a:pos x="connsiteX0" y="connsiteY0"/>
              </a:cxn>
              <a:cxn ang="0">
                <a:pos x="connsiteX1" y="connsiteY1"/>
              </a:cxn>
              <a:cxn ang="0">
                <a:pos x="connsiteX2" y="connsiteY2"/>
              </a:cxn>
              <a:cxn ang="0">
                <a:pos x="connsiteX3" y="connsiteY3"/>
              </a:cxn>
            </a:cxnLst>
            <a:rect l="l" t="t" r="r" b="b"/>
            <a:pathLst>
              <a:path w="16927249" h="1261872">
                <a:moveTo>
                  <a:pt x="0" y="0"/>
                </a:moveTo>
                <a:lnTo>
                  <a:pt x="16339609" y="0"/>
                </a:lnTo>
                <a:lnTo>
                  <a:pt x="16927249" y="1261872"/>
                </a:lnTo>
                <a:lnTo>
                  <a:pt x="0" y="126187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Chevron 7">
            <a:extLst>
              <a:ext uri="{FF2B5EF4-FFF2-40B4-BE49-F238E27FC236}">
                <a16:creationId xmlns:a16="http://schemas.microsoft.com/office/drawing/2014/main" id="{FA1AF060-D4C2-7041-B9AF-3972EBE52FCA}"/>
              </a:ext>
            </a:extLst>
          </p:cNvPr>
          <p:cNvSpPr/>
          <p:nvPr/>
        </p:nvSpPr>
        <p:spPr>
          <a:xfrm>
            <a:off x="19050025" y="2885288"/>
            <a:ext cx="4142713" cy="8018688"/>
          </a:xfrm>
          <a:prstGeom prst="chevron">
            <a:avLst>
              <a:gd name="adj" fmla="val 56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Rectangle 8">
            <a:extLst>
              <a:ext uri="{FF2B5EF4-FFF2-40B4-BE49-F238E27FC236}">
                <a16:creationId xmlns:a16="http://schemas.microsoft.com/office/drawing/2014/main" id="{74856089-B6E7-C047-9D4F-35E2E7B892F6}"/>
              </a:ext>
            </a:extLst>
          </p:cNvPr>
          <p:cNvSpPr/>
          <p:nvPr/>
        </p:nvSpPr>
        <p:spPr>
          <a:xfrm>
            <a:off x="3711382" y="6926703"/>
            <a:ext cx="3373351" cy="39772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6D78C628-87B0-CA4C-AE35-B670A6F9ED88}"/>
              </a:ext>
            </a:extLst>
          </p:cNvPr>
          <p:cNvSpPr/>
          <p:nvPr/>
        </p:nvSpPr>
        <p:spPr>
          <a:xfrm>
            <a:off x="7148798" y="6926703"/>
            <a:ext cx="3373351" cy="39772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B8DE1B4F-04BC-094A-96C8-63AA1EABBBCD}"/>
              </a:ext>
            </a:extLst>
          </p:cNvPr>
          <p:cNvSpPr/>
          <p:nvPr/>
        </p:nvSpPr>
        <p:spPr>
          <a:xfrm>
            <a:off x="10586213" y="6926703"/>
            <a:ext cx="3373351" cy="39772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952BBED4-BE97-CB4E-90CF-63EEB6574143}"/>
              </a:ext>
            </a:extLst>
          </p:cNvPr>
          <p:cNvSpPr/>
          <p:nvPr/>
        </p:nvSpPr>
        <p:spPr>
          <a:xfrm>
            <a:off x="14022245" y="6926703"/>
            <a:ext cx="3373351" cy="39772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Freeform 12">
            <a:extLst>
              <a:ext uri="{FF2B5EF4-FFF2-40B4-BE49-F238E27FC236}">
                <a16:creationId xmlns:a16="http://schemas.microsoft.com/office/drawing/2014/main" id="{8F19B7B2-A53F-8449-8DB8-727E892AE3F4}"/>
              </a:ext>
            </a:extLst>
          </p:cNvPr>
          <p:cNvSpPr/>
          <p:nvPr/>
        </p:nvSpPr>
        <p:spPr>
          <a:xfrm rot="10800000" flipH="1">
            <a:off x="17463849" y="6926701"/>
            <a:ext cx="3857160" cy="3977275"/>
          </a:xfrm>
          <a:custGeom>
            <a:avLst/>
            <a:gdLst>
              <a:gd name="connsiteX0" fmla="*/ 1576518 w 3973066"/>
              <a:gd name="connsiteY0" fmla="*/ 5140154 h 5140154"/>
              <a:gd name="connsiteX1" fmla="*/ 3973066 w 3973066"/>
              <a:gd name="connsiteY1" fmla="*/ 5140154 h 5140154"/>
              <a:gd name="connsiteX2" fmla="*/ 1576518 w 3973066"/>
              <a:gd name="connsiteY2" fmla="*/ 1 h 5140154"/>
              <a:gd name="connsiteX3" fmla="*/ 1576518 w 3973066"/>
              <a:gd name="connsiteY3" fmla="*/ 0 h 5140154"/>
              <a:gd name="connsiteX4" fmla="*/ 0 w 3973066"/>
              <a:gd name="connsiteY4" fmla="*/ 0 h 5140154"/>
              <a:gd name="connsiteX5" fmla="*/ 0 w 3973066"/>
              <a:gd name="connsiteY5" fmla="*/ 5140152 h 5140154"/>
              <a:gd name="connsiteX6" fmla="*/ 1576518 w 3973066"/>
              <a:gd name="connsiteY6" fmla="*/ 5140152 h 514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3066" h="5140154">
                <a:moveTo>
                  <a:pt x="1576518" y="5140154"/>
                </a:moveTo>
                <a:lnTo>
                  <a:pt x="3973066" y="5140154"/>
                </a:lnTo>
                <a:lnTo>
                  <a:pt x="1576518" y="1"/>
                </a:lnTo>
                <a:lnTo>
                  <a:pt x="1576518" y="0"/>
                </a:lnTo>
                <a:lnTo>
                  <a:pt x="0" y="0"/>
                </a:lnTo>
                <a:lnTo>
                  <a:pt x="0" y="5140152"/>
                </a:lnTo>
                <a:lnTo>
                  <a:pt x="1576518" y="51401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7B7CDF4D-FC08-CC4F-8E36-2ADE90ADBA51}"/>
              </a:ext>
            </a:extLst>
          </p:cNvPr>
          <p:cNvSpPr txBox="1"/>
          <p:nvPr/>
        </p:nvSpPr>
        <p:spPr>
          <a:xfrm>
            <a:off x="10168794" y="3081097"/>
            <a:ext cx="420820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TIME MANAGEMENT</a:t>
            </a:r>
          </a:p>
        </p:txBody>
      </p:sp>
      <p:sp>
        <p:nvSpPr>
          <p:cNvPr id="15" name="TextBox 14">
            <a:extLst>
              <a:ext uri="{FF2B5EF4-FFF2-40B4-BE49-F238E27FC236}">
                <a16:creationId xmlns:a16="http://schemas.microsoft.com/office/drawing/2014/main" id="{4FE07951-7057-2745-B399-A1374253FD31}"/>
              </a:ext>
            </a:extLst>
          </p:cNvPr>
          <p:cNvSpPr txBox="1"/>
          <p:nvPr/>
        </p:nvSpPr>
        <p:spPr>
          <a:xfrm>
            <a:off x="9692704" y="4088008"/>
            <a:ext cx="516038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SYNERGY MANAGEMENT</a:t>
            </a:r>
          </a:p>
        </p:txBody>
      </p:sp>
      <p:sp>
        <p:nvSpPr>
          <p:cNvPr id="16" name="TextBox 15">
            <a:extLst>
              <a:ext uri="{FF2B5EF4-FFF2-40B4-BE49-F238E27FC236}">
                <a16:creationId xmlns:a16="http://schemas.microsoft.com/office/drawing/2014/main" id="{B4C52C3F-0519-E049-B8D2-86CDAD9354C7}"/>
              </a:ext>
            </a:extLst>
          </p:cNvPr>
          <p:cNvSpPr txBox="1"/>
          <p:nvPr/>
        </p:nvSpPr>
        <p:spPr>
          <a:xfrm>
            <a:off x="10186430" y="5096215"/>
            <a:ext cx="417293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RISK MANAGEMENT</a:t>
            </a:r>
          </a:p>
        </p:txBody>
      </p:sp>
      <p:sp>
        <p:nvSpPr>
          <p:cNvPr id="17" name="TextBox 16">
            <a:extLst>
              <a:ext uri="{FF2B5EF4-FFF2-40B4-BE49-F238E27FC236}">
                <a16:creationId xmlns:a16="http://schemas.microsoft.com/office/drawing/2014/main" id="{0DDE0BD4-8C96-0F45-BE98-251601D12B8D}"/>
              </a:ext>
            </a:extLst>
          </p:cNvPr>
          <p:cNvSpPr txBox="1"/>
          <p:nvPr/>
        </p:nvSpPr>
        <p:spPr>
          <a:xfrm>
            <a:off x="9404160" y="6104627"/>
            <a:ext cx="573746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TRANSITION MANAGEMENT</a:t>
            </a:r>
          </a:p>
        </p:txBody>
      </p:sp>
      <p:sp>
        <p:nvSpPr>
          <p:cNvPr id="23" name="TextBox 22">
            <a:extLst>
              <a:ext uri="{FF2B5EF4-FFF2-40B4-BE49-F238E27FC236}">
                <a16:creationId xmlns:a16="http://schemas.microsoft.com/office/drawing/2014/main" id="{FF41E48E-6BF2-7B43-A5B9-2F029485E16D}"/>
              </a:ext>
            </a:extLst>
          </p:cNvPr>
          <p:cNvSpPr txBox="1"/>
          <p:nvPr/>
        </p:nvSpPr>
        <p:spPr>
          <a:xfrm rot="18000000">
            <a:off x="19828067" y="8586889"/>
            <a:ext cx="2658099" cy="461665"/>
          </a:xfrm>
          <a:prstGeom prst="rect">
            <a:avLst/>
          </a:prstGeom>
          <a:noFill/>
        </p:spPr>
        <p:txBody>
          <a:bodyPr wrap="none" rtlCol="0" anchor="ctr">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Assets Generation</a:t>
            </a:r>
          </a:p>
        </p:txBody>
      </p:sp>
      <p:sp>
        <p:nvSpPr>
          <p:cNvPr id="24" name="TextBox 23">
            <a:extLst>
              <a:ext uri="{FF2B5EF4-FFF2-40B4-BE49-F238E27FC236}">
                <a16:creationId xmlns:a16="http://schemas.microsoft.com/office/drawing/2014/main" id="{456C3461-633D-AE49-A1BD-67FCBD0F405D}"/>
              </a:ext>
            </a:extLst>
          </p:cNvPr>
          <p:cNvSpPr txBox="1"/>
          <p:nvPr/>
        </p:nvSpPr>
        <p:spPr>
          <a:xfrm rot="3600000">
            <a:off x="19731199" y="4660821"/>
            <a:ext cx="2850460" cy="461665"/>
          </a:xfrm>
          <a:prstGeom prst="rect">
            <a:avLst/>
          </a:prstGeom>
          <a:noFill/>
        </p:spPr>
        <p:txBody>
          <a:bodyPr wrap="none" rtlCol="0" anchor="ctr">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Assets Preservation</a:t>
            </a:r>
          </a:p>
        </p:txBody>
      </p:sp>
      <p:sp>
        <p:nvSpPr>
          <p:cNvPr id="39" name="TextBox 38">
            <a:extLst>
              <a:ext uri="{FF2B5EF4-FFF2-40B4-BE49-F238E27FC236}">
                <a16:creationId xmlns:a16="http://schemas.microsoft.com/office/drawing/2014/main" id="{FE495208-2E9A-D347-9B6A-9E8368276A7F}"/>
              </a:ext>
            </a:extLst>
          </p:cNvPr>
          <p:cNvSpPr txBox="1"/>
          <p:nvPr/>
        </p:nvSpPr>
        <p:spPr>
          <a:xfrm>
            <a:off x="3893869" y="7767043"/>
            <a:ext cx="3008376" cy="2289858"/>
          </a:xfrm>
          <a:prstGeom prst="rect">
            <a:avLst/>
          </a:prstGeom>
          <a:noFill/>
        </p:spPr>
        <p:txBody>
          <a:bodyPr wrap="square" rtlCol="0" anchor="ctr">
            <a:spAutoFit/>
          </a:bodyPr>
          <a:lstStyle/>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Corporate strategy</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Merger metrics</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Integration analysis</a:t>
            </a:r>
          </a:p>
        </p:txBody>
      </p:sp>
      <p:sp>
        <p:nvSpPr>
          <p:cNvPr id="40" name="TextBox 39">
            <a:extLst>
              <a:ext uri="{FF2B5EF4-FFF2-40B4-BE49-F238E27FC236}">
                <a16:creationId xmlns:a16="http://schemas.microsoft.com/office/drawing/2014/main" id="{BC7D6F3C-F8C6-914C-BAE4-1B4E9FE7F973}"/>
              </a:ext>
            </a:extLst>
          </p:cNvPr>
          <p:cNvSpPr txBox="1"/>
          <p:nvPr/>
        </p:nvSpPr>
        <p:spPr>
          <a:xfrm>
            <a:off x="7333381" y="7767043"/>
            <a:ext cx="3004183" cy="2289858"/>
          </a:xfrm>
          <a:prstGeom prst="rect">
            <a:avLst/>
          </a:prstGeom>
          <a:noFill/>
        </p:spPr>
        <p:txBody>
          <a:bodyPr wrap="square" rtlCol="0" anchor="ctr">
            <a:spAutoFit/>
          </a:bodyPr>
          <a:lstStyle/>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Organization</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Process</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Information Tech</a:t>
            </a:r>
          </a:p>
        </p:txBody>
      </p:sp>
      <p:sp>
        <p:nvSpPr>
          <p:cNvPr id="41" name="TextBox 40">
            <a:extLst>
              <a:ext uri="{FF2B5EF4-FFF2-40B4-BE49-F238E27FC236}">
                <a16:creationId xmlns:a16="http://schemas.microsoft.com/office/drawing/2014/main" id="{9FCFCD1E-1225-8E48-9379-F53C016FE9AD}"/>
              </a:ext>
            </a:extLst>
          </p:cNvPr>
          <p:cNvSpPr txBox="1"/>
          <p:nvPr/>
        </p:nvSpPr>
        <p:spPr>
          <a:xfrm>
            <a:off x="10768011" y="7767043"/>
            <a:ext cx="3004183" cy="2289858"/>
          </a:xfrm>
          <a:prstGeom prst="rect">
            <a:avLst/>
          </a:prstGeom>
          <a:noFill/>
        </p:spPr>
        <p:txBody>
          <a:bodyPr wrap="square" rtlCol="0" anchor="ctr">
            <a:spAutoFit/>
          </a:bodyPr>
          <a:lstStyle/>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Transformation</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Conversion</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Other assessment</a:t>
            </a:r>
          </a:p>
        </p:txBody>
      </p:sp>
      <p:sp>
        <p:nvSpPr>
          <p:cNvPr id="42" name="TextBox 41">
            <a:extLst>
              <a:ext uri="{FF2B5EF4-FFF2-40B4-BE49-F238E27FC236}">
                <a16:creationId xmlns:a16="http://schemas.microsoft.com/office/drawing/2014/main" id="{000853F6-43F7-F54B-9DE9-0444F752188F}"/>
              </a:ext>
            </a:extLst>
          </p:cNvPr>
          <p:cNvSpPr txBox="1"/>
          <p:nvPr/>
        </p:nvSpPr>
        <p:spPr>
          <a:xfrm>
            <a:off x="14206828" y="7767043"/>
            <a:ext cx="3004183" cy="2289858"/>
          </a:xfrm>
          <a:prstGeom prst="rect">
            <a:avLst/>
          </a:prstGeom>
          <a:noFill/>
        </p:spPr>
        <p:txBody>
          <a:bodyPr wrap="square" rtlCol="0" anchor="ctr">
            <a:spAutoFit/>
          </a:bodyPr>
          <a:lstStyle/>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Audit</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Cooperate tax</a:t>
            </a:r>
          </a:p>
          <a:p>
            <a:pPr algn="ctr">
              <a:lnSpc>
                <a:spcPts val="35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Shares &amp; stocks</a:t>
            </a:r>
          </a:p>
        </p:txBody>
      </p:sp>
      <p:sp>
        <p:nvSpPr>
          <p:cNvPr id="43" name="TextBox 42">
            <a:extLst>
              <a:ext uri="{FF2B5EF4-FFF2-40B4-BE49-F238E27FC236}">
                <a16:creationId xmlns:a16="http://schemas.microsoft.com/office/drawing/2014/main" id="{84DF9CFB-4242-B541-980E-C748B321F3D9}"/>
              </a:ext>
            </a:extLst>
          </p:cNvPr>
          <p:cNvSpPr txBox="1"/>
          <p:nvPr/>
        </p:nvSpPr>
        <p:spPr>
          <a:xfrm>
            <a:off x="17640015" y="8664725"/>
            <a:ext cx="2358451" cy="494494"/>
          </a:xfrm>
          <a:prstGeom prst="rect">
            <a:avLst/>
          </a:prstGeom>
          <a:noFill/>
        </p:spPr>
        <p:txBody>
          <a:bodyPr wrap="square" rtlCol="0" anchor="ctr">
            <a:spAutoFit/>
          </a:bodyPr>
          <a:lstStyle/>
          <a:p>
            <a:pPr algn="ctr">
              <a:lnSpc>
                <a:spcPts val="3500"/>
              </a:lnSpc>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Market analysis</a:t>
            </a:r>
          </a:p>
        </p:txBody>
      </p:sp>
    </p:spTree>
    <p:extLst>
      <p:ext uri="{BB962C8B-B14F-4D97-AF65-F5344CB8AC3E}">
        <p14:creationId xmlns:p14="http://schemas.microsoft.com/office/powerpoint/2010/main" val="258693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9757B-FA68-954B-BC9F-692EBA6C8E7F}"/>
              </a:ext>
            </a:extLst>
          </p:cNvPr>
          <p:cNvSpPr txBox="1"/>
          <p:nvPr/>
        </p:nvSpPr>
        <p:spPr>
          <a:xfrm>
            <a:off x="7559219" y="612372"/>
            <a:ext cx="925926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ANALYSIS</a:t>
            </a:r>
          </a:p>
        </p:txBody>
      </p:sp>
      <p:sp>
        <p:nvSpPr>
          <p:cNvPr id="3" name="TextBox 2">
            <a:extLst>
              <a:ext uri="{FF2B5EF4-FFF2-40B4-BE49-F238E27FC236}">
                <a16:creationId xmlns:a16="http://schemas.microsoft.com/office/drawing/2014/main" id="{52078FAA-931C-5448-B968-CA03216492D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DF0CF06F-339D-F64A-8987-C0AC6832689C}"/>
              </a:ext>
            </a:extLst>
          </p:cNvPr>
          <p:cNvSpPr/>
          <p:nvPr/>
        </p:nvSpPr>
        <p:spPr>
          <a:xfrm>
            <a:off x="2723109" y="3187216"/>
            <a:ext cx="5888736" cy="184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C92B5471-B8CE-E141-A139-2C5BA8E81169}"/>
              </a:ext>
            </a:extLst>
          </p:cNvPr>
          <p:cNvSpPr/>
          <p:nvPr/>
        </p:nvSpPr>
        <p:spPr>
          <a:xfrm>
            <a:off x="8867877" y="3187216"/>
            <a:ext cx="8903335" cy="184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8E4FBE49-BCBB-A940-89EB-BDC05D54ABB9}"/>
              </a:ext>
            </a:extLst>
          </p:cNvPr>
          <p:cNvSpPr/>
          <p:nvPr/>
        </p:nvSpPr>
        <p:spPr>
          <a:xfrm>
            <a:off x="2723109" y="5329364"/>
            <a:ext cx="5888736" cy="1846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BD54467A-7478-574B-B96A-7EB7CCA4EF15}"/>
              </a:ext>
            </a:extLst>
          </p:cNvPr>
          <p:cNvSpPr/>
          <p:nvPr/>
        </p:nvSpPr>
        <p:spPr>
          <a:xfrm>
            <a:off x="8867877" y="5329364"/>
            <a:ext cx="8903335" cy="1846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FC4F9BE5-BA2D-D94A-994A-010A593CBCA4}"/>
              </a:ext>
            </a:extLst>
          </p:cNvPr>
          <p:cNvSpPr/>
          <p:nvPr/>
        </p:nvSpPr>
        <p:spPr>
          <a:xfrm>
            <a:off x="2723109" y="7471512"/>
            <a:ext cx="5888736" cy="1846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E1A1B197-957B-434E-A239-B626852E58BC}"/>
              </a:ext>
            </a:extLst>
          </p:cNvPr>
          <p:cNvSpPr/>
          <p:nvPr/>
        </p:nvSpPr>
        <p:spPr>
          <a:xfrm>
            <a:off x="8867877" y="7471512"/>
            <a:ext cx="8903335" cy="1846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Left-Right Arrow 14">
            <a:extLst>
              <a:ext uri="{FF2B5EF4-FFF2-40B4-BE49-F238E27FC236}">
                <a16:creationId xmlns:a16="http://schemas.microsoft.com/office/drawing/2014/main" id="{EC8621BD-10B8-2049-9ECF-A215E76DE819}"/>
              </a:ext>
            </a:extLst>
          </p:cNvPr>
          <p:cNvSpPr/>
          <p:nvPr/>
        </p:nvSpPr>
        <p:spPr>
          <a:xfrm rot="5400000">
            <a:off x="15353140" y="6599952"/>
            <a:ext cx="8273143" cy="1447673"/>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Left-Right Arrow 15">
            <a:extLst>
              <a:ext uri="{FF2B5EF4-FFF2-40B4-BE49-F238E27FC236}">
                <a16:creationId xmlns:a16="http://schemas.microsoft.com/office/drawing/2014/main" id="{26B84F53-BF68-A442-8AC8-DFC07B31E332}"/>
              </a:ext>
            </a:extLst>
          </p:cNvPr>
          <p:cNvSpPr/>
          <p:nvPr/>
        </p:nvSpPr>
        <p:spPr>
          <a:xfrm rot="5400000">
            <a:off x="18174818" y="6873566"/>
            <a:ext cx="5958840" cy="1228754"/>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29DD4232-3374-614E-93D7-742C33591EB5}"/>
              </a:ext>
            </a:extLst>
          </p:cNvPr>
          <p:cNvSpPr txBox="1"/>
          <p:nvPr/>
        </p:nvSpPr>
        <p:spPr>
          <a:xfrm rot="16200000">
            <a:off x="16939982" y="7031400"/>
            <a:ext cx="509947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BUSINESS REQUIREMENT</a:t>
            </a:r>
          </a:p>
        </p:txBody>
      </p:sp>
      <p:sp>
        <p:nvSpPr>
          <p:cNvPr id="18" name="TextBox 17">
            <a:extLst>
              <a:ext uri="{FF2B5EF4-FFF2-40B4-BE49-F238E27FC236}">
                <a16:creationId xmlns:a16="http://schemas.microsoft.com/office/drawing/2014/main" id="{B5BE7C90-0FDA-894F-9B9F-64BF947DC4A3}"/>
              </a:ext>
            </a:extLst>
          </p:cNvPr>
          <p:cNvSpPr txBox="1"/>
          <p:nvPr/>
        </p:nvSpPr>
        <p:spPr>
          <a:xfrm rot="16200000">
            <a:off x="20275634" y="7195555"/>
            <a:ext cx="175721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AGILITY</a:t>
            </a:r>
          </a:p>
        </p:txBody>
      </p:sp>
      <p:sp>
        <p:nvSpPr>
          <p:cNvPr id="19" name="Rectangle 18">
            <a:extLst>
              <a:ext uri="{FF2B5EF4-FFF2-40B4-BE49-F238E27FC236}">
                <a16:creationId xmlns:a16="http://schemas.microsoft.com/office/drawing/2014/main" id="{8428543B-7BE8-7042-94DF-B9940ABEC201}"/>
              </a:ext>
            </a:extLst>
          </p:cNvPr>
          <p:cNvSpPr/>
          <p:nvPr/>
        </p:nvSpPr>
        <p:spPr>
          <a:xfrm>
            <a:off x="2723109" y="9613660"/>
            <a:ext cx="5888736" cy="18467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92BF2DCF-0FD7-3E46-91E4-8895B58C4CFC}"/>
              </a:ext>
            </a:extLst>
          </p:cNvPr>
          <p:cNvSpPr/>
          <p:nvPr/>
        </p:nvSpPr>
        <p:spPr>
          <a:xfrm>
            <a:off x="8867877" y="9613660"/>
            <a:ext cx="8903335" cy="18467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1A99DF3C-E0DF-854E-BBFD-DB983FBB630E}"/>
              </a:ext>
            </a:extLst>
          </p:cNvPr>
          <p:cNvSpPr txBox="1"/>
          <p:nvPr/>
        </p:nvSpPr>
        <p:spPr>
          <a:xfrm>
            <a:off x="3138702" y="3571957"/>
            <a:ext cx="505755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DISRUPTIVE INNOVATION</a:t>
            </a:r>
          </a:p>
        </p:txBody>
      </p:sp>
      <p:sp>
        <p:nvSpPr>
          <p:cNvPr id="24" name="TextBox 23">
            <a:extLst>
              <a:ext uri="{FF2B5EF4-FFF2-40B4-BE49-F238E27FC236}">
                <a16:creationId xmlns:a16="http://schemas.microsoft.com/office/drawing/2014/main" id="{BBDCF5E7-C0DD-964B-84E6-F493030A9DCD}"/>
              </a:ext>
            </a:extLst>
          </p:cNvPr>
          <p:cNvSpPr txBox="1"/>
          <p:nvPr/>
        </p:nvSpPr>
        <p:spPr>
          <a:xfrm>
            <a:off x="3138702" y="5960326"/>
            <a:ext cx="5057550"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PROMOTION RELATED</a:t>
            </a:r>
          </a:p>
        </p:txBody>
      </p:sp>
      <p:sp>
        <p:nvSpPr>
          <p:cNvPr id="25" name="TextBox 24">
            <a:extLst>
              <a:ext uri="{FF2B5EF4-FFF2-40B4-BE49-F238E27FC236}">
                <a16:creationId xmlns:a16="http://schemas.microsoft.com/office/drawing/2014/main" id="{5558CF04-6DDD-5A4A-8B3C-3698E68E8372}"/>
              </a:ext>
            </a:extLst>
          </p:cNvPr>
          <p:cNvSpPr txBox="1"/>
          <p:nvPr/>
        </p:nvSpPr>
        <p:spPr>
          <a:xfrm>
            <a:off x="3138702" y="7856253"/>
            <a:ext cx="505755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BALANCING RESPONSE &amp; EFFICIENCY</a:t>
            </a:r>
          </a:p>
        </p:txBody>
      </p:sp>
      <p:sp>
        <p:nvSpPr>
          <p:cNvPr id="26" name="TextBox 25">
            <a:extLst>
              <a:ext uri="{FF2B5EF4-FFF2-40B4-BE49-F238E27FC236}">
                <a16:creationId xmlns:a16="http://schemas.microsoft.com/office/drawing/2014/main" id="{22B290CB-A554-3A46-9B12-4DB90085FDFA}"/>
              </a:ext>
            </a:extLst>
          </p:cNvPr>
          <p:cNvSpPr txBox="1"/>
          <p:nvPr/>
        </p:nvSpPr>
        <p:spPr>
          <a:xfrm>
            <a:off x="3138702" y="10244622"/>
            <a:ext cx="5057550"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EFFICIENT &amp; LOW COST</a:t>
            </a:r>
          </a:p>
        </p:txBody>
      </p:sp>
      <p:sp>
        <p:nvSpPr>
          <p:cNvPr id="27" name="TextBox 26">
            <a:extLst>
              <a:ext uri="{FF2B5EF4-FFF2-40B4-BE49-F238E27FC236}">
                <a16:creationId xmlns:a16="http://schemas.microsoft.com/office/drawing/2014/main" id="{7D191A00-FC92-F646-8508-B260D63914F6}"/>
              </a:ext>
            </a:extLst>
          </p:cNvPr>
          <p:cNvSpPr txBox="1"/>
          <p:nvPr/>
        </p:nvSpPr>
        <p:spPr>
          <a:xfrm>
            <a:off x="9598819" y="2486012"/>
            <a:ext cx="14334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SPEED</a:t>
            </a:r>
          </a:p>
        </p:txBody>
      </p:sp>
      <p:sp>
        <p:nvSpPr>
          <p:cNvPr id="28" name="TextBox 27">
            <a:extLst>
              <a:ext uri="{FF2B5EF4-FFF2-40B4-BE49-F238E27FC236}">
                <a16:creationId xmlns:a16="http://schemas.microsoft.com/office/drawing/2014/main" id="{3E65FEE1-BD24-3743-BB60-06E1B5E03E1C}"/>
              </a:ext>
            </a:extLst>
          </p:cNvPr>
          <p:cNvSpPr txBox="1"/>
          <p:nvPr/>
        </p:nvSpPr>
        <p:spPr>
          <a:xfrm>
            <a:off x="15650334" y="2506642"/>
            <a:ext cx="131318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COST</a:t>
            </a:r>
          </a:p>
        </p:txBody>
      </p:sp>
      <p:sp>
        <p:nvSpPr>
          <p:cNvPr id="29" name="TextBox 28">
            <a:extLst>
              <a:ext uri="{FF2B5EF4-FFF2-40B4-BE49-F238E27FC236}">
                <a16:creationId xmlns:a16="http://schemas.microsoft.com/office/drawing/2014/main" id="{A8E98CB1-11F4-1B42-8AAE-E55713CE3DD8}"/>
              </a:ext>
            </a:extLst>
          </p:cNvPr>
          <p:cNvSpPr txBox="1"/>
          <p:nvPr/>
        </p:nvSpPr>
        <p:spPr>
          <a:xfrm>
            <a:off x="12379224" y="2506642"/>
            <a:ext cx="18806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a:t>
            </a:r>
          </a:p>
        </p:txBody>
      </p:sp>
      <p:graphicFrame>
        <p:nvGraphicFramePr>
          <p:cNvPr id="30" name="Chart 29">
            <a:extLst>
              <a:ext uri="{FF2B5EF4-FFF2-40B4-BE49-F238E27FC236}">
                <a16:creationId xmlns:a16="http://schemas.microsoft.com/office/drawing/2014/main" id="{7F4263C0-6AD2-834A-A546-B2143C9D5A1D}"/>
              </a:ext>
            </a:extLst>
          </p:cNvPr>
          <p:cNvGraphicFramePr/>
          <p:nvPr>
            <p:extLst>
              <p:ext uri="{D42A27DB-BD31-4B8C-83A1-F6EECF244321}">
                <p14:modId xmlns:p14="http://schemas.microsoft.com/office/powerpoint/2010/main" val="2816598163"/>
              </p:ext>
            </p:extLst>
          </p:nvPr>
        </p:nvGraphicFramePr>
        <p:xfrm>
          <a:off x="9606993" y="3398024"/>
          <a:ext cx="1425232" cy="14250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Chart 30">
            <a:extLst>
              <a:ext uri="{FF2B5EF4-FFF2-40B4-BE49-F238E27FC236}">
                <a16:creationId xmlns:a16="http://schemas.microsoft.com/office/drawing/2014/main" id="{C5EA5279-C05B-4147-B1AE-CACB22FA909E}"/>
              </a:ext>
            </a:extLst>
          </p:cNvPr>
          <p:cNvGraphicFramePr/>
          <p:nvPr>
            <p:extLst>
              <p:ext uri="{D42A27DB-BD31-4B8C-83A1-F6EECF244321}">
                <p14:modId xmlns:p14="http://schemas.microsoft.com/office/powerpoint/2010/main" val="865284356"/>
              </p:ext>
            </p:extLst>
          </p:nvPr>
        </p:nvGraphicFramePr>
        <p:xfrm>
          <a:off x="12606928" y="3398024"/>
          <a:ext cx="1425232" cy="14250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id="{6C3FE2F8-480F-9244-B4DA-A3D70B5ED910}"/>
              </a:ext>
            </a:extLst>
          </p:cNvPr>
          <p:cNvGraphicFramePr/>
          <p:nvPr>
            <p:extLst>
              <p:ext uri="{D42A27DB-BD31-4B8C-83A1-F6EECF244321}">
                <p14:modId xmlns:p14="http://schemas.microsoft.com/office/powerpoint/2010/main" val="1680180704"/>
              </p:ext>
            </p:extLst>
          </p:nvPr>
        </p:nvGraphicFramePr>
        <p:xfrm>
          <a:off x="15594308" y="3398024"/>
          <a:ext cx="1425232" cy="14250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Chart 34">
            <a:extLst>
              <a:ext uri="{FF2B5EF4-FFF2-40B4-BE49-F238E27FC236}">
                <a16:creationId xmlns:a16="http://schemas.microsoft.com/office/drawing/2014/main" id="{93898D88-4F7B-A748-ABF0-A9FB08337ECB}"/>
              </a:ext>
            </a:extLst>
          </p:cNvPr>
          <p:cNvGraphicFramePr/>
          <p:nvPr>
            <p:extLst>
              <p:ext uri="{D42A27DB-BD31-4B8C-83A1-F6EECF244321}">
                <p14:modId xmlns:p14="http://schemas.microsoft.com/office/powerpoint/2010/main" val="3102872495"/>
              </p:ext>
            </p:extLst>
          </p:nvPr>
        </p:nvGraphicFramePr>
        <p:xfrm>
          <a:off x="9606993" y="5555897"/>
          <a:ext cx="1425232" cy="14250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6" name="Chart 35">
            <a:extLst>
              <a:ext uri="{FF2B5EF4-FFF2-40B4-BE49-F238E27FC236}">
                <a16:creationId xmlns:a16="http://schemas.microsoft.com/office/drawing/2014/main" id="{BCFE3A4F-DB59-3447-B104-96F81A38FA13}"/>
              </a:ext>
            </a:extLst>
          </p:cNvPr>
          <p:cNvGraphicFramePr/>
          <p:nvPr>
            <p:extLst>
              <p:ext uri="{D42A27DB-BD31-4B8C-83A1-F6EECF244321}">
                <p14:modId xmlns:p14="http://schemas.microsoft.com/office/powerpoint/2010/main" val="1744128637"/>
              </p:ext>
            </p:extLst>
          </p:nvPr>
        </p:nvGraphicFramePr>
        <p:xfrm>
          <a:off x="15594308" y="5555897"/>
          <a:ext cx="1425232" cy="14250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7" name="Chart 36">
            <a:extLst>
              <a:ext uri="{FF2B5EF4-FFF2-40B4-BE49-F238E27FC236}">
                <a16:creationId xmlns:a16="http://schemas.microsoft.com/office/drawing/2014/main" id="{0A04ECC3-9172-2747-9AB8-494E6C73C42F}"/>
              </a:ext>
            </a:extLst>
          </p:cNvPr>
          <p:cNvGraphicFramePr/>
          <p:nvPr>
            <p:extLst>
              <p:ext uri="{D42A27DB-BD31-4B8C-83A1-F6EECF244321}">
                <p14:modId xmlns:p14="http://schemas.microsoft.com/office/powerpoint/2010/main" val="1804211226"/>
              </p:ext>
            </p:extLst>
          </p:nvPr>
        </p:nvGraphicFramePr>
        <p:xfrm>
          <a:off x="12606928" y="5540171"/>
          <a:ext cx="1425232" cy="14250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8" name="Chart 37">
            <a:extLst>
              <a:ext uri="{FF2B5EF4-FFF2-40B4-BE49-F238E27FC236}">
                <a16:creationId xmlns:a16="http://schemas.microsoft.com/office/drawing/2014/main" id="{7190FDD0-3217-4F45-9559-AAB5A862DF62}"/>
              </a:ext>
            </a:extLst>
          </p:cNvPr>
          <p:cNvGraphicFramePr/>
          <p:nvPr>
            <p:extLst>
              <p:ext uri="{D42A27DB-BD31-4B8C-83A1-F6EECF244321}">
                <p14:modId xmlns:p14="http://schemas.microsoft.com/office/powerpoint/2010/main" val="3421313310"/>
              </p:ext>
            </p:extLst>
          </p:nvPr>
        </p:nvGraphicFramePr>
        <p:xfrm>
          <a:off x="9606993" y="7669733"/>
          <a:ext cx="1425232" cy="14250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9" name="Chart 38">
            <a:extLst>
              <a:ext uri="{FF2B5EF4-FFF2-40B4-BE49-F238E27FC236}">
                <a16:creationId xmlns:a16="http://schemas.microsoft.com/office/drawing/2014/main" id="{06E52D9B-1B5E-7046-B4E7-F567BE5C5D3E}"/>
              </a:ext>
            </a:extLst>
          </p:cNvPr>
          <p:cNvGraphicFramePr/>
          <p:nvPr>
            <p:extLst>
              <p:ext uri="{D42A27DB-BD31-4B8C-83A1-F6EECF244321}">
                <p14:modId xmlns:p14="http://schemas.microsoft.com/office/powerpoint/2010/main" val="190333332"/>
              </p:ext>
            </p:extLst>
          </p:nvPr>
        </p:nvGraphicFramePr>
        <p:xfrm>
          <a:off x="15594308" y="7669733"/>
          <a:ext cx="1425232" cy="14250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0" name="Chart 39">
            <a:extLst>
              <a:ext uri="{FF2B5EF4-FFF2-40B4-BE49-F238E27FC236}">
                <a16:creationId xmlns:a16="http://schemas.microsoft.com/office/drawing/2014/main" id="{181DC4EF-89F8-FD42-B741-620D2AAFC27A}"/>
              </a:ext>
            </a:extLst>
          </p:cNvPr>
          <p:cNvGraphicFramePr/>
          <p:nvPr>
            <p:extLst>
              <p:ext uri="{D42A27DB-BD31-4B8C-83A1-F6EECF244321}">
                <p14:modId xmlns:p14="http://schemas.microsoft.com/office/powerpoint/2010/main" val="3420243492"/>
              </p:ext>
            </p:extLst>
          </p:nvPr>
        </p:nvGraphicFramePr>
        <p:xfrm>
          <a:off x="12606928" y="7654007"/>
          <a:ext cx="1425232" cy="142508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1" name="Chart 40">
            <a:extLst>
              <a:ext uri="{FF2B5EF4-FFF2-40B4-BE49-F238E27FC236}">
                <a16:creationId xmlns:a16="http://schemas.microsoft.com/office/drawing/2014/main" id="{95F1EBCE-CE41-E544-AD9C-1F02B3D03A2F}"/>
              </a:ext>
            </a:extLst>
          </p:cNvPr>
          <p:cNvGraphicFramePr/>
          <p:nvPr>
            <p:extLst>
              <p:ext uri="{D42A27DB-BD31-4B8C-83A1-F6EECF244321}">
                <p14:modId xmlns:p14="http://schemas.microsoft.com/office/powerpoint/2010/main" val="3329436981"/>
              </p:ext>
            </p:extLst>
          </p:nvPr>
        </p:nvGraphicFramePr>
        <p:xfrm>
          <a:off x="9598819" y="9823555"/>
          <a:ext cx="1425232" cy="1425084"/>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2" name="Chart 41">
            <a:extLst>
              <a:ext uri="{FF2B5EF4-FFF2-40B4-BE49-F238E27FC236}">
                <a16:creationId xmlns:a16="http://schemas.microsoft.com/office/drawing/2014/main" id="{BF6C7068-7D0B-0046-89FF-85A5DF54530C}"/>
              </a:ext>
            </a:extLst>
          </p:cNvPr>
          <p:cNvGraphicFramePr/>
          <p:nvPr>
            <p:extLst>
              <p:ext uri="{D42A27DB-BD31-4B8C-83A1-F6EECF244321}">
                <p14:modId xmlns:p14="http://schemas.microsoft.com/office/powerpoint/2010/main" val="3316075011"/>
              </p:ext>
            </p:extLst>
          </p:nvPr>
        </p:nvGraphicFramePr>
        <p:xfrm>
          <a:off x="15586134" y="9823555"/>
          <a:ext cx="1425232" cy="1425084"/>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43" name="Chart 42">
            <a:extLst>
              <a:ext uri="{FF2B5EF4-FFF2-40B4-BE49-F238E27FC236}">
                <a16:creationId xmlns:a16="http://schemas.microsoft.com/office/drawing/2014/main" id="{27503003-EABA-FE4F-81CB-9C2885BB45E4}"/>
              </a:ext>
            </a:extLst>
          </p:cNvPr>
          <p:cNvGraphicFramePr/>
          <p:nvPr>
            <p:extLst>
              <p:ext uri="{D42A27DB-BD31-4B8C-83A1-F6EECF244321}">
                <p14:modId xmlns:p14="http://schemas.microsoft.com/office/powerpoint/2010/main" val="3262806655"/>
              </p:ext>
            </p:extLst>
          </p:nvPr>
        </p:nvGraphicFramePr>
        <p:xfrm>
          <a:off x="12598754" y="9807829"/>
          <a:ext cx="1425232" cy="1425084"/>
        </p:xfrm>
        <a:graphic>
          <a:graphicData uri="http://schemas.openxmlformats.org/drawingml/2006/chart">
            <c:chart xmlns:c="http://schemas.openxmlformats.org/drawingml/2006/chart" xmlns:r="http://schemas.openxmlformats.org/officeDocument/2006/relationships" r:id="rId13"/>
          </a:graphicData>
        </a:graphic>
      </p:graphicFrame>
      <p:sp>
        <p:nvSpPr>
          <p:cNvPr id="44" name="TextBox 43">
            <a:extLst>
              <a:ext uri="{FF2B5EF4-FFF2-40B4-BE49-F238E27FC236}">
                <a16:creationId xmlns:a16="http://schemas.microsoft.com/office/drawing/2014/main" id="{1D365B9F-0F07-6640-AEBE-548B9E0AC234}"/>
              </a:ext>
            </a:extLst>
          </p:cNvPr>
          <p:cNvSpPr txBox="1"/>
          <p:nvPr/>
        </p:nvSpPr>
        <p:spPr>
          <a:xfrm>
            <a:off x="2612082" y="12127898"/>
            <a:ext cx="326724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PERFORMANCE</a:t>
            </a:r>
          </a:p>
        </p:txBody>
      </p:sp>
      <p:graphicFrame>
        <p:nvGraphicFramePr>
          <p:cNvPr id="45" name="Chart 44">
            <a:extLst>
              <a:ext uri="{FF2B5EF4-FFF2-40B4-BE49-F238E27FC236}">
                <a16:creationId xmlns:a16="http://schemas.microsoft.com/office/drawing/2014/main" id="{72D41B55-55F4-5E4D-9A64-5FA3174ED4BB}"/>
              </a:ext>
            </a:extLst>
          </p:cNvPr>
          <p:cNvGraphicFramePr/>
          <p:nvPr>
            <p:extLst>
              <p:ext uri="{D42A27DB-BD31-4B8C-83A1-F6EECF244321}">
                <p14:modId xmlns:p14="http://schemas.microsoft.com/office/powerpoint/2010/main" val="2655129339"/>
              </p:ext>
            </p:extLst>
          </p:nvPr>
        </p:nvGraphicFramePr>
        <p:xfrm>
          <a:off x="6394403" y="11824424"/>
          <a:ext cx="1191846" cy="1191722"/>
        </p:xfrm>
        <a:graphic>
          <a:graphicData uri="http://schemas.openxmlformats.org/drawingml/2006/chart">
            <c:chart xmlns:c="http://schemas.openxmlformats.org/drawingml/2006/chart" xmlns:r="http://schemas.openxmlformats.org/officeDocument/2006/relationships" r:id="rId14"/>
          </a:graphicData>
        </a:graphic>
      </p:graphicFrame>
      <p:sp>
        <p:nvSpPr>
          <p:cNvPr id="46" name="TextBox 45">
            <a:extLst>
              <a:ext uri="{FF2B5EF4-FFF2-40B4-BE49-F238E27FC236}">
                <a16:creationId xmlns:a16="http://schemas.microsoft.com/office/drawing/2014/main" id="{4C5612B7-28B5-2947-861C-276FF91ECBBE}"/>
              </a:ext>
            </a:extLst>
          </p:cNvPr>
          <p:cNvSpPr txBox="1"/>
          <p:nvPr/>
        </p:nvSpPr>
        <p:spPr>
          <a:xfrm>
            <a:off x="7518691" y="12189452"/>
            <a:ext cx="776175" cy="461665"/>
          </a:xfrm>
          <a:prstGeom prst="rect">
            <a:avLst/>
          </a:prstGeom>
          <a:noFill/>
        </p:spPr>
        <p:txBody>
          <a:bodyPr wrap="none" rtlCol="0" anchor="ctr" anchorCtr="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Best</a:t>
            </a:r>
          </a:p>
        </p:txBody>
      </p:sp>
      <p:graphicFrame>
        <p:nvGraphicFramePr>
          <p:cNvPr id="49" name="Chart 48">
            <a:extLst>
              <a:ext uri="{FF2B5EF4-FFF2-40B4-BE49-F238E27FC236}">
                <a16:creationId xmlns:a16="http://schemas.microsoft.com/office/drawing/2014/main" id="{19FE7805-19C8-A548-B2D7-CB017280F179}"/>
              </a:ext>
            </a:extLst>
          </p:cNvPr>
          <p:cNvGraphicFramePr/>
          <p:nvPr>
            <p:extLst>
              <p:ext uri="{D42A27DB-BD31-4B8C-83A1-F6EECF244321}">
                <p14:modId xmlns:p14="http://schemas.microsoft.com/office/powerpoint/2010/main" val="3869096774"/>
              </p:ext>
            </p:extLst>
          </p:nvPr>
        </p:nvGraphicFramePr>
        <p:xfrm>
          <a:off x="8867877" y="11824424"/>
          <a:ext cx="1191846" cy="1191722"/>
        </p:xfrm>
        <a:graphic>
          <a:graphicData uri="http://schemas.openxmlformats.org/drawingml/2006/chart">
            <c:chart xmlns:c="http://schemas.openxmlformats.org/drawingml/2006/chart" xmlns:r="http://schemas.openxmlformats.org/officeDocument/2006/relationships" r:id="rId15"/>
          </a:graphicData>
        </a:graphic>
      </p:graphicFrame>
      <p:sp>
        <p:nvSpPr>
          <p:cNvPr id="50" name="TextBox 49">
            <a:extLst>
              <a:ext uri="{FF2B5EF4-FFF2-40B4-BE49-F238E27FC236}">
                <a16:creationId xmlns:a16="http://schemas.microsoft.com/office/drawing/2014/main" id="{C60666E4-B272-1B40-9EA6-7C09A32F8608}"/>
              </a:ext>
            </a:extLst>
          </p:cNvPr>
          <p:cNvSpPr txBox="1"/>
          <p:nvPr/>
        </p:nvSpPr>
        <p:spPr>
          <a:xfrm>
            <a:off x="9992165" y="12189452"/>
            <a:ext cx="1019831" cy="461665"/>
          </a:xfrm>
          <a:prstGeom prst="rect">
            <a:avLst/>
          </a:prstGeom>
          <a:noFill/>
        </p:spPr>
        <p:txBody>
          <a:bodyPr wrap="none" rtlCol="0" anchor="ctr" anchorCtr="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Better</a:t>
            </a:r>
          </a:p>
        </p:txBody>
      </p:sp>
      <p:graphicFrame>
        <p:nvGraphicFramePr>
          <p:cNvPr id="52" name="Chart 51">
            <a:extLst>
              <a:ext uri="{FF2B5EF4-FFF2-40B4-BE49-F238E27FC236}">
                <a16:creationId xmlns:a16="http://schemas.microsoft.com/office/drawing/2014/main" id="{093A33E2-09F9-C64A-B6C5-08ABB3BC7EB2}"/>
              </a:ext>
            </a:extLst>
          </p:cNvPr>
          <p:cNvGraphicFramePr/>
          <p:nvPr>
            <p:extLst>
              <p:ext uri="{D42A27DB-BD31-4B8C-83A1-F6EECF244321}">
                <p14:modId xmlns:p14="http://schemas.microsoft.com/office/powerpoint/2010/main" val="4239642988"/>
              </p:ext>
            </p:extLst>
          </p:nvPr>
        </p:nvGraphicFramePr>
        <p:xfrm>
          <a:off x="11333538" y="11824424"/>
          <a:ext cx="1191846" cy="1191722"/>
        </p:xfrm>
        <a:graphic>
          <a:graphicData uri="http://schemas.openxmlformats.org/drawingml/2006/chart">
            <c:chart xmlns:c="http://schemas.openxmlformats.org/drawingml/2006/chart" xmlns:r="http://schemas.openxmlformats.org/officeDocument/2006/relationships" r:id="rId16"/>
          </a:graphicData>
        </a:graphic>
      </p:graphicFrame>
      <p:sp>
        <p:nvSpPr>
          <p:cNvPr id="53" name="TextBox 52">
            <a:extLst>
              <a:ext uri="{FF2B5EF4-FFF2-40B4-BE49-F238E27FC236}">
                <a16:creationId xmlns:a16="http://schemas.microsoft.com/office/drawing/2014/main" id="{A488C60D-D2EB-C841-AA01-A7D2EB63E5F6}"/>
              </a:ext>
            </a:extLst>
          </p:cNvPr>
          <p:cNvSpPr txBox="1"/>
          <p:nvPr/>
        </p:nvSpPr>
        <p:spPr>
          <a:xfrm>
            <a:off x="12457826" y="12189452"/>
            <a:ext cx="923651" cy="461665"/>
          </a:xfrm>
          <a:prstGeom prst="rect">
            <a:avLst/>
          </a:prstGeom>
          <a:noFill/>
        </p:spPr>
        <p:txBody>
          <a:bodyPr wrap="none" rtlCol="0" anchor="ctr" anchorCtr="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Good</a:t>
            </a:r>
          </a:p>
        </p:txBody>
      </p:sp>
      <p:sp>
        <p:nvSpPr>
          <p:cNvPr id="54" name="TextBox 53">
            <a:extLst>
              <a:ext uri="{FF2B5EF4-FFF2-40B4-BE49-F238E27FC236}">
                <a16:creationId xmlns:a16="http://schemas.microsoft.com/office/drawing/2014/main" id="{79E911B3-B606-F24F-9A29-CF1A02ED873C}"/>
              </a:ext>
            </a:extLst>
          </p:cNvPr>
          <p:cNvSpPr txBox="1"/>
          <p:nvPr/>
        </p:nvSpPr>
        <p:spPr>
          <a:xfrm>
            <a:off x="18135816" y="2506642"/>
            <a:ext cx="270779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RESPONSIVE</a:t>
            </a:r>
          </a:p>
        </p:txBody>
      </p:sp>
      <p:sp>
        <p:nvSpPr>
          <p:cNvPr id="55" name="TextBox 54">
            <a:extLst>
              <a:ext uri="{FF2B5EF4-FFF2-40B4-BE49-F238E27FC236}">
                <a16:creationId xmlns:a16="http://schemas.microsoft.com/office/drawing/2014/main" id="{01D4BFB5-49AD-F745-8E2F-451CCB7BAA3C}"/>
              </a:ext>
            </a:extLst>
          </p:cNvPr>
          <p:cNvSpPr txBox="1"/>
          <p:nvPr/>
        </p:nvSpPr>
        <p:spPr>
          <a:xfrm>
            <a:off x="18397908" y="11614164"/>
            <a:ext cx="2183611"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EFFICIENT</a:t>
            </a:r>
          </a:p>
        </p:txBody>
      </p:sp>
    </p:spTree>
    <p:extLst>
      <p:ext uri="{BB962C8B-B14F-4D97-AF65-F5344CB8AC3E}">
        <p14:creationId xmlns:p14="http://schemas.microsoft.com/office/powerpoint/2010/main" val="7122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77A02-3A3A-D945-B2E6-6CC5880058F2}"/>
              </a:ext>
            </a:extLst>
          </p:cNvPr>
          <p:cNvSpPr txBox="1"/>
          <p:nvPr/>
        </p:nvSpPr>
        <p:spPr>
          <a:xfrm>
            <a:off x="7559209" y="612372"/>
            <a:ext cx="925926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VALUE CHAIN ANALYSIS</a:t>
            </a:r>
          </a:p>
        </p:txBody>
      </p:sp>
      <p:sp>
        <p:nvSpPr>
          <p:cNvPr id="3" name="TextBox 2">
            <a:extLst>
              <a:ext uri="{FF2B5EF4-FFF2-40B4-BE49-F238E27FC236}">
                <a16:creationId xmlns:a16="http://schemas.microsoft.com/office/drawing/2014/main" id="{467B3FA7-4019-7A42-8EE3-BBAD53B65EC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26C6FB7F-E761-A54D-B125-4A40AA67D9C8}"/>
              </a:ext>
            </a:extLst>
          </p:cNvPr>
          <p:cNvSpPr/>
          <p:nvPr/>
        </p:nvSpPr>
        <p:spPr>
          <a:xfrm>
            <a:off x="2986014" y="2876501"/>
            <a:ext cx="16893658" cy="17577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DC792C34-ACB6-5B4B-9BB7-EC7D7F01F32E}"/>
              </a:ext>
            </a:extLst>
          </p:cNvPr>
          <p:cNvSpPr/>
          <p:nvPr/>
        </p:nvSpPr>
        <p:spPr>
          <a:xfrm>
            <a:off x="2986016" y="8377669"/>
            <a:ext cx="16893658" cy="175778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6A79F2C3-DF3A-5B4F-AAEA-BA5E4AF27CCF}"/>
              </a:ext>
            </a:extLst>
          </p:cNvPr>
          <p:cNvSpPr/>
          <p:nvPr/>
        </p:nvSpPr>
        <p:spPr>
          <a:xfrm>
            <a:off x="2986014" y="6545552"/>
            <a:ext cx="16893658" cy="17577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4A23DC3E-0A25-5649-9B29-7C50591CE021}"/>
              </a:ext>
            </a:extLst>
          </p:cNvPr>
          <p:cNvSpPr/>
          <p:nvPr/>
        </p:nvSpPr>
        <p:spPr>
          <a:xfrm>
            <a:off x="2986014" y="4714634"/>
            <a:ext cx="16893658" cy="1757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riangle 7">
            <a:extLst>
              <a:ext uri="{FF2B5EF4-FFF2-40B4-BE49-F238E27FC236}">
                <a16:creationId xmlns:a16="http://schemas.microsoft.com/office/drawing/2014/main" id="{A66D064E-475A-E344-BF02-ABCC074FE7C3}"/>
              </a:ext>
            </a:extLst>
          </p:cNvPr>
          <p:cNvSpPr/>
          <p:nvPr/>
        </p:nvSpPr>
        <p:spPr>
          <a:xfrm rot="5400000">
            <a:off x="16310446" y="6499090"/>
            <a:ext cx="9983006" cy="272958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Rectangle 8">
            <a:extLst>
              <a:ext uri="{FF2B5EF4-FFF2-40B4-BE49-F238E27FC236}">
                <a16:creationId xmlns:a16="http://schemas.microsoft.com/office/drawing/2014/main" id="{C1B8CC7C-E114-994A-8222-1816CB754B9D}"/>
              </a:ext>
            </a:extLst>
          </p:cNvPr>
          <p:cNvSpPr/>
          <p:nvPr/>
        </p:nvSpPr>
        <p:spPr>
          <a:xfrm>
            <a:off x="2986014" y="10207388"/>
            <a:ext cx="3316844" cy="691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6432A13B-44F9-B746-ABC8-2A6CF2122F06}"/>
              </a:ext>
            </a:extLst>
          </p:cNvPr>
          <p:cNvSpPr/>
          <p:nvPr/>
        </p:nvSpPr>
        <p:spPr>
          <a:xfrm>
            <a:off x="6380666" y="10207388"/>
            <a:ext cx="3316844" cy="691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25D921EB-5370-A944-A5CB-82614E94D279}"/>
              </a:ext>
            </a:extLst>
          </p:cNvPr>
          <p:cNvSpPr/>
          <p:nvPr/>
        </p:nvSpPr>
        <p:spPr>
          <a:xfrm>
            <a:off x="9774721" y="10207388"/>
            <a:ext cx="3316844" cy="6910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FFCD8B84-2407-F941-9D2A-5C7824E53213}"/>
              </a:ext>
            </a:extLst>
          </p:cNvPr>
          <p:cNvSpPr/>
          <p:nvPr/>
        </p:nvSpPr>
        <p:spPr>
          <a:xfrm>
            <a:off x="13168775" y="10207388"/>
            <a:ext cx="3316844" cy="6910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23DDD370-658B-084B-87E2-F2F8F62B48E1}"/>
              </a:ext>
            </a:extLst>
          </p:cNvPr>
          <p:cNvSpPr/>
          <p:nvPr/>
        </p:nvSpPr>
        <p:spPr>
          <a:xfrm flipH="1">
            <a:off x="16562828" y="10209787"/>
            <a:ext cx="3316844" cy="6910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C373CD1E-479C-044E-A103-4471BAF4865E}"/>
              </a:ext>
            </a:extLst>
          </p:cNvPr>
          <p:cNvSpPr txBox="1"/>
          <p:nvPr/>
        </p:nvSpPr>
        <p:spPr>
          <a:xfrm>
            <a:off x="8520639" y="3023714"/>
            <a:ext cx="584647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BUSINESS INFRASTRUCTURE</a:t>
            </a:r>
          </a:p>
        </p:txBody>
      </p:sp>
      <p:sp>
        <p:nvSpPr>
          <p:cNvPr id="15" name="TextBox 14">
            <a:extLst>
              <a:ext uri="{FF2B5EF4-FFF2-40B4-BE49-F238E27FC236}">
                <a16:creationId xmlns:a16="http://schemas.microsoft.com/office/drawing/2014/main" id="{2B1DC3EF-EC19-FD48-A7A4-3C38B46D5710}"/>
              </a:ext>
            </a:extLst>
          </p:cNvPr>
          <p:cNvSpPr txBox="1"/>
          <p:nvPr/>
        </p:nvSpPr>
        <p:spPr>
          <a:xfrm>
            <a:off x="7895613" y="4863199"/>
            <a:ext cx="706315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HUMAN RESOURCE MANAGEMENT</a:t>
            </a:r>
          </a:p>
        </p:txBody>
      </p:sp>
      <p:sp>
        <p:nvSpPr>
          <p:cNvPr id="16" name="TextBox 15">
            <a:extLst>
              <a:ext uri="{FF2B5EF4-FFF2-40B4-BE49-F238E27FC236}">
                <a16:creationId xmlns:a16="http://schemas.microsoft.com/office/drawing/2014/main" id="{28A65964-76C7-F04B-8B72-9C5BB5F4FA4B}"/>
              </a:ext>
            </a:extLst>
          </p:cNvPr>
          <p:cNvSpPr txBox="1"/>
          <p:nvPr/>
        </p:nvSpPr>
        <p:spPr>
          <a:xfrm>
            <a:off x="8402964" y="6704099"/>
            <a:ext cx="6048451"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TECHNOLOGY DEVELOPMENT</a:t>
            </a:r>
          </a:p>
        </p:txBody>
      </p:sp>
      <p:sp>
        <p:nvSpPr>
          <p:cNvPr id="17" name="TextBox 16">
            <a:extLst>
              <a:ext uri="{FF2B5EF4-FFF2-40B4-BE49-F238E27FC236}">
                <a16:creationId xmlns:a16="http://schemas.microsoft.com/office/drawing/2014/main" id="{5C719DFD-2545-FA44-AF9A-3753F222A0C9}"/>
              </a:ext>
            </a:extLst>
          </p:cNvPr>
          <p:cNvSpPr txBox="1"/>
          <p:nvPr/>
        </p:nvSpPr>
        <p:spPr>
          <a:xfrm>
            <a:off x="9808650" y="8534296"/>
            <a:ext cx="327044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PROCUREMENT</a:t>
            </a:r>
          </a:p>
        </p:txBody>
      </p:sp>
      <p:sp>
        <p:nvSpPr>
          <p:cNvPr id="19" name="TextBox 18">
            <a:extLst>
              <a:ext uri="{FF2B5EF4-FFF2-40B4-BE49-F238E27FC236}">
                <a16:creationId xmlns:a16="http://schemas.microsoft.com/office/drawing/2014/main" id="{A9C5122D-C860-A843-AEE6-090BCB7D9CB4}"/>
              </a:ext>
            </a:extLst>
          </p:cNvPr>
          <p:cNvSpPr txBox="1"/>
          <p:nvPr/>
        </p:nvSpPr>
        <p:spPr>
          <a:xfrm rot="16200000">
            <a:off x="1074894" y="10984117"/>
            <a:ext cx="2422458" cy="1077218"/>
          </a:xfrm>
          <a:prstGeom prst="rect">
            <a:avLst/>
          </a:prstGeom>
          <a:noFill/>
        </p:spPr>
        <p:txBody>
          <a:bodyPr wrap="none" rtlCol="0" anchor="b">
            <a:spAutoFit/>
          </a:bodyPr>
          <a:lstStyle/>
          <a:p>
            <a:pPr algn="ctr"/>
            <a:r>
              <a:rPr lang="en-US" sz="3200" b="1" dirty="0">
                <a:solidFill>
                  <a:schemeClr val="tx2"/>
                </a:solidFill>
                <a:latin typeface="Poppins" pitchFamily="2" charset="77"/>
                <a:cs typeface="Poppins" pitchFamily="2" charset="77"/>
              </a:rPr>
              <a:t>SUPPORT</a:t>
            </a:r>
          </a:p>
          <a:p>
            <a:pPr algn="ctr"/>
            <a:r>
              <a:rPr lang="en-US" sz="3200" b="1" dirty="0">
                <a:solidFill>
                  <a:schemeClr val="tx2"/>
                </a:solidFill>
                <a:latin typeface="Poppins" pitchFamily="2" charset="77"/>
                <a:cs typeface="Poppins" pitchFamily="2" charset="77"/>
              </a:rPr>
              <a:t>ACTIVITIES</a:t>
            </a:r>
          </a:p>
        </p:txBody>
      </p:sp>
      <p:sp>
        <p:nvSpPr>
          <p:cNvPr id="20" name="TextBox 19">
            <a:extLst>
              <a:ext uri="{FF2B5EF4-FFF2-40B4-BE49-F238E27FC236}">
                <a16:creationId xmlns:a16="http://schemas.microsoft.com/office/drawing/2014/main" id="{61ABF403-09DA-7041-BCD3-9AF097412A0D}"/>
              </a:ext>
            </a:extLst>
          </p:cNvPr>
          <p:cNvSpPr txBox="1"/>
          <p:nvPr/>
        </p:nvSpPr>
        <p:spPr>
          <a:xfrm rot="16200000">
            <a:off x="1074894" y="5972104"/>
            <a:ext cx="2422458"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PRIMARY</a:t>
            </a:r>
          </a:p>
          <a:p>
            <a:pPr algn="ctr"/>
            <a:r>
              <a:rPr lang="en-US" sz="3200" b="1" dirty="0">
                <a:solidFill>
                  <a:schemeClr val="tx2"/>
                </a:solidFill>
                <a:latin typeface="Poppins" pitchFamily="2" charset="77"/>
                <a:cs typeface="Poppins" pitchFamily="2" charset="77"/>
              </a:rPr>
              <a:t>ACTIVITIES</a:t>
            </a:r>
          </a:p>
        </p:txBody>
      </p:sp>
      <p:sp>
        <p:nvSpPr>
          <p:cNvPr id="21" name="TextBox 20">
            <a:extLst>
              <a:ext uri="{FF2B5EF4-FFF2-40B4-BE49-F238E27FC236}">
                <a16:creationId xmlns:a16="http://schemas.microsoft.com/office/drawing/2014/main" id="{AA123BA3-F657-BA48-802E-D16CE5040923}"/>
              </a:ext>
            </a:extLst>
          </p:cNvPr>
          <p:cNvSpPr txBox="1"/>
          <p:nvPr/>
        </p:nvSpPr>
        <p:spPr>
          <a:xfrm>
            <a:off x="3375773" y="10305394"/>
            <a:ext cx="2550698" cy="461665"/>
          </a:xfrm>
          <a:prstGeom prst="rect">
            <a:avLst/>
          </a:prstGeom>
          <a:noFill/>
        </p:spPr>
        <p:txBody>
          <a:bodyPr wrap="none" rtlCol="0" anchor="t">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Inbound Logistics</a:t>
            </a:r>
          </a:p>
        </p:txBody>
      </p:sp>
      <p:sp>
        <p:nvSpPr>
          <p:cNvPr id="22" name="TextBox 21">
            <a:extLst>
              <a:ext uri="{FF2B5EF4-FFF2-40B4-BE49-F238E27FC236}">
                <a16:creationId xmlns:a16="http://schemas.microsoft.com/office/drawing/2014/main" id="{255CB670-28FE-6E49-B512-39AF81E190E8}"/>
              </a:ext>
            </a:extLst>
          </p:cNvPr>
          <p:cNvSpPr txBox="1"/>
          <p:nvPr/>
        </p:nvSpPr>
        <p:spPr>
          <a:xfrm>
            <a:off x="7191442" y="10305393"/>
            <a:ext cx="1694695" cy="461665"/>
          </a:xfrm>
          <a:prstGeom prst="rect">
            <a:avLst/>
          </a:prstGeom>
          <a:noFill/>
        </p:spPr>
        <p:txBody>
          <a:bodyPr wrap="none" rtlCol="0" anchor="t">
            <a:spAutoFit/>
          </a:bodyPr>
          <a:lstStyle/>
          <a:p>
            <a:pPr algn="ctr"/>
            <a:r>
              <a:rPr lang="en-US" sz="2400">
                <a:solidFill>
                  <a:schemeClr val="bg1"/>
                </a:solidFill>
                <a:latin typeface="Lato" panose="020F0502020204030203" pitchFamily="34" charset="0"/>
                <a:ea typeface="Lato" panose="020F0502020204030203" pitchFamily="34" charset="0"/>
                <a:cs typeface="Lato" panose="020F0502020204030203" pitchFamily="34" charset="0"/>
              </a:rPr>
              <a:t>Operations</a:t>
            </a: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B3B3CD32-92E3-9B43-995E-8BDE79A7B462}"/>
              </a:ext>
            </a:extLst>
          </p:cNvPr>
          <p:cNvSpPr txBox="1"/>
          <p:nvPr/>
        </p:nvSpPr>
        <p:spPr>
          <a:xfrm>
            <a:off x="10025729" y="10304750"/>
            <a:ext cx="2821606" cy="461665"/>
          </a:xfrm>
          <a:prstGeom prst="rect">
            <a:avLst/>
          </a:prstGeom>
          <a:noFill/>
        </p:spPr>
        <p:txBody>
          <a:bodyPr wrap="none" rtlCol="0" anchor="t">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Outbound Logistics</a:t>
            </a:r>
          </a:p>
        </p:txBody>
      </p:sp>
      <p:sp>
        <p:nvSpPr>
          <p:cNvPr id="24" name="TextBox 23">
            <a:extLst>
              <a:ext uri="{FF2B5EF4-FFF2-40B4-BE49-F238E27FC236}">
                <a16:creationId xmlns:a16="http://schemas.microsoft.com/office/drawing/2014/main" id="{9A17030D-2ECC-BB4F-A588-80E85505AAA1}"/>
              </a:ext>
            </a:extLst>
          </p:cNvPr>
          <p:cNvSpPr txBox="1"/>
          <p:nvPr/>
        </p:nvSpPr>
        <p:spPr>
          <a:xfrm>
            <a:off x="13372308" y="10304750"/>
            <a:ext cx="2909771" cy="461665"/>
          </a:xfrm>
          <a:prstGeom prst="rect">
            <a:avLst/>
          </a:prstGeom>
          <a:noFill/>
        </p:spPr>
        <p:txBody>
          <a:bodyPr wrap="none" rtlCol="0" anchor="t">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Marketing and Sales</a:t>
            </a:r>
          </a:p>
        </p:txBody>
      </p:sp>
      <p:sp>
        <p:nvSpPr>
          <p:cNvPr id="25" name="TextBox 24">
            <a:extLst>
              <a:ext uri="{FF2B5EF4-FFF2-40B4-BE49-F238E27FC236}">
                <a16:creationId xmlns:a16="http://schemas.microsoft.com/office/drawing/2014/main" id="{F2DB75D7-D75B-4B44-9920-CE85ABD56032}"/>
              </a:ext>
            </a:extLst>
          </p:cNvPr>
          <p:cNvSpPr txBox="1"/>
          <p:nvPr/>
        </p:nvSpPr>
        <p:spPr>
          <a:xfrm>
            <a:off x="17637596" y="10305394"/>
            <a:ext cx="1167307" cy="461665"/>
          </a:xfrm>
          <a:prstGeom prst="rect">
            <a:avLst/>
          </a:prstGeom>
          <a:noFill/>
        </p:spPr>
        <p:txBody>
          <a:bodyPr wrap="none" rtlCol="0" anchor="t">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Service</a:t>
            </a:r>
          </a:p>
        </p:txBody>
      </p:sp>
      <p:sp>
        <p:nvSpPr>
          <p:cNvPr id="33" name="TextBox 32">
            <a:extLst>
              <a:ext uri="{FF2B5EF4-FFF2-40B4-BE49-F238E27FC236}">
                <a16:creationId xmlns:a16="http://schemas.microsoft.com/office/drawing/2014/main" id="{7784D3A8-876D-9849-AA1F-1440750BF484}"/>
              </a:ext>
            </a:extLst>
          </p:cNvPr>
          <p:cNvSpPr txBox="1"/>
          <p:nvPr/>
        </p:nvSpPr>
        <p:spPr>
          <a:xfrm rot="17953825">
            <a:off x="20067396" y="9333382"/>
            <a:ext cx="187583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MARGIN</a:t>
            </a:r>
          </a:p>
        </p:txBody>
      </p:sp>
      <p:sp>
        <p:nvSpPr>
          <p:cNvPr id="34" name="TextBox 33">
            <a:extLst>
              <a:ext uri="{FF2B5EF4-FFF2-40B4-BE49-F238E27FC236}">
                <a16:creationId xmlns:a16="http://schemas.microsoft.com/office/drawing/2014/main" id="{D3FA0AD3-8E11-FB4D-BD5D-126090F14A21}"/>
              </a:ext>
            </a:extLst>
          </p:cNvPr>
          <p:cNvSpPr txBox="1"/>
          <p:nvPr/>
        </p:nvSpPr>
        <p:spPr>
          <a:xfrm rot="3710381">
            <a:off x="20081006" y="5812140"/>
            <a:ext cx="187583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MARGIN</a:t>
            </a:r>
          </a:p>
        </p:txBody>
      </p:sp>
      <p:sp>
        <p:nvSpPr>
          <p:cNvPr id="35" name="Rectangle 34">
            <a:extLst>
              <a:ext uri="{FF2B5EF4-FFF2-40B4-BE49-F238E27FC236}">
                <a16:creationId xmlns:a16="http://schemas.microsoft.com/office/drawing/2014/main" id="{0C75D847-A32E-FC47-9272-430603191E59}"/>
              </a:ext>
            </a:extLst>
          </p:cNvPr>
          <p:cNvSpPr/>
          <p:nvPr/>
        </p:nvSpPr>
        <p:spPr>
          <a:xfrm>
            <a:off x="2986014" y="10898420"/>
            <a:ext cx="3316844" cy="195456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C01FE4E6-5367-0242-BFD9-7D279F2472D1}"/>
              </a:ext>
            </a:extLst>
          </p:cNvPr>
          <p:cNvSpPr/>
          <p:nvPr/>
        </p:nvSpPr>
        <p:spPr>
          <a:xfrm>
            <a:off x="6380666" y="10898420"/>
            <a:ext cx="3316844" cy="195456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053B2519-D5F4-F841-A1E1-53BD5AABAEFA}"/>
              </a:ext>
            </a:extLst>
          </p:cNvPr>
          <p:cNvSpPr/>
          <p:nvPr/>
        </p:nvSpPr>
        <p:spPr>
          <a:xfrm>
            <a:off x="9774721" y="10898420"/>
            <a:ext cx="3316844" cy="195456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8915E466-0E55-CD4B-B782-C3B977127938}"/>
              </a:ext>
            </a:extLst>
          </p:cNvPr>
          <p:cNvSpPr/>
          <p:nvPr/>
        </p:nvSpPr>
        <p:spPr>
          <a:xfrm>
            <a:off x="13168775" y="10898420"/>
            <a:ext cx="3316844" cy="195456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80853FFC-82FB-9A41-ADB6-13ADBB4D3F5E}"/>
              </a:ext>
            </a:extLst>
          </p:cNvPr>
          <p:cNvSpPr/>
          <p:nvPr/>
        </p:nvSpPr>
        <p:spPr>
          <a:xfrm flipH="1">
            <a:off x="16562826" y="10900819"/>
            <a:ext cx="3316844" cy="19545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Subtitle 2">
            <a:extLst>
              <a:ext uri="{FF2B5EF4-FFF2-40B4-BE49-F238E27FC236}">
                <a16:creationId xmlns:a16="http://schemas.microsoft.com/office/drawing/2014/main" id="{1DAAC9F5-69DD-E449-8671-6348E25792B8}"/>
              </a:ext>
            </a:extLst>
          </p:cNvPr>
          <p:cNvSpPr txBox="1">
            <a:spLocks/>
          </p:cNvSpPr>
          <p:nvPr/>
        </p:nvSpPr>
        <p:spPr>
          <a:xfrm>
            <a:off x="3148304" y="11080131"/>
            <a:ext cx="3013190" cy="154363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1" name="Subtitle 2">
            <a:extLst>
              <a:ext uri="{FF2B5EF4-FFF2-40B4-BE49-F238E27FC236}">
                <a16:creationId xmlns:a16="http://schemas.microsoft.com/office/drawing/2014/main" id="{A0534502-0426-3647-BDEB-82EEDBF86384}"/>
              </a:ext>
            </a:extLst>
          </p:cNvPr>
          <p:cNvSpPr txBox="1">
            <a:spLocks/>
          </p:cNvSpPr>
          <p:nvPr/>
        </p:nvSpPr>
        <p:spPr>
          <a:xfrm>
            <a:off x="6532194" y="11080131"/>
            <a:ext cx="3013190" cy="154363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2" name="Subtitle 2">
            <a:extLst>
              <a:ext uri="{FF2B5EF4-FFF2-40B4-BE49-F238E27FC236}">
                <a16:creationId xmlns:a16="http://schemas.microsoft.com/office/drawing/2014/main" id="{1B687795-1C46-114A-ACFF-D3D4AAF14FD0}"/>
              </a:ext>
            </a:extLst>
          </p:cNvPr>
          <p:cNvSpPr txBox="1">
            <a:spLocks/>
          </p:cNvSpPr>
          <p:nvPr/>
        </p:nvSpPr>
        <p:spPr>
          <a:xfrm>
            <a:off x="9937278" y="11080131"/>
            <a:ext cx="3013190" cy="154363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3" name="Subtitle 2">
            <a:extLst>
              <a:ext uri="{FF2B5EF4-FFF2-40B4-BE49-F238E27FC236}">
                <a16:creationId xmlns:a16="http://schemas.microsoft.com/office/drawing/2014/main" id="{A8D55444-CDD8-244B-94F0-2D7512A7489E}"/>
              </a:ext>
            </a:extLst>
          </p:cNvPr>
          <p:cNvSpPr txBox="1">
            <a:spLocks/>
          </p:cNvSpPr>
          <p:nvPr/>
        </p:nvSpPr>
        <p:spPr>
          <a:xfrm>
            <a:off x="13317196" y="11080131"/>
            <a:ext cx="3013190" cy="154363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4" name="Subtitle 2">
            <a:extLst>
              <a:ext uri="{FF2B5EF4-FFF2-40B4-BE49-F238E27FC236}">
                <a16:creationId xmlns:a16="http://schemas.microsoft.com/office/drawing/2014/main" id="{EF23691A-45B3-834B-9731-07962D3D55BC}"/>
              </a:ext>
            </a:extLst>
          </p:cNvPr>
          <p:cNvSpPr txBox="1">
            <a:spLocks/>
          </p:cNvSpPr>
          <p:nvPr/>
        </p:nvSpPr>
        <p:spPr>
          <a:xfrm>
            <a:off x="16714652" y="11080131"/>
            <a:ext cx="3013190" cy="154363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5" name="Subtitle 2">
            <a:extLst>
              <a:ext uri="{FF2B5EF4-FFF2-40B4-BE49-F238E27FC236}">
                <a16:creationId xmlns:a16="http://schemas.microsoft.com/office/drawing/2014/main" id="{AECDFBC3-7066-2A47-9FEE-0450513AEA57}"/>
              </a:ext>
            </a:extLst>
          </p:cNvPr>
          <p:cNvSpPr txBox="1">
            <a:spLocks/>
          </p:cNvSpPr>
          <p:nvPr/>
        </p:nvSpPr>
        <p:spPr>
          <a:xfrm>
            <a:off x="3366266" y="3640233"/>
            <a:ext cx="16155213" cy="80407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a:t>
            </a:r>
          </a:p>
        </p:txBody>
      </p:sp>
      <p:sp>
        <p:nvSpPr>
          <p:cNvPr id="46" name="Subtitle 2">
            <a:extLst>
              <a:ext uri="{FF2B5EF4-FFF2-40B4-BE49-F238E27FC236}">
                <a16:creationId xmlns:a16="http://schemas.microsoft.com/office/drawing/2014/main" id="{2D49D8E9-D483-0A4C-9FF9-8C0A693399B8}"/>
              </a:ext>
            </a:extLst>
          </p:cNvPr>
          <p:cNvSpPr txBox="1">
            <a:spLocks/>
          </p:cNvSpPr>
          <p:nvPr/>
        </p:nvSpPr>
        <p:spPr>
          <a:xfrm>
            <a:off x="3366266" y="5464158"/>
            <a:ext cx="16155213" cy="80407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a:t>
            </a:r>
          </a:p>
        </p:txBody>
      </p:sp>
      <p:sp>
        <p:nvSpPr>
          <p:cNvPr id="47" name="Subtitle 2">
            <a:extLst>
              <a:ext uri="{FF2B5EF4-FFF2-40B4-BE49-F238E27FC236}">
                <a16:creationId xmlns:a16="http://schemas.microsoft.com/office/drawing/2014/main" id="{537EAED4-239F-0243-8565-28BFC4C0F4D1}"/>
              </a:ext>
            </a:extLst>
          </p:cNvPr>
          <p:cNvSpPr txBox="1">
            <a:spLocks/>
          </p:cNvSpPr>
          <p:nvPr/>
        </p:nvSpPr>
        <p:spPr>
          <a:xfrm>
            <a:off x="3366266" y="7305558"/>
            <a:ext cx="16155213" cy="80407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a:t>
            </a:r>
          </a:p>
        </p:txBody>
      </p:sp>
      <p:sp>
        <p:nvSpPr>
          <p:cNvPr id="48" name="Subtitle 2">
            <a:extLst>
              <a:ext uri="{FF2B5EF4-FFF2-40B4-BE49-F238E27FC236}">
                <a16:creationId xmlns:a16="http://schemas.microsoft.com/office/drawing/2014/main" id="{2257CBEA-E947-6B40-97CA-4D6A70F68E89}"/>
              </a:ext>
            </a:extLst>
          </p:cNvPr>
          <p:cNvSpPr txBox="1">
            <a:spLocks/>
          </p:cNvSpPr>
          <p:nvPr/>
        </p:nvSpPr>
        <p:spPr>
          <a:xfrm>
            <a:off x="3366266" y="9153754"/>
            <a:ext cx="16155213" cy="80407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7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a:t>
            </a:r>
          </a:p>
        </p:txBody>
      </p:sp>
    </p:spTree>
    <p:extLst>
      <p:ext uri="{BB962C8B-B14F-4D97-AF65-F5344CB8AC3E}">
        <p14:creationId xmlns:p14="http://schemas.microsoft.com/office/powerpoint/2010/main" val="175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A204C-1C91-5B4C-B650-CC616A70B31A}"/>
              </a:ext>
            </a:extLst>
          </p:cNvPr>
          <p:cNvSpPr txBox="1"/>
          <p:nvPr/>
        </p:nvSpPr>
        <p:spPr>
          <a:xfrm>
            <a:off x="3354537" y="612372"/>
            <a:ext cx="1766861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ACADEMIC RESEARCH VALUE CHAIN ANALYSIS</a:t>
            </a:r>
          </a:p>
        </p:txBody>
      </p:sp>
      <p:sp>
        <p:nvSpPr>
          <p:cNvPr id="3" name="TextBox 2">
            <a:extLst>
              <a:ext uri="{FF2B5EF4-FFF2-40B4-BE49-F238E27FC236}">
                <a16:creationId xmlns:a16="http://schemas.microsoft.com/office/drawing/2014/main" id="{6ADE7C99-3878-7847-BAFF-EE2A6997528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Chevron 3">
            <a:extLst>
              <a:ext uri="{FF2B5EF4-FFF2-40B4-BE49-F238E27FC236}">
                <a16:creationId xmlns:a16="http://schemas.microsoft.com/office/drawing/2014/main" id="{C088F2F7-296D-DF49-9023-7903193EFF1E}"/>
              </a:ext>
            </a:extLst>
          </p:cNvPr>
          <p:cNvSpPr/>
          <p:nvPr/>
        </p:nvSpPr>
        <p:spPr>
          <a:xfrm>
            <a:off x="1520826" y="3225800"/>
            <a:ext cx="3390106" cy="1676400"/>
          </a:xfrm>
          <a:prstGeom prst="chevron">
            <a:avLst>
              <a:gd name="adj" fmla="val 325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F8E54336-ED25-B941-968F-4347D12FA329}"/>
              </a:ext>
            </a:extLst>
          </p:cNvPr>
          <p:cNvSpPr/>
          <p:nvPr/>
        </p:nvSpPr>
        <p:spPr>
          <a:xfrm>
            <a:off x="10518522" y="5033201"/>
            <a:ext cx="2850006" cy="31234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Chevron 11">
            <a:extLst>
              <a:ext uri="{FF2B5EF4-FFF2-40B4-BE49-F238E27FC236}">
                <a16:creationId xmlns:a16="http://schemas.microsoft.com/office/drawing/2014/main" id="{1A4F904D-FFA0-6243-9164-B152A8571115}"/>
              </a:ext>
            </a:extLst>
          </p:cNvPr>
          <p:cNvSpPr/>
          <p:nvPr/>
        </p:nvSpPr>
        <p:spPr>
          <a:xfrm>
            <a:off x="4520058" y="3225800"/>
            <a:ext cx="3390106" cy="1676400"/>
          </a:xfrm>
          <a:prstGeom prst="chevron">
            <a:avLst>
              <a:gd name="adj" fmla="val 325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3" name="Chevron 12">
            <a:extLst>
              <a:ext uri="{FF2B5EF4-FFF2-40B4-BE49-F238E27FC236}">
                <a16:creationId xmlns:a16="http://schemas.microsoft.com/office/drawing/2014/main" id="{A8942F7F-AA3F-8440-8680-5263D4B208B9}"/>
              </a:ext>
            </a:extLst>
          </p:cNvPr>
          <p:cNvSpPr/>
          <p:nvPr/>
        </p:nvSpPr>
        <p:spPr>
          <a:xfrm>
            <a:off x="7519290" y="3225800"/>
            <a:ext cx="3390106" cy="1676400"/>
          </a:xfrm>
          <a:prstGeom prst="chevron">
            <a:avLst>
              <a:gd name="adj" fmla="val 325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4" name="Chevron 13">
            <a:extLst>
              <a:ext uri="{FF2B5EF4-FFF2-40B4-BE49-F238E27FC236}">
                <a16:creationId xmlns:a16="http://schemas.microsoft.com/office/drawing/2014/main" id="{F19DC3F5-BC98-664B-83B6-18B4C87F1188}"/>
              </a:ext>
            </a:extLst>
          </p:cNvPr>
          <p:cNvSpPr/>
          <p:nvPr/>
        </p:nvSpPr>
        <p:spPr>
          <a:xfrm>
            <a:off x="10518522" y="3225800"/>
            <a:ext cx="3390106" cy="1676400"/>
          </a:xfrm>
          <a:prstGeom prst="chevron">
            <a:avLst>
              <a:gd name="adj" fmla="val 325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5" name="Rectangle 14">
            <a:extLst>
              <a:ext uri="{FF2B5EF4-FFF2-40B4-BE49-F238E27FC236}">
                <a16:creationId xmlns:a16="http://schemas.microsoft.com/office/drawing/2014/main" id="{E74C3405-F80F-824B-A2A7-A79DBD3EA39C}"/>
              </a:ext>
            </a:extLst>
          </p:cNvPr>
          <p:cNvSpPr/>
          <p:nvPr/>
        </p:nvSpPr>
        <p:spPr>
          <a:xfrm>
            <a:off x="7519290" y="5033201"/>
            <a:ext cx="2850006" cy="312344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AAEF677F-E8F1-FC45-8E6E-761E5AC62CAB}"/>
              </a:ext>
            </a:extLst>
          </p:cNvPr>
          <p:cNvSpPr/>
          <p:nvPr/>
        </p:nvSpPr>
        <p:spPr>
          <a:xfrm>
            <a:off x="4520058" y="5033201"/>
            <a:ext cx="2850006" cy="312344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A066EFBE-0357-3D4E-AEC5-13DC0E868FF8}"/>
              </a:ext>
            </a:extLst>
          </p:cNvPr>
          <p:cNvSpPr/>
          <p:nvPr/>
        </p:nvSpPr>
        <p:spPr>
          <a:xfrm>
            <a:off x="1520825" y="5033201"/>
            <a:ext cx="2850006" cy="312344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3D81D1D3-36A4-CE44-945E-250B22D00DCB}"/>
              </a:ext>
            </a:extLst>
          </p:cNvPr>
          <p:cNvSpPr txBox="1"/>
          <p:nvPr/>
        </p:nvSpPr>
        <p:spPr>
          <a:xfrm>
            <a:off x="2112868" y="3648501"/>
            <a:ext cx="25352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RESEARCH &amp; DEVELOPMENT</a:t>
            </a:r>
          </a:p>
        </p:txBody>
      </p:sp>
      <p:sp>
        <p:nvSpPr>
          <p:cNvPr id="19" name="TextBox 18">
            <a:extLst>
              <a:ext uri="{FF2B5EF4-FFF2-40B4-BE49-F238E27FC236}">
                <a16:creationId xmlns:a16="http://schemas.microsoft.com/office/drawing/2014/main" id="{6BFFB25F-54D2-574D-9071-6841EA922C88}"/>
              </a:ext>
            </a:extLst>
          </p:cNvPr>
          <p:cNvSpPr txBox="1"/>
          <p:nvPr/>
        </p:nvSpPr>
        <p:spPr>
          <a:xfrm>
            <a:off x="5093812" y="3833167"/>
            <a:ext cx="2571782" cy="461665"/>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METHODOLOGY</a:t>
            </a:r>
          </a:p>
        </p:txBody>
      </p:sp>
      <p:sp>
        <p:nvSpPr>
          <p:cNvPr id="20" name="TextBox 19">
            <a:extLst>
              <a:ext uri="{FF2B5EF4-FFF2-40B4-BE49-F238E27FC236}">
                <a16:creationId xmlns:a16="http://schemas.microsoft.com/office/drawing/2014/main" id="{A262041F-4B76-684B-9EAD-621E9708CE66}"/>
              </a:ext>
            </a:extLst>
          </p:cNvPr>
          <p:cNvSpPr txBox="1"/>
          <p:nvPr/>
        </p:nvSpPr>
        <p:spPr>
          <a:xfrm>
            <a:off x="8142177" y="3833167"/>
            <a:ext cx="2535206" cy="461665"/>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RESOURCES</a:t>
            </a:r>
          </a:p>
        </p:txBody>
      </p:sp>
      <p:sp>
        <p:nvSpPr>
          <p:cNvPr id="21" name="TextBox 20">
            <a:extLst>
              <a:ext uri="{FF2B5EF4-FFF2-40B4-BE49-F238E27FC236}">
                <a16:creationId xmlns:a16="http://schemas.microsoft.com/office/drawing/2014/main" id="{D6D057F1-DA6E-4C40-B6B2-D754629DD68A}"/>
              </a:ext>
            </a:extLst>
          </p:cNvPr>
          <p:cNvSpPr txBox="1"/>
          <p:nvPr/>
        </p:nvSpPr>
        <p:spPr>
          <a:xfrm>
            <a:off x="11073988" y="3648501"/>
            <a:ext cx="25352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SHARING INFORMATION</a:t>
            </a:r>
          </a:p>
        </p:txBody>
      </p:sp>
      <p:sp>
        <p:nvSpPr>
          <p:cNvPr id="22" name="Rectangle 21">
            <a:extLst>
              <a:ext uri="{FF2B5EF4-FFF2-40B4-BE49-F238E27FC236}">
                <a16:creationId xmlns:a16="http://schemas.microsoft.com/office/drawing/2014/main" id="{FF47741F-4858-1A46-8C4F-2E0D8F902B90}"/>
              </a:ext>
            </a:extLst>
          </p:cNvPr>
          <p:cNvSpPr/>
          <p:nvPr/>
        </p:nvSpPr>
        <p:spPr>
          <a:xfrm>
            <a:off x="1520825" y="8311437"/>
            <a:ext cx="11847703" cy="841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6BF146A5-B892-9444-8AFB-10EDF0E2FCF9}"/>
              </a:ext>
            </a:extLst>
          </p:cNvPr>
          <p:cNvSpPr/>
          <p:nvPr/>
        </p:nvSpPr>
        <p:spPr>
          <a:xfrm>
            <a:off x="1520825" y="9307480"/>
            <a:ext cx="11847703" cy="841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01B7F567-7B41-544F-8DE9-458EA4ABDECA}"/>
              </a:ext>
            </a:extLst>
          </p:cNvPr>
          <p:cNvSpPr/>
          <p:nvPr/>
        </p:nvSpPr>
        <p:spPr>
          <a:xfrm>
            <a:off x="1520825" y="10303523"/>
            <a:ext cx="11847703" cy="841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8F60A408-86A3-F440-8332-7ABCCF4A9DDC}"/>
              </a:ext>
            </a:extLst>
          </p:cNvPr>
          <p:cNvSpPr/>
          <p:nvPr/>
        </p:nvSpPr>
        <p:spPr>
          <a:xfrm>
            <a:off x="1520825" y="11299566"/>
            <a:ext cx="11847703" cy="841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TextBox 25">
            <a:extLst>
              <a:ext uri="{FF2B5EF4-FFF2-40B4-BE49-F238E27FC236}">
                <a16:creationId xmlns:a16="http://schemas.microsoft.com/office/drawing/2014/main" id="{E5F316C2-5B53-2B45-A8AE-2601E47863EB}"/>
              </a:ext>
            </a:extLst>
          </p:cNvPr>
          <p:cNvSpPr txBox="1"/>
          <p:nvPr/>
        </p:nvSpPr>
        <p:spPr>
          <a:xfrm>
            <a:off x="4569535" y="8439673"/>
            <a:ext cx="575029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CROSS-SUBJECT ANALYSIS</a:t>
            </a:r>
          </a:p>
        </p:txBody>
      </p:sp>
      <p:sp>
        <p:nvSpPr>
          <p:cNvPr id="27" name="TextBox 26">
            <a:extLst>
              <a:ext uri="{FF2B5EF4-FFF2-40B4-BE49-F238E27FC236}">
                <a16:creationId xmlns:a16="http://schemas.microsoft.com/office/drawing/2014/main" id="{F6C67CB0-7773-AE4B-9F49-D7AD1C746FF6}"/>
              </a:ext>
            </a:extLst>
          </p:cNvPr>
          <p:cNvSpPr txBox="1"/>
          <p:nvPr/>
        </p:nvSpPr>
        <p:spPr>
          <a:xfrm>
            <a:off x="4725030" y="9435716"/>
            <a:ext cx="543931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DATABASE MANAGEMENT</a:t>
            </a:r>
          </a:p>
        </p:txBody>
      </p:sp>
      <p:sp>
        <p:nvSpPr>
          <p:cNvPr id="28" name="TextBox 27">
            <a:extLst>
              <a:ext uri="{FF2B5EF4-FFF2-40B4-BE49-F238E27FC236}">
                <a16:creationId xmlns:a16="http://schemas.microsoft.com/office/drawing/2014/main" id="{A049C4B6-B081-954A-ADD7-844990F8E57F}"/>
              </a:ext>
            </a:extLst>
          </p:cNvPr>
          <p:cNvSpPr txBox="1"/>
          <p:nvPr/>
        </p:nvSpPr>
        <p:spPr>
          <a:xfrm>
            <a:off x="5092123" y="10431759"/>
            <a:ext cx="470513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PRACTICAL EXAMPLES</a:t>
            </a:r>
          </a:p>
        </p:txBody>
      </p:sp>
      <p:sp>
        <p:nvSpPr>
          <p:cNvPr id="29" name="TextBox 28">
            <a:extLst>
              <a:ext uri="{FF2B5EF4-FFF2-40B4-BE49-F238E27FC236}">
                <a16:creationId xmlns:a16="http://schemas.microsoft.com/office/drawing/2014/main" id="{0339C646-0B69-3941-B0EA-A9254372B55E}"/>
              </a:ext>
            </a:extLst>
          </p:cNvPr>
          <p:cNvSpPr txBox="1"/>
          <p:nvPr/>
        </p:nvSpPr>
        <p:spPr>
          <a:xfrm>
            <a:off x="4400433" y="11427802"/>
            <a:ext cx="608852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PARTICIPANTS ENGAGEMENT</a:t>
            </a:r>
          </a:p>
        </p:txBody>
      </p:sp>
      <p:sp>
        <p:nvSpPr>
          <p:cNvPr id="30" name="TextBox 29">
            <a:extLst>
              <a:ext uri="{FF2B5EF4-FFF2-40B4-BE49-F238E27FC236}">
                <a16:creationId xmlns:a16="http://schemas.microsoft.com/office/drawing/2014/main" id="{0D51563A-9F08-7C44-89A8-2315AAC877FF}"/>
              </a:ext>
            </a:extLst>
          </p:cNvPr>
          <p:cNvSpPr txBox="1"/>
          <p:nvPr/>
        </p:nvSpPr>
        <p:spPr>
          <a:xfrm>
            <a:off x="6378540" y="12269534"/>
            <a:ext cx="213231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THEORIES</a:t>
            </a:r>
          </a:p>
        </p:txBody>
      </p:sp>
      <p:sp>
        <p:nvSpPr>
          <p:cNvPr id="32" name="Subtitle 2">
            <a:extLst>
              <a:ext uri="{FF2B5EF4-FFF2-40B4-BE49-F238E27FC236}">
                <a16:creationId xmlns:a16="http://schemas.microsoft.com/office/drawing/2014/main" id="{A0967A57-B23F-6548-9CA1-ABD4F9014E7A}"/>
              </a:ext>
            </a:extLst>
          </p:cNvPr>
          <p:cNvSpPr txBox="1">
            <a:spLocks/>
          </p:cNvSpPr>
          <p:nvPr/>
        </p:nvSpPr>
        <p:spPr>
          <a:xfrm>
            <a:off x="1655903" y="5303412"/>
            <a:ext cx="2579849" cy="258532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Identify</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Monitor</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Explore</a:t>
            </a:r>
          </a:p>
        </p:txBody>
      </p:sp>
      <p:sp>
        <p:nvSpPr>
          <p:cNvPr id="33" name="Subtitle 2">
            <a:extLst>
              <a:ext uri="{FF2B5EF4-FFF2-40B4-BE49-F238E27FC236}">
                <a16:creationId xmlns:a16="http://schemas.microsoft.com/office/drawing/2014/main" id="{18176925-29A3-BF49-93A8-77565688E99C}"/>
              </a:ext>
            </a:extLst>
          </p:cNvPr>
          <p:cNvSpPr txBox="1">
            <a:spLocks/>
          </p:cNvSpPr>
          <p:nvPr/>
        </p:nvSpPr>
        <p:spPr>
          <a:xfrm>
            <a:off x="4648074" y="5303413"/>
            <a:ext cx="2579849" cy="258532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Basic concepts</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Quantity Data</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Quality Essays</a:t>
            </a:r>
          </a:p>
        </p:txBody>
      </p:sp>
      <p:sp>
        <p:nvSpPr>
          <p:cNvPr id="34" name="Subtitle 2">
            <a:extLst>
              <a:ext uri="{FF2B5EF4-FFF2-40B4-BE49-F238E27FC236}">
                <a16:creationId xmlns:a16="http://schemas.microsoft.com/office/drawing/2014/main" id="{62D246D6-8609-2E41-9221-B2138F269BEE}"/>
              </a:ext>
            </a:extLst>
          </p:cNvPr>
          <p:cNvSpPr txBox="1">
            <a:spLocks/>
          </p:cNvSpPr>
          <p:nvPr/>
        </p:nvSpPr>
        <p:spPr>
          <a:xfrm>
            <a:off x="7654368" y="5303413"/>
            <a:ext cx="2579849" cy="258532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Production</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Equipment</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External Patents</a:t>
            </a:r>
          </a:p>
        </p:txBody>
      </p:sp>
      <p:sp>
        <p:nvSpPr>
          <p:cNvPr id="35" name="Subtitle 2">
            <a:extLst>
              <a:ext uri="{FF2B5EF4-FFF2-40B4-BE49-F238E27FC236}">
                <a16:creationId xmlns:a16="http://schemas.microsoft.com/office/drawing/2014/main" id="{9F3F0E4C-87C2-B940-81A3-33E7ECF2ABA4}"/>
              </a:ext>
            </a:extLst>
          </p:cNvPr>
          <p:cNvSpPr txBox="1">
            <a:spLocks/>
          </p:cNvSpPr>
          <p:nvPr/>
        </p:nvSpPr>
        <p:spPr>
          <a:xfrm>
            <a:off x="10653600" y="5078993"/>
            <a:ext cx="2579849" cy="303416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Group discussions</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Meetings</a:t>
            </a:r>
          </a:p>
          <a:p>
            <a:pPr>
              <a:lnSpc>
                <a:spcPts val="3500"/>
              </a:lnSpc>
            </a:pP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Interviews</a:t>
            </a:r>
          </a:p>
        </p:txBody>
      </p:sp>
      <p:sp>
        <p:nvSpPr>
          <p:cNvPr id="36" name="Chevron 35">
            <a:extLst>
              <a:ext uri="{FF2B5EF4-FFF2-40B4-BE49-F238E27FC236}">
                <a16:creationId xmlns:a16="http://schemas.microsoft.com/office/drawing/2014/main" id="{D454E394-1991-2C4D-B9D4-03E63101835D}"/>
              </a:ext>
            </a:extLst>
          </p:cNvPr>
          <p:cNvSpPr/>
          <p:nvPr/>
        </p:nvSpPr>
        <p:spPr>
          <a:xfrm>
            <a:off x="14941905" y="3225800"/>
            <a:ext cx="3845232" cy="3632200"/>
          </a:xfrm>
          <a:prstGeom prst="chevron">
            <a:avLst>
              <a:gd name="adj" fmla="val 2434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8" name="Chevron 37">
            <a:extLst>
              <a:ext uri="{FF2B5EF4-FFF2-40B4-BE49-F238E27FC236}">
                <a16:creationId xmlns:a16="http://schemas.microsoft.com/office/drawing/2014/main" id="{2241B762-E8BC-7E45-A9E0-C0544EB8C7C2}"/>
              </a:ext>
            </a:extLst>
          </p:cNvPr>
          <p:cNvSpPr/>
          <p:nvPr/>
        </p:nvSpPr>
        <p:spPr>
          <a:xfrm>
            <a:off x="18216733" y="3225800"/>
            <a:ext cx="3845232" cy="3632200"/>
          </a:xfrm>
          <a:prstGeom prst="chevron">
            <a:avLst>
              <a:gd name="adj" fmla="val 2434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9" name="Rectangle 38">
            <a:extLst>
              <a:ext uri="{FF2B5EF4-FFF2-40B4-BE49-F238E27FC236}">
                <a16:creationId xmlns:a16="http://schemas.microsoft.com/office/drawing/2014/main" id="{FA1E2880-0659-5040-AC4E-314C5D4449B3}"/>
              </a:ext>
            </a:extLst>
          </p:cNvPr>
          <p:cNvSpPr/>
          <p:nvPr/>
        </p:nvSpPr>
        <p:spPr>
          <a:xfrm>
            <a:off x="14941905" y="7047487"/>
            <a:ext cx="7120060" cy="699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3D9027B5-0E97-C748-B1D4-17182B0F7EEA}"/>
              </a:ext>
            </a:extLst>
          </p:cNvPr>
          <p:cNvSpPr/>
          <p:nvPr/>
        </p:nvSpPr>
        <p:spPr>
          <a:xfrm>
            <a:off x="14941905" y="7936756"/>
            <a:ext cx="7120060" cy="699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7ED53847-E5C3-CF46-9B2D-04AA08338001}"/>
              </a:ext>
            </a:extLst>
          </p:cNvPr>
          <p:cNvSpPr/>
          <p:nvPr/>
        </p:nvSpPr>
        <p:spPr>
          <a:xfrm>
            <a:off x="14941905" y="8826025"/>
            <a:ext cx="7120060" cy="699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3F3939B7-076E-8B42-AAC3-CF35EBE69632}"/>
              </a:ext>
            </a:extLst>
          </p:cNvPr>
          <p:cNvSpPr/>
          <p:nvPr/>
        </p:nvSpPr>
        <p:spPr>
          <a:xfrm>
            <a:off x="14941905" y="9715294"/>
            <a:ext cx="7120060" cy="699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7DD0982D-65C6-284F-A56E-BF65ECF15F24}"/>
              </a:ext>
            </a:extLst>
          </p:cNvPr>
          <p:cNvSpPr/>
          <p:nvPr/>
        </p:nvSpPr>
        <p:spPr>
          <a:xfrm>
            <a:off x="14941905" y="10599784"/>
            <a:ext cx="7120060" cy="699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9269D1F0-B1C2-E048-9C29-20D1E1CF259D}"/>
              </a:ext>
            </a:extLst>
          </p:cNvPr>
          <p:cNvSpPr/>
          <p:nvPr/>
        </p:nvSpPr>
        <p:spPr>
          <a:xfrm>
            <a:off x="14941905" y="11484274"/>
            <a:ext cx="7120060" cy="6997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TextBox 44">
            <a:extLst>
              <a:ext uri="{FF2B5EF4-FFF2-40B4-BE49-F238E27FC236}">
                <a16:creationId xmlns:a16="http://schemas.microsoft.com/office/drawing/2014/main" id="{CA6A265D-1F97-B34B-8A4B-23D3DF80007C}"/>
              </a:ext>
            </a:extLst>
          </p:cNvPr>
          <p:cNvSpPr txBox="1"/>
          <p:nvPr/>
        </p:nvSpPr>
        <p:spPr>
          <a:xfrm>
            <a:off x="16941251" y="7166545"/>
            <a:ext cx="312136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SCIENCE SUBJECTS</a:t>
            </a:r>
          </a:p>
        </p:txBody>
      </p:sp>
      <p:sp>
        <p:nvSpPr>
          <p:cNvPr id="46" name="TextBox 45">
            <a:extLst>
              <a:ext uri="{FF2B5EF4-FFF2-40B4-BE49-F238E27FC236}">
                <a16:creationId xmlns:a16="http://schemas.microsoft.com/office/drawing/2014/main" id="{4CC3E7B4-B4BA-8749-81C6-55784EBC5677}"/>
              </a:ext>
            </a:extLst>
          </p:cNvPr>
          <p:cNvSpPr txBox="1"/>
          <p:nvPr/>
        </p:nvSpPr>
        <p:spPr>
          <a:xfrm>
            <a:off x="17031821" y="8055814"/>
            <a:ext cx="294022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SOCIAL SUBJECTS</a:t>
            </a:r>
          </a:p>
        </p:txBody>
      </p:sp>
      <p:sp>
        <p:nvSpPr>
          <p:cNvPr id="47" name="TextBox 46">
            <a:extLst>
              <a:ext uri="{FF2B5EF4-FFF2-40B4-BE49-F238E27FC236}">
                <a16:creationId xmlns:a16="http://schemas.microsoft.com/office/drawing/2014/main" id="{452F4612-7ADF-CB44-BD56-B804D74E8A9B}"/>
              </a:ext>
            </a:extLst>
          </p:cNvPr>
          <p:cNvSpPr txBox="1"/>
          <p:nvPr/>
        </p:nvSpPr>
        <p:spPr>
          <a:xfrm>
            <a:off x="15652445" y="8945083"/>
            <a:ext cx="5698996"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ENGINEERING &amp; COMPUTER SCIENCE</a:t>
            </a:r>
          </a:p>
        </p:txBody>
      </p:sp>
      <p:sp>
        <p:nvSpPr>
          <p:cNvPr id="48" name="TextBox 47">
            <a:extLst>
              <a:ext uri="{FF2B5EF4-FFF2-40B4-BE49-F238E27FC236}">
                <a16:creationId xmlns:a16="http://schemas.microsoft.com/office/drawing/2014/main" id="{8DF012DF-3A80-D446-AA91-D1AA15619597}"/>
              </a:ext>
            </a:extLst>
          </p:cNvPr>
          <p:cNvSpPr txBox="1"/>
          <p:nvPr/>
        </p:nvSpPr>
        <p:spPr>
          <a:xfrm>
            <a:off x="16589396" y="9828857"/>
            <a:ext cx="3825086"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LAW AND REGULATIONS</a:t>
            </a:r>
          </a:p>
        </p:txBody>
      </p:sp>
      <p:sp>
        <p:nvSpPr>
          <p:cNvPr id="49" name="TextBox 48">
            <a:extLst>
              <a:ext uri="{FF2B5EF4-FFF2-40B4-BE49-F238E27FC236}">
                <a16:creationId xmlns:a16="http://schemas.microsoft.com/office/drawing/2014/main" id="{83D16DEA-5700-C74D-AA97-E6B1A6205CBA}"/>
              </a:ext>
            </a:extLst>
          </p:cNvPr>
          <p:cNvSpPr txBox="1"/>
          <p:nvPr/>
        </p:nvSpPr>
        <p:spPr>
          <a:xfrm>
            <a:off x="16910797" y="10718842"/>
            <a:ext cx="3182282"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MEDICAL SUBJECTS</a:t>
            </a:r>
          </a:p>
        </p:txBody>
      </p:sp>
      <p:sp>
        <p:nvSpPr>
          <p:cNvPr id="50" name="TextBox 49">
            <a:extLst>
              <a:ext uri="{FF2B5EF4-FFF2-40B4-BE49-F238E27FC236}">
                <a16:creationId xmlns:a16="http://schemas.microsoft.com/office/drawing/2014/main" id="{3A3ECE52-E7CD-6445-A21D-81E800AB5AA2}"/>
              </a:ext>
            </a:extLst>
          </p:cNvPr>
          <p:cNvSpPr txBox="1"/>
          <p:nvPr/>
        </p:nvSpPr>
        <p:spPr>
          <a:xfrm>
            <a:off x="15883275" y="11603332"/>
            <a:ext cx="5237331"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ENGLISH AND OTHER LANGUAGES</a:t>
            </a:r>
          </a:p>
        </p:txBody>
      </p:sp>
      <p:sp>
        <p:nvSpPr>
          <p:cNvPr id="51" name="TextBox 50">
            <a:extLst>
              <a:ext uri="{FF2B5EF4-FFF2-40B4-BE49-F238E27FC236}">
                <a16:creationId xmlns:a16="http://schemas.microsoft.com/office/drawing/2014/main" id="{B41C963A-6515-B845-B76D-822716FA908B}"/>
              </a:ext>
            </a:extLst>
          </p:cNvPr>
          <p:cNvSpPr txBox="1"/>
          <p:nvPr/>
        </p:nvSpPr>
        <p:spPr>
          <a:xfrm>
            <a:off x="16080147" y="4626401"/>
            <a:ext cx="2292615"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COMMERCIAL</a:t>
            </a:r>
          </a:p>
          <a:p>
            <a:pPr algn="ctr"/>
            <a:r>
              <a:rPr lang="en-US" sz="2400" b="1" dirty="0">
                <a:solidFill>
                  <a:schemeClr val="bg1"/>
                </a:solidFill>
                <a:latin typeface="Poppins" pitchFamily="2" charset="77"/>
                <a:cs typeface="Poppins" pitchFamily="2" charset="77"/>
              </a:rPr>
              <a:t>USES</a:t>
            </a:r>
          </a:p>
        </p:txBody>
      </p:sp>
      <p:sp>
        <p:nvSpPr>
          <p:cNvPr id="52" name="TextBox 51">
            <a:extLst>
              <a:ext uri="{FF2B5EF4-FFF2-40B4-BE49-F238E27FC236}">
                <a16:creationId xmlns:a16="http://schemas.microsoft.com/office/drawing/2014/main" id="{A40D2539-9008-E348-B115-07F650FC70BB}"/>
              </a:ext>
            </a:extLst>
          </p:cNvPr>
          <p:cNvSpPr txBox="1"/>
          <p:nvPr/>
        </p:nvSpPr>
        <p:spPr>
          <a:xfrm>
            <a:off x="19430317" y="4626401"/>
            <a:ext cx="2141933" cy="830997"/>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NON-PROFIT</a:t>
            </a:r>
          </a:p>
          <a:p>
            <a:pPr algn="ctr"/>
            <a:r>
              <a:rPr lang="en-US" sz="2400" b="1" dirty="0">
                <a:solidFill>
                  <a:schemeClr val="bg1"/>
                </a:solidFill>
                <a:latin typeface="Poppins" pitchFamily="2" charset="77"/>
                <a:cs typeface="Poppins" pitchFamily="2" charset="77"/>
              </a:rPr>
              <a:t>USES</a:t>
            </a:r>
          </a:p>
        </p:txBody>
      </p:sp>
      <p:sp>
        <p:nvSpPr>
          <p:cNvPr id="53" name="TextBox 52">
            <a:extLst>
              <a:ext uri="{FF2B5EF4-FFF2-40B4-BE49-F238E27FC236}">
                <a16:creationId xmlns:a16="http://schemas.microsoft.com/office/drawing/2014/main" id="{B633B68B-B0D8-DF4D-8048-27C298C780E5}"/>
              </a:ext>
            </a:extLst>
          </p:cNvPr>
          <p:cNvSpPr txBox="1"/>
          <p:nvPr/>
        </p:nvSpPr>
        <p:spPr>
          <a:xfrm>
            <a:off x="17037434" y="12269534"/>
            <a:ext cx="2929008"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APPLICATION</a:t>
            </a:r>
          </a:p>
        </p:txBody>
      </p:sp>
    </p:spTree>
    <p:extLst>
      <p:ext uri="{BB962C8B-B14F-4D97-AF65-F5344CB8AC3E}">
        <p14:creationId xmlns:p14="http://schemas.microsoft.com/office/powerpoint/2010/main" val="339971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F3DB4-BA7B-D149-9505-9D76D2142611}"/>
              </a:ext>
            </a:extLst>
          </p:cNvPr>
          <p:cNvSpPr txBox="1"/>
          <p:nvPr/>
        </p:nvSpPr>
        <p:spPr>
          <a:xfrm>
            <a:off x="5819953" y="612372"/>
            <a:ext cx="1273778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GENERIC VALUE CHAIN ANALYSIS</a:t>
            </a:r>
          </a:p>
        </p:txBody>
      </p:sp>
      <p:sp>
        <p:nvSpPr>
          <p:cNvPr id="3" name="TextBox 2">
            <a:extLst>
              <a:ext uri="{FF2B5EF4-FFF2-40B4-BE49-F238E27FC236}">
                <a16:creationId xmlns:a16="http://schemas.microsoft.com/office/drawing/2014/main" id="{2D42F1DB-097C-7E4E-A7D1-21CD2BE7759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Chevron 3">
            <a:extLst>
              <a:ext uri="{FF2B5EF4-FFF2-40B4-BE49-F238E27FC236}">
                <a16:creationId xmlns:a16="http://schemas.microsoft.com/office/drawing/2014/main" id="{CBA8296B-EF67-0148-A0FB-7C441673628A}"/>
              </a:ext>
            </a:extLst>
          </p:cNvPr>
          <p:cNvSpPr/>
          <p:nvPr/>
        </p:nvSpPr>
        <p:spPr>
          <a:xfrm>
            <a:off x="1520825" y="5050969"/>
            <a:ext cx="4796848" cy="3629891"/>
          </a:xfrm>
          <a:prstGeom prst="chevron">
            <a:avLst>
              <a:gd name="adj" fmla="val 301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 name="Chevron 4">
            <a:extLst>
              <a:ext uri="{FF2B5EF4-FFF2-40B4-BE49-F238E27FC236}">
                <a16:creationId xmlns:a16="http://schemas.microsoft.com/office/drawing/2014/main" id="{2BF082F9-C83E-A34D-94DB-182253C7E5A9}"/>
              </a:ext>
            </a:extLst>
          </p:cNvPr>
          <p:cNvSpPr/>
          <p:nvPr/>
        </p:nvSpPr>
        <p:spPr>
          <a:xfrm>
            <a:off x="5655613" y="5050969"/>
            <a:ext cx="4796848" cy="3629891"/>
          </a:xfrm>
          <a:prstGeom prst="chevron">
            <a:avLst>
              <a:gd name="adj" fmla="val 301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6" name="Chevron 5">
            <a:extLst>
              <a:ext uri="{FF2B5EF4-FFF2-40B4-BE49-F238E27FC236}">
                <a16:creationId xmlns:a16="http://schemas.microsoft.com/office/drawing/2014/main" id="{7B971225-64C0-8549-9344-D12CAA79AD78}"/>
              </a:ext>
            </a:extLst>
          </p:cNvPr>
          <p:cNvSpPr/>
          <p:nvPr/>
        </p:nvSpPr>
        <p:spPr>
          <a:xfrm>
            <a:off x="9790400" y="5050969"/>
            <a:ext cx="4796848" cy="3629891"/>
          </a:xfrm>
          <a:prstGeom prst="chevron">
            <a:avLst>
              <a:gd name="adj" fmla="val 301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7" name="Chevron 6">
            <a:extLst>
              <a:ext uri="{FF2B5EF4-FFF2-40B4-BE49-F238E27FC236}">
                <a16:creationId xmlns:a16="http://schemas.microsoft.com/office/drawing/2014/main" id="{B33FEBDF-CFE9-1148-99C4-9EE9799CC1FF}"/>
              </a:ext>
            </a:extLst>
          </p:cNvPr>
          <p:cNvSpPr/>
          <p:nvPr/>
        </p:nvSpPr>
        <p:spPr>
          <a:xfrm>
            <a:off x="13925189" y="5050969"/>
            <a:ext cx="4796848" cy="3629891"/>
          </a:xfrm>
          <a:prstGeom prst="chevron">
            <a:avLst>
              <a:gd name="adj" fmla="val 3015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8" name="Chevron 7">
            <a:extLst>
              <a:ext uri="{FF2B5EF4-FFF2-40B4-BE49-F238E27FC236}">
                <a16:creationId xmlns:a16="http://schemas.microsoft.com/office/drawing/2014/main" id="{A73E9002-F772-D049-BB0F-04750ED1D404}"/>
              </a:ext>
            </a:extLst>
          </p:cNvPr>
          <p:cNvSpPr/>
          <p:nvPr/>
        </p:nvSpPr>
        <p:spPr>
          <a:xfrm>
            <a:off x="18059977" y="5050969"/>
            <a:ext cx="4796848" cy="3629891"/>
          </a:xfrm>
          <a:prstGeom prst="chevron">
            <a:avLst>
              <a:gd name="adj" fmla="val 3015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Rectangle 8">
            <a:extLst>
              <a:ext uri="{FF2B5EF4-FFF2-40B4-BE49-F238E27FC236}">
                <a16:creationId xmlns:a16="http://schemas.microsoft.com/office/drawing/2014/main" id="{5F5F8ECC-9707-5944-9833-F3793C82C668}"/>
              </a:ext>
            </a:extLst>
          </p:cNvPr>
          <p:cNvSpPr/>
          <p:nvPr/>
        </p:nvSpPr>
        <p:spPr>
          <a:xfrm>
            <a:off x="1520825" y="3173571"/>
            <a:ext cx="21336000" cy="152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CF8694F2-A183-6344-9EE6-F396BC4891FD}"/>
              </a:ext>
            </a:extLst>
          </p:cNvPr>
          <p:cNvSpPr/>
          <p:nvPr/>
        </p:nvSpPr>
        <p:spPr>
          <a:xfrm>
            <a:off x="1520825" y="9034258"/>
            <a:ext cx="21336000" cy="152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4B07E24F-8C16-7F4E-9399-FDCB247B583D}"/>
              </a:ext>
            </a:extLst>
          </p:cNvPr>
          <p:cNvSpPr txBox="1"/>
          <p:nvPr/>
        </p:nvSpPr>
        <p:spPr>
          <a:xfrm>
            <a:off x="2512040" y="6573526"/>
            <a:ext cx="3360564"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LOGISTICS</a:t>
            </a:r>
          </a:p>
        </p:txBody>
      </p:sp>
      <p:sp>
        <p:nvSpPr>
          <p:cNvPr id="12" name="TextBox 11">
            <a:extLst>
              <a:ext uri="{FF2B5EF4-FFF2-40B4-BE49-F238E27FC236}">
                <a16:creationId xmlns:a16="http://schemas.microsoft.com/office/drawing/2014/main" id="{807EE644-1EB4-5D4A-8AE8-B6698196C117}"/>
              </a:ext>
            </a:extLst>
          </p:cNvPr>
          <p:cNvSpPr txBox="1"/>
          <p:nvPr/>
        </p:nvSpPr>
        <p:spPr>
          <a:xfrm>
            <a:off x="6822360" y="6573526"/>
            <a:ext cx="3360564"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PURCHASING</a:t>
            </a:r>
          </a:p>
        </p:txBody>
      </p:sp>
      <p:sp>
        <p:nvSpPr>
          <p:cNvPr id="13" name="TextBox 12">
            <a:extLst>
              <a:ext uri="{FF2B5EF4-FFF2-40B4-BE49-F238E27FC236}">
                <a16:creationId xmlns:a16="http://schemas.microsoft.com/office/drawing/2014/main" id="{B993FE80-D7D4-CB41-8831-603870F079DC}"/>
              </a:ext>
            </a:extLst>
          </p:cNvPr>
          <p:cNvSpPr txBox="1"/>
          <p:nvPr/>
        </p:nvSpPr>
        <p:spPr>
          <a:xfrm>
            <a:off x="10962560" y="6327305"/>
            <a:ext cx="3360564"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MANUFACTU-RING</a:t>
            </a:r>
          </a:p>
        </p:txBody>
      </p:sp>
      <p:sp>
        <p:nvSpPr>
          <p:cNvPr id="14" name="TextBox 13">
            <a:extLst>
              <a:ext uri="{FF2B5EF4-FFF2-40B4-BE49-F238E27FC236}">
                <a16:creationId xmlns:a16="http://schemas.microsoft.com/office/drawing/2014/main" id="{75D5F84D-357A-3944-8090-178BFF80E9FE}"/>
              </a:ext>
            </a:extLst>
          </p:cNvPr>
          <p:cNvSpPr txBox="1"/>
          <p:nvPr/>
        </p:nvSpPr>
        <p:spPr>
          <a:xfrm>
            <a:off x="15090060" y="6573526"/>
            <a:ext cx="3360564"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DISTRIBUTION</a:t>
            </a:r>
          </a:p>
        </p:txBody>
      </p:sp>
      <p:sp>
        <p:nvSpPr>
          <p:cNvPr id="15" name="TextBox 14">
            <a:extLst>
              <a:ext uri="{FF2B5EF4-FFF2-40B4-BE49-F238E27FC236}">
                <a16:creationId xmlns:a16="http://schemas.microsoft.com/office/drawing/2014/main" id="{11999582-2E2F-D849-B4D6-803DF876A4B3}"/>
              </a:ext>
            </a:extLst>
          </p:cNvPr>
          <p:cNvSpPr txBox="1"/>
          <p:nvPr/>
        </p:nvSpPr>
        <p:spPr>
          <a:xfrm>
            <a:off x="19072840" y="6573526"/>
            <a:ext cx="3360564"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SERVICE</a:t>
            </a:r>
          </a:p>
        </p:txBody>
      </p:sp>
      <p:sp>
        <p:nvSpPr>
          <p:cNvPr id="16" name="TextBox 15">
            <a:extLst>
              <a:ext uri="{FF2B5EF4-FFF2-40B4-BE49-F238E27FC236}">
                <a16:creationId xmlns:a16="http://schemas.microsoft.com/office/drawing/2014/main" id="{F63F67B5-08E9-2349-B0CB-571BEBEDE1D5}"/>
              </a:ext>
            </a:extLst>
          </p:cNvPr>
          <p:cNvSpPr txBox="1"/>
          <p:nvPr/>
        </p:nvSpPr>
        <p:spPr>
          <a:xfrm>
            <a:off x="10301930" y="3643183"/>
            <a:ext cx="377379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PRODUCT DESIGN</a:t>
            </a:r>
          </a:p>
        </p:txBody>
      </p:sp>
      <p:sp>
        <p:nvSpPr>
          <p:cNvPr id="17" name="TextBox 16">
            <a:extLst>
              <a:ext uri="{FF2B5EF4-FFF2-40B4-BE49-F238E27FC236}">
                <a16:creationId xmlns:a16="http://schemas.microsoft.com/office/drawing/2014/main" id="{1101B44F-FC54-F04A-B6BC-D2AEF9708819}"/>
              </a:ext>
            </a:extLst>
          </p:cNvPr>
          <p:cNvSpPr txBox="1"/>
          <p:nvPr/>
        </p:nvSpPr>
        <p:spPr>
          <a:xfrm>
            <a:off x="10014997" y="9503870"/>
            <a:ext cx="434766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MARKETING &amp; SALES</a:t>
            </a:r>
          </a:p>
        </p:txBody>
      </p:sp>
      <p:sp>
        <p:nvSpPr>
          <p:cNvPr id="18" name="Subtitle 2">
            <a:extLst>
              <a:ext uri="{FF2B5EF4-FFF2-40B4-BE49-F238E27FC236}">
                <a16:creationId xmlns:a16="http://schemas.microsoft.com/office/drawing/2014/main" id="{48483DDE-5DBF-C747-BAA4-B1E34D05889E}"/>
              </a:ext>
            </a:extLst>
          </p:cNvPr>
          <p:cNvSpPr txBox="1">
            <a:spLocks/>
          </p:cNvSpPr>
          <p:nvPr/>
        </p:nvSpPr>
        <p:spPr>
          <a:xfrm>
            <a:off x="1520825" y="11110850"/>
            <a:ext cx="21335999"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94157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a:extLst>
              <a:ext uri="{FF2B5EF4-FFF2-40B4-BE49-F238E27FC236}">
                <a16:creationId xmlns:a16="http://schemas.microsoft.com/office/drawing/2014/main" id="{8540C360-B65E-254F-A898-A2082A70837F}"/>
              </a:ext>
            </a:extLst>
          </p:cNvPr>
          <p:cNvSpPr/>
          <p:nvPr/>
        </p:nvSpPr>
        <p:spPr>
          <a:xfrm>
            <a:off x="1520824" y="2761062"/>
            <a:ext cx="4407493" cy="1629231"/>
          </a:xfrm>
          <a:prstGeom prst="chevron">
            <a:avLst>
              <a:gd name="adj" fmla="val 301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 name="Chevron 2">
            <a:extLst>
              <a:ext uri="{FF2B5EF4-FFF2-40B4-BE49-F238E27FC236}">
                <a16:creationId xmlns:a16="http://schemas.microsoft.com/office/drawing/2014/main" id="{17BDD8CD-A4F0-B04D-9053-5796AF4423C6}"/>
              </a:ext>
            </a:extLst>
          </p:cNvPr>
          <p:cNvSpPr/>
          <p:nvPr/>
        </p:nvSpPr>
        <p:spPr>
          <a:xfrm>
            <a:off x="5752951" y="2761061"/>
            <a:ext cx="4407493" cy="1629231"/>
          </a:xfrm>
          <a:prstGeom prst="chevron">
            <a:avLst>
              <a:gd name="adj" fmla="val 301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Chevron 3">
            <a:extLst>
              <a:ext uri="{FF2B5EF4-FFF2-40B4-BE49-F238E27FC236}">
                <a16:creationId xmlns:a16="http://schemas.microsoft.com/office/drawing/2014/main" id="{0F19C249-D1C3-2D47-8B1B-5B3E6D2EBD24}"/>
              </a:ext>
            </a:extLst>
          </p:cNvPr>
          <p:cNvSpPr/>
          <p:nvPr/>
        </p:nvSpPr>
        <p:spPr>
          <a:xfrm>
            <a:off x="9985078" y="2761062"/>
            <a:ext cx="4407493" cy="1629231"/>
          </a:xfrm>
          <a:prstGeom prst="chevron">
            <a:avLst>
              <a:gd name="adj" fmla="val 301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 name="Chevron 4">
            <a:extLst>
              <a:ext uri="{FF2B5EF4-FFF2-40B4-BE49-F238E27FC236}">
                <a16:creationId xmlns:a16="http://schemas.microsoft.com/office/drawing/2014/main" id="{1E3E06E9-998C-0043-A690-B7EF2B1F19AE}"/>
              </a:ext>
            </a:extLst>
          </p:cNvPr>
          <p:cNvSpPr/>
          <p:nvPr/>
        </p:nvSpPr>
        <p:spPr>
          <a:xfrm>
            <a:off x="14217205" y="2761062"/>
            <a:ext cx="4407493" cy="1629231"/>
          </a:xfrm>
          <a:prstGeom prst="chevron">
            <a:avLst>
              <a:gd name="adj" fmla="val 3015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6" name="Chevron 5">
            <a:extLst>
              <a:ext uri="{FF2B5EF4-FFF2-40B4-BE49-F238E27FC236}">
                <a16:creationId xmlns:a16="http://schemas.microsoft.com/office/drawing/2014/main" id="{3AF96FAC-774F-154E-B763-C576A69BC969}"/>
              </a:ext>
            </a:extLst>
          </p:cNvPr>
          <p:cNvSpPr/>
          <p:nvPr/>
        </p:nvSpPr>
        <p:spPr>
          <a:xfrm>
            <a:off x="18449332" y="2761062"/>
            <a:ext cx="4407493" cy="1629231"/>
          </a:xfrm>
          <a:prstGeom prst="chevron">
            <a:avLst>
              <a:gd name="adj" fmla="val 3015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7" name="TextBox 6">
            <a:extLst>
              <a:ext uri="{FF2B5EF4-FFF2-40B4-BE49-F238E27FC236}">
                <a16:creationId xmlns:a16="http://schemas.microsoft.com/office/drawing/2014/main" id="{B1202CE7-8E48-6A46-815B-1410ACA16B91}"/>
              </a:ext>
            </a:extLst>
          </p:cNvPr>
          <p:cNvSpPr txBox="1"/>
          <p:nvPr/>
        </p:nvSpPr>
        <p:spPr>
          <a:xfrm>
            <a:off x="5169937" y="612372"/>
            <a:ext cx="1403781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AEROSPACE VALUE CHAIN ANALYSIS</a:t>
            </a:r>
          </a:p>
        </p:txBody>
      </p:sp>
      <p:sp>
        <p:nvSpPr>
          <p:cNvPr id="8" name="TextBox 7">
            <a:extLst>
              <a:ext uri="{FF2B5EF4-FFF2-40B4-BE49-F238E27FC236}">
                <a16:creationId xmlns:a16="http://schemas.microsoft.com/office/drawing/2014/main" id="{E8592847-49A9-2848-806D-9E2AE0D8042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 name="TextBox 8">
            <a:extLst>
              <a:ext uri="{FF2B5EF4-FFF2-40B4-BE49-F238E27FC236}">
                <a16:creationId xmlns:a16="http://schemas.microsoft.com/office/drawing/2014/main" id="{C5B5709C-3362-D146-9478-C07673720DC1}"/>
              </a:ext>
            </a:extLst>
          </p:cNvPr>
          <p:cNvSpPr txBox="1"/>
          <p:nvPr/>
        </p:nvSpPr>
        <p:spPr>
          <a:xfrm>
            <a:off x="2044289" y="3283288"/>
            <a:ext cx="3360564"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DESIGN</a:t>
            </a:r>
          </a:p>
        </p:txBody>
      </p:sp>
      <p:sp>
        <p:nvSpPr>
          <p:cNvPr id="10" name="TextBox 9">
            <a:extLst>
              <a:ext uri="{FF2B5EF4-FFF2-40B4-BE49-F238E27FC236}">
                <a16:creationId xmlns:a16="http://schemas.microsoft.com/office/drawing/2014/main" id="{0F08B046-60DE-134B-834F-9AE5C20BE935}"/>
              </a:ext>
            </a:extLst>
          </p:cNvPr>
          <p:cNvSpPr txBox="1"/>
          <p:nvPr/>
        </p:nvSpPr>
        <p:spPr>
          <a:xfrm>
            <a:off x="6276415" y="3037067"/>
            <a:ext cx="3360564"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COMPONENT PRODUCTION</a:t>
            </a:r>
          </a:p>
        </p:txBody>
      </p:sp>
      <p:sp>
        <p:nvSpPr>
          <p:cNvPr id="11" name="TextBox 10">
            <a:extLst>
              <a:ext uri="{FF2B5EF4-FFF2-40B4-BE49-F238E27FC236}">
                <a16:creationId xmlns:a16="http://schemas.microsoft.com/office/drawing/2014/main" id="{27F84781-6A54-ED40-8883-AA2A45676072}"/>
              </a:ext>
            </a:extLst>
          </p:cNvPr>
          <p:cNvSpPr txBox="1"/>
          <p:nvPr/>
        </p:nvSpPr>
        <p:spPr>
          <a:xfrm>
            <a:off x="10508542" y="3283288"/>
            <a:ext cx="3360564"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SUBASSEMBLY</a:t>
            </a:r>
          </a:p>
        </p:txBody>
      </p:sp>
      <p:sp>
        <p:nvSpPr>
          <p:cNvPr id="12" name="TextBox 11">
            <a:extLst>
              <a:ext uri="{FF2B5EF4-FFF2-40B4-BE49-F238E27FC236}">
                <a16:creationId xmlns:a16="http://schemas.microsoft.com/office/drawing/2014/main" id="{82EA668D-CE10-024E-9CD1-0C3D6FE1A68A}"/>
              </a:ext>
            </a:extLst>
          </p:cNvPr>
          <p:cNvSpPr txBox="1"/>
          <p:nvPr/>
        </p:nvSpPr>
        <p:spPr>
          <a:xfrm>
            <a:off x="14740669" y="3037067"/>
            <a:ext cx="3360564"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FINAL ASSEMBLY</a:t>
            </a:r>
          </a:p>
        </p:txBody>
      </p:sp>
      <p:sp>
        <p:nvSpPr>
          <p:cNvPr id="13" name="TextBox 12">
            <a:extLst>
              <a:ext uri="{FF2B5EF4-FFF2-40B4-BE49-F238E27FC236}">
                <a16:creationId xmlns:a16="http://schemas.microsoft.com/office/drawing/2014/main" id="{F498E440-89E9-AF47-A1E4-8F5EF83C17BF}"/>
              </a:ext>
            </a:extLst>
          </p:cNvPr>
          <p:cNvSpPr txBox="1"/>
          <p:nvPr/>
        </p:nvSpPr>
        <p:spPr>
          <a:xfrm>
            <a:off x="18972796" y="2790846"/>
            <a:ext cx="3360564" cy="1569660"/>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POST PRODUCTION SERVICES</a:t>
            </a:r>
          </a:p>
        </p:txBody>
      </p:sp>
      <p:sp>
        <p:nvSpPr>
          <p:cNvPr id="14" name="Rectangle 13">
            <a:extLst>
              <a:ext uri="{FF2B5EF4-FFF2-40B4-BE49-F238E27FC236}">
                <a16:creationId xmlns:a16="http://schemas.microsoft.com/office/drawing/2014/main" id="{E2B977D5-07D9-5C47-8E45-2956669F2F1D}"/>
              </a:ext>
            </a:extLst>
          </p:cNvPr>
          <p:cNvSpPr/>
          <p:nvPr/>
        </p:nvSpPr>
        <p:spPr>
          <a:xfrm>
            <a:off x="1520824" y="4601380"/>
            <a:ext cx="4061829" cy="36754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081AD47D-4D17-6246-9109-A9064348A9FE}"/>
              </a:ext>
            </a:extLst>
          </p:cNvPr>
          <p:cNvSpPr/>
          <p:nvPr/>
        </p:nvSpPr>
        <p:spPr>
          <a:xfrm>
            <a:off x="10155376" y="4601380"/>
            <a:ext cx="4061829" cy="3675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AD9BF374-F917-D741-B09B-DEC8D3C8555E}"/>
              </a:ext>
            </a:extLst>
          </p:cNvPr>
          <p:cNvSpPr/>
          <p:nvPr/>
        </p:nvSpPr>
        <p:spPr>
          <a:xfrm>
            <a:off x="5838100" y="4601380"/>
            <a:ext cx="4061829" cy="3675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3E6BCC2C-C7FB-9446-ACBF-47100794E39E}"/>
              </a:ext>
            </a:extLst>
          </p:cNvPr>
          <p:cNvSpPr/>
          <p:nvPr/>
        </p:nvSpPr>
        <p:spPr>
          <a:xfrm>
            <a:off x="14477721" y="4601380"/>
            <a:ext cx="4061829" cy="36754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239B5FA1-7DA3-004D-936C-7C0F673C6953}"/>
              </a:ext>
            </a:extLst>
          </p:cNvPr>
          <p:cNvSpPr/>
          <p:nvPr/>
        </p:nvSpPr>
        <p:spPr>
          <a:xfrm>
            <a:off x="18794996" y="4601380"/>
            <a:ext cx="4061829" cy="36754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Subtitle 2">
            <a:extLst>
              <a:ext uri="{FF2B5EF4-FFF2-40B4-BE49-F238E27FC236}">
                <a16:creationId xmlns:a16="http://schemas.microsoft.com/office/drawing/2014/main" id="{CAC91286-CBAD-D849-8F91-D67FFC677E4F}"/>
              </a:ext>
            </a:extLst>
          </p:cNvPr>
          <p:cNvSpPr txBox="1">
            <a:spLocks/>
          </p:cNvSpPr>
          <p:nvPr/>
        </p:nvSpPr>
        <p:spPr>
          <a:xfrm>
            <a:off x="1783007" y="4853819"/>
            <a:ext cx="3537462"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a:t>
            </a:r>
          </a:p>
        </p:txBody>
      </p:sp>
      <p:sp>
        <p:nvSpPr>
          <p:cNvPr id="20" name="Subtitle 2">
            <a:extLst>
              <a:ext uri="{FF2B5EF4-FFF2-40B4-BE49-F238E27FC236}">
                <a16:creationId xmlns:a16="http://schemas.microsoft.com/office/drawing/2014/main" id="{FEE10EB5-2855-F94A-8B2E-840BFB49FA44}"/>
              </a:ext>
            </a:extLst>
          </p:cNvPr>
          <p:cNvSpPr txBox="1">
            <a:spLocks/>
          </p:cNvSpPr>
          <p:nvPr/>
        </p:nvSpPr>
        <p:spPr>
          <a:xfrm>
            <a:off x="6100283" y="4853819"/>
            <a:ext cx="3537462"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a:t>
            </a:r>
          </a:p>
        </p:txBody>
      </p:sp>
      <p:sp>
        <p:nvSpPr>
          <p:cNvPr id="21" name="Subtitle 2">
            <a:extLst>
              <a:ext uri="{FF2B5EF4-FFF2-40B4-BE49-F238E27FC236}">
                <a16:creationId xmlns:a16="http://schemas.microsoft.com/office/drawing/2014/main" id="{33E03127-95A4-6E45-AE94-DB57CCF04426}"/>
              </a:ext>
            </a:extLst>
          </p:cNvPr>
          <p:cNvSpPr txBox="1">
            <a:spLocks/>
          </p:cNvSpPr>
          <p:nvPr/>
        </p:nvSpPr>
        <p:spPr>
          <a:xfrm>
            <a:off x="10417559" y="4853819"/>
            <a:ext cx="3537462"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a:t>
            </a:r>
          </a:p>
        </p:txBody>
      </p:sp>
      <p:sp>
        <p:nvSpPr>
          <p:cNvPr id="22" name="Subtitle 2">
            <a:extLst>
              <a:ext uri="{FF2B5EF4-FFF2-40B4-BE49-F238E27FC236}">
                <a16:creationId xmlns:a16="http://schemas.microsoft.com/office/drawing/2014/main" id="{0ABBC8DD-AFF9-3341-92C2-C80EA8F1A858}"/>
              </a:ext>
            </a:extLst>
          </p:cNvPr>
          <p:cNvSpPr txBox="1">
            <a:spLocks/>
          </p:cNvSpPr>
          <p:nvPr/>
        </p:nvSpPr>
        <p:spPr>
          <a:xfrm>
            <a:off x="14740669" y="4853819"/>
            <a:ext cx="3537462"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a:t>
            </a:r>
          </a:p>
        </p:txBody>
      </p:sp>
      <p:sp>
        <p:nvSpPr>
          <p:cNvPr id="24" name="Subtitle 2">
            <a:extLst>
              <a:ext uri="{FF2B5EF4-FFF2-40B4-BE49-F238E27FC236}">
                <a16:creationId xmlns:a16="http://schemas.microsoft.com/office/drawing/2014/main" id="{05ED0E89-925C-A748-8CEE-BB3ACF5C2F38}"/>
              </a:ext>
            </a:extLst>
          </p:cNvPr>
          <p:cNvSpPr txBox="1">
            <a:spLocks/>
          </p:cNvSpPr>
          <p:nvPr/>
        </p:nvSpPr>
        <p:spPr>
          <a:xfrm>
            <a:off x="19057944" y="4853819"/>
            <a:ext cx="3537462"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a:t>
            </a:r>
          </a:p>
        </p:txBody>
      </p:sp>
      <p:sp>
        <p:nvSpPr>
          <p:cNvPr id="25" name="TextBox 24">
            <a:extLst>
              <a:ext uri="{FF2B5EF4-FFF2-40B4-BE49-F238E27FC236}">
                <a16:creationId xmlns:a16="http://schemas.microsoft.com/office/drawing/2014/main" id="{58D1BD96-9A69-0F45-A94A-775BA24525FB}"/>
              </a:ext>
            </a:extLst>
          </p:cNvPr>
          <p:cNvSpPr txBox="1"/>
          <p:nvPr/>
        </p:nvSpPr>
        <p:spPr>
          <a:xfrm>
            <a:off x="9326505" y="11519688"/>
            <a:ext cx="572464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SUPPORTING INSTITUTIONS</a:t>
            </a:r>
          </a:p>
        </p:txBody>
      </p:sp>
      <p:sp>
        <p:nvSpPr>
          <p:cNvPr id="26" name="Rectangle 25">
            <a:extLst>
              <a:ext uri="{FF2B5EF4-FFF2-40B4-BE49-F238E27FC236}">
                <a16:creationId xmlns:a16="http://schemas.microsoft.com/office/drawing/2014/main" id="{152FA356-9448-3F44-BADE-9F001C0ED7A6}"/>
              </a:ext>
            </a:extLst>
          </p:cNvPr>
          <p:cNvSpPr/>
          <p:nvPr/>
        </p:nvSpPr>
        <p:spPr>
          <a:xfrm>
            <a:off x="1520824" y="12218952"/>
            <a:ext cx="4061829" cy="7304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521BE5F2-85FC-E14E-BC32-691439EFED15}"/>
              </a:ext>
            </a:extLst>
          </p:cNvPr>
          <p:cNvSpPr/>
          <p:nvPr/>
        </p:nvSpPr>
        <p:spPr>
          <a:xfrm>
            <a:off x="10155376" y="12218952"/>
            <a:ext cx="4061829" cy="7304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A0A33354-62BA-7044-9281-D7FC633E6FED}"/>
              </a:ext>
            </a:extLst>
          </p:cNvPr>
          <p:cNvSpPr/>
          <p:nvPr/>
        </p:nvSpPr>
        <p:spPr>
          <a:xfrm>
            <a:off x="5838100" y="12218952"/>
            <a:ext cx="4061829" cy="7304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38A64E64-55A7-5E4C-8A56-F7B29FC9AA6D}"/>
              </a:ext>
            </a:extLst>
          </p:cNvPr>
          <p:cNvSpPr/>
          <p:nvPr/>
        </p:nvSpPr>
        <p:spPr>
          <a:xfrm>
            <a:off x="14477721" y="12218952"/>
            <a:ext cx="4061829" cy="7304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8846E1D3-F64A-8345-B10D-CF2D777E0C30}"/>
              </a:ext>
            </a:extLst>
          </p:cNvPr>
          <p:cNvSpPr/>
          <p:nvPr/>
        </p:nvSpPr>
        <p:spPr>
          <a:xfrm>
            <a:off x="18794996" y="12218952"/>
            <a:ext cx="4061829" cy="730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B4F5FA10-F69D-084E-B86C-400F9A729164}"/>
              </a:ext>
            </a:extLst>
          </p:cNvPr>
          <p:cNvSpPr txBox="1"/>
          <p:nvPr/>
        </p:nvSpPr>
        <p:spPr>
          <a:xfrm>
            <a:off x="1619964" y="12353356"/>
            <a:ext cx="386355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EDUCATION &amp; TRAINING</a:t>
            </a:r>
          </a:p>
        </p:txBody>
      </p:sp>
      <p:sp>
        <p:nvSpPr>
          <p:cNvPr id="32" name="TextBox 31">
            <a:extLst>
              <a:ext uri="{FF2B5EF4-FFF2-40B4-BE49-F238E27FC236}">
                <a16:creationId xmlns:a16="http://schemas.microsoft.com/office/drawing/2014/main" id="{AE340F38-C7E7-954C-8FA7-63D1D1EDF79D}"/>
              </a:ext>
            </a:extLst>
          </p:cNvPr>
          <p:cNvSpPr txBox="1"/>
          <p:nvPr/>
        </p:nvSpPr>
        <p:spPr>
          <a:xfrm>
            <a:off x="6971974" y="12353356"/>
            <a:ext cx="1794082"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RESEARCH</a:t>
            </a:r>
          </a:p>
        </p:txBody>
      </p:sp>
      <p:sp>
        <p:nvSpPr>
          <p:cNvPr id="33" name="TextBox 32">
            <a:extLst>
              <a:ext uri="{FF2B5EF4-FFF2-40B4-BE49-F238E27FC236}">
                <a16:creationId xmlns:a16="http://schemas.microsoft.com/office/drawing/2014/main" id="{299DCA81-B076-5245-BDC4-D48C03C2C8EA}"/>
              </a:ext>
            </a:extLst>
          </p:cNvPr>
          <p:cNvSpPr txBox="1"/>
          <p:nvPr/>
        </p:nvSpPr>
        <p:spPr>
          <a:xfrm>
            <a:off x="10958232" y="12353356"/>
            <a:ext cx="2456122"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RISK-SHARING</a:t>
            </a:r>
          </a:p>
        </p:txBody>
      </p:sp>
      <p:sp>
        <p:nvSpPr>
          <p:cNvPr id="34" name="TextBox 33">
            <a:extLst>
              <a:ext uri="{FF2B5EF4-FFF2-40B4-BE49-F238E27FC236}">
                <a16:creationId xmlns:a16="http://schemas.microsoft.com/office/drawing/2014/main" id="{2CCF5608-703E-4A4C-A531-A7A6F7FB8FB4}"/>
              </a:ext>
            </a:extLst>
          </p:cNvPr>
          <p:cNvSpPr txBox="1"/>
          <p:nvPr/>
        </p:nvSpPr>
        <p:spPr>
          <a:xfrm>
            <a:off x="14487094" y="12353356"/>
            <a:ext cx="4043094"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POLICIES &amp; REGULATIONS</a:t>
            </a:r>
          </a:p>
        </p:txBody>
      </p:sp>
      <p:sp>
        <p:nvSpPr>
          <p:cNvPr id="35" name="TextBox 34">
            <a:extLst>
              <a:ext uri="{FF2B5EF4-FFF2-40B4-BE49-F238E27FC236}">
                <a16:creationId xmlns:a16="http://schemas.microsoft.com/office/drawing/2014/main" id="{43E12242-0110-034D-A62B-538B82D6A4A2}"/>
              </a:ext>
            </a:extLst>
          </p:cNvPr>
          <p:cNvSpPr txBox="1"/>
          <p:nvPr/>
        </p:nvSpPr>
        <p:spPr>
          <a:xfrm>
            <a:off x="19653953" y="12353356"/>
            <a:ext cx="2343911"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GOVERNMENT</a:t>
            </a:r>
          </a:p>
        </p:txBody>
      </p:sp>
      <p:sp>
        <p:nvSpPr>
          <p:cNvPr id="36" name="TextBox 35">
            <a:extLst>
              <a:ext uri="{FF2B5EF4-FFF2-40B4-BE49-F238E27FC236}">
                <a16:creationId xmlns:a16="http://schemas.microsoft.com/office/drawing/2014/main" id="{C5FC8DE7-C8DC-2F4D-98B3-C7DDEDD53710}"/>
              </a:ext>
            </a:extLst>
          </p:cNvPr>
          <p:cNvSpPr txBox="1"/>
          <p:nvPr/>
        </p:nvSpPr>
        <p:spPr>
          <a:xfrm>
            <a:off x="8722976" y="8776360"/>
            <a:ext cx="6931706"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PRODUCTION SUPPORT SERVICES</a:t>
            </a:r>
          </a:p>
        </p:txBody>
      </p:sp>
      <p:sp>
        <p:nvSpPr>
          <p:cNvPr id="37" name="Pentagon 36">
            <a:extLst>
              <a:ext uri="{FF2B5EF4-FFF2-40B4-BE49-F238E27FC236}">
                <a16:creationId xmlns:a16="http://schemas.microsoft.com/office/drawing/2014/main" id="{A2129BD9-F900-754A-B9C6-2D7B46962159}"/>
              </a:ext>
            </a:extLst>
          </p:cNvPr>
          <p:cNvSpPr/>
          <p:nvPr/>
        </p:nvSpPr>
        <p:spPr>
          <a:xfrm>
            <a:off x="1520824" y="10329718"/>
            <a:ext cx="19616702" cy="73152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Pentagon 37">
            <a:extLst>
              <a:ext uri="{FF2B5EF4-FFF2-40B4-BE49-F238E27FC236}">
                <a16:creationId xmlns:a16="http://schemas.microsoft.com/office/drawing/2014/main" id="{DACA0718-7222-3149-9A9E-6BD3B3984E78}"/>
              </a:ext>
            </a:extLst>
          </p:cNvPr>
          <p:cNvSpPr/>
          <p:nvPr/>
        </p:nvSpPr>
        <p:spPr>
          <a:xfrm>
            <a:off x="1520824" y="9495539"/>
            <a:ext cx="14853316" cy="7315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BA2B4BAC-84F1-3A42-A5B4-7EE0C3BF7E61}"/>
              </a:ext>
            </a:extLst>
          </p:cNvPr>
          <p:cNvSpPr txBox="1"/>
          <p:nvPr/>
        </p:nvSpPr>
        <p:spPr>
          <a:xfrm>
            <a:off x="1790084" y="9630466"/>
            <a:ext cx="3549370" cy="461665"/>
          </a:xfrm>
          <a:prstGeom prst="rect">
            <a:avLst/>
          </a:prstGeom>
          <a:noFill/>
        </p:spPr>
        <p:txBody>
          <a:bodyPr wrap="none" rtlCol="0" anchor="ctr">
            <a:spAutoFit/>
          </a:bodyPr>
          <a:lstStyle/>
          <a:p>
            <a:r>
              <a:rPr lang="en-US" sz="2400" b="1" dirty="0">
                <a:solidFill>
                  <a:schemeClr val="bg1"/>
                </a:solidFill>
                <a:latin typeface="Poppins" pitchFamily="2" charset="77"/>
                <a:cs typeface="Poppins" pitchFamily="2" charset="77"/>
              </a:rPr>
              <a:t>MATERIALS PLANNING</a:t>
            </a:r>
          </a:p>
        </p:txBody>
      </p:sp>
      <p:sp>
        <p:nvSpPr>
          <p:cNvPr id="40" name="TextBox 39">
            <a:extLst>
              <a:ext uri="{FF2B5EF4-FFF2-40B4-BE49-F238E27FC236}">
                <a16:creationId xmlns:a16="http://schemas.microsoft.com/office/drawing/2014/main" id="{FA8A1619-BFE8-5C43-97A6-CD264EE29819}"/>
              </a:ext>
            </a:extLst>
          </p:cNvPr>
          <p:cNvSpPr txBox="1"/>
          <p:nvPr/>
        </p:nvSpPr>
        <p:spPr>
          <a:xfrm>
            <a:off x="1790084" y="10464645"/>
            <a:ext cx="6311343" cy="461665"/>
          </a:xfrm>
          <a:prstGeom prst="rect">
            <a:avLst/>
          </a:prstGeom>
          <a:noFill/>
        </p:spPr>
        <p:txBody>
          <a:bodyPr wrap="none" rtlCol="0" anchor="ctr">
            <a:spAutoFit/>
          </a:bodyPr>
          <a:lstStyle/>
          <a:p>
            <a:r>
              <a:rPr lang="en-US" sz="2400" b="1" dirty="0">
                <a:solidFill>
                  <a:schemeClr val="bg1"/>
                </a:solidFill>
                <a:latin typeface="Poppins" pitchFamily="2" charset="77"/>
                <a:cs typeface="Poppins" pitchFamily="2" charset="77"/>
              </a:rPr>
              <a:t>PRODUCTION PLANNING &amp; ENGINEERING</a:t>
            </a:r>
          </a:p>
        </p:txBody>
      </p:sp>
    </p:spTree>
    <p:extLst>
      <p:ext uri="{BB962C8B-B14F-4D97-AF65-F5344CB8AC3E}">
        <p14:creationId xmlns:p14="http://schemas.microsoft.com/office/powerpoint/2010/main" val="362795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9D6609C6-608F-BA4B-BDFE-EC7C9DFCE008}"/>
              </a:ext>
            </a:extLst>
          </p:cNvPr>
          <p:cNvSpPr/>
          <p:nvPr/>
        </p:nvSpPr>
        <p:spPr>
          <a:xfrm>
            <a:off x="1557861" y="6293309"/>
            <a:ext cx="5065778" cy="506577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TextBox 1">
            <a:extLst>
              <a:ext uri="{FF2B5EF4-FFF2-40B4-BE49-F238E27FC236}">
                <a16:creationId xmlns:a16="http://schemas.microsoft.com/office/drawing/2014/main" id="{0EFE0F58-17B2-1E44-9C28-3384857206F3}"/>
              </a:ext>
            </a:extLst>
          </p:cNvPr>
          <p:cNvSpPr txBox="1"/>
          <p:nvPr/>
        </p:nvSpPr>
        <p:spPr>
          <a:xfrm>
            <a:off x="5981860" y="612372"/>
            <a:ext cx="1241397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DIGITAL VALUE CHAIN ANALYSIS</a:t>
            </a:r>
          </a:p>
        </p:txBody>
      </p:sp>
      <p:sp>
        <p:nvSpPr>
          <p:cNvPr id="3" name="TextBox 2">
            <a:extLst>
              <a:ext uri="{FF2B5EF4-FFF2-40B4-BE49-F238E27FC236}">
                <a16:creationId xmlns:a16="http://schemas.microsoft.com/office/drawing/2014/main" id="{DE1AACF9-9C24-D24D-A389-A3094A0C8EE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0F8FA937-0467-8940-A85F-8212A7966352}"/>
              </a:ext>
            </a:extLst>
          </p:cNvPr>
          <p:cNvSpPr/>
          <p:nvPr/>
        </p:nvSpPr>
        <p:spPr>
          <a:xfrm>
            <a:off x="7086600" y="2999665"/>
            <a:ext cx="15770225" cy="18717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9DB70A1C-FBC8-734C-92A6-026C8A220BAF}"/>
              </a:ext>
            </a:extLst>
          </p:cNvPr>
          <p:cNvSpPr/>
          <p:nvPr/>
        </p:nvSpPr>
        <p:spPr>
          <a:xfrm>
            <a:off x="7086602" y="4975964"/>
            <a:ext cx="2532888" cy="31905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0B9F1EB8-2163-B147-9538-4E944D6FA06F}"/>
              </a:ext>
            </a:extLst>
          </p:cNvPr>
          <p:cNvSpPr/>
          <p:nvPr/>
        </p:nvSpPr>
        <p:spPr>
          <a:xfrm>
            <a:off x="9742178" y="4975964"/>
            <a:ext cx="2532888" cy="31905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E7F4B0FE-8ED1-E44A-ABB9-290243F4DB05}"/>
              </a:ext>
            </a:extLst>
          </p:cNvPr>
          <p:cNvSpPr/>
          <p:nvPr/>
        </p:nvSpPr>
        <p:spPr>
          <a:xfrm>
            <a:off x="12397754" y="4975964"/>
            <a:ext cx="2532888" cy="3190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6224F32B-3223-5949-A255-00A91CDC3A77}"/>
              </a:ext>
            </a:extLst>
          </p:cNvPr>
          <p:cNvSpPr/>
          <p:nvPr/>
        </p:nvSpPr>
        <p:spPr>
          <a:xfrm>
            <a:off x="15030163" y="4975964"/>
            <a:ext cx="2532888" cy="31905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2137625E-27EC-DC4D-B1C9-C4722C63BD04}"/>
              </a:ext>
            </a:extLst>
          </p:cNvPr>
          <p:cNvSpPr/>
          <p:nvPr/>
        </p:nvSpPr>
        <p:spPr>
          <a:xfrm>
            <a:off x="17662572" y="4975964"/>
            <a:ext cx="2532888" cy="31905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D725C740-7364-734D-A6F8-3DEB7495B70D}"/>
              </a:ext>
            </a:extLst>
          </p:cNvPr>
          <p:cNvSpPr/>
          <p:nvPr/>
        </p:nvSpPr>
        <p:spPr>
          <a:xfrm>
            <a:off x="20323937" y="4975964"/>
            <a:ext cx="2532888" cy="31905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Pentagon 10">
            <a:extLst>
              <a:ext uri="{FF2B5EF4-FFF2-40B4-BE49-F238E27FC236}">
                <a16:creationId xmlns:a16="http://schemas.microsoft.com/office/drawing/2014/main" id="{A4192419-A874-704C-B73C-62238D70D422}"/>
              </a:ext>
            </a:extLst>
          </p:cNvPr>
          <p:cNvSpPr/>
          <p:nvPr/>
        </p:nvSpPr>
        <p:spPr>
          <a:xfrm flipH="1">
            <a:off x="15868649" y="8271031"/>
            <a:ext cx="6988175" cy="1110335"/>
          </a:xfrm>
          <a:prstGeom prst="homePlate">
            <a:avLst>
              <a:gd name="adj" fmla="val 5189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Chevron 11">
            <a:extLst>
              <a:ext uri="{FF2B5EF4-FFF2-40B4-BE49-F238E27FC236}">
                <a16:creationId xmlns:a16="http://schemas.microsoft.com/office/drawing/2014/main" id="{B6EC8D13-32D9-B342-A9A2-8A17C3DAAD2F}"/>
              </a:ext>
            </a:extLst>
          </p:cNvPr>
          <p:cNvSpPr/>
          <p:nvPr/>
        </p:nvSpPr>
        <p:spPr>
          <a:xfrm flipH="1">
            <a:off x="6515100" y="8271031"/>
            <a:ext cx="9781506" cy="1110335"/>
          </a:xfrm>
          <a:prstGeom prst="chevron">
            <a:avLst>
              <a:gd name="adj" fmla="val 5152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00A497CD-F6E7-2B42-9820-353FD5C02A18}"/>
              </a:ext>
            </a:extLst>
          </p:cNvPr>
          <p:cNvSpPr/>
          <p:nvPr/>
        </p:nvSpPr>
        <p:spPr>
          <a:xfrm>
            <a:off x="7086600" y="9485929"/>
            <a:ext cx="15770225" cy="16665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B430D763-52DD-004E-98BE-F32886C87ECD}"/>
              </a:ext>
            </a:extLst>
          </p:cNvPr>
          <p:cNvSpPr/>
          <p:nvPr/>
        </p:nvSpPr>
        <p:spPr>
          <a:xfrm>
            <a:off x="7086600" y="11256996"/>
            <a:ext cx="15770225" cy="166650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15FD2DF3-B840-3542-A9D0-6DE6EB5AC16E}"/>
              </a:ext>
            </a:extLst>
          </p:cNvPr>
          <p:cNvSpPr txBox="1"/>
          <p:nvPr/>
        </p:nvSpPr>
        <p:spPr>
          <a:xfrm>
            <a:off x="10700350" y="3343595"/>
            <a:ext cx="854272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MANAGE, MEASURE AND CREATE INSIGHT</a:t>
            </a:r>
          </a:p>
        </p:txBody>
      </p:sp>
      <p:sp>
        <p:nvSpPr>
          <p:cNvPr id="17" name="Oval 16">
            <a:extLst>
              <a:ext uri="{FF2B5EF4-FFF2-40B4-BE49-F238E27FC236}">
                <a16:creationId xmlns:a16="http://schemas.microsoft.com/office/drawing/2014/main" id="{D602E2CF-D3CF-F44B-938E-6ABCB4B16FB9}"/>
              </a:ext>
            </a:extLst>
          </p:cNvPr>
          <p:cNvSpPr/>
          <p:nvPr/>
        </p:nvSpPr>
        <p:spPr>
          <a:xfrm>
            <a:off x="7609389" y="4262060"/>
            <a:ext cx="1487314" cy="148731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51D15827-65EE-494C-8CC6-6F4223D1EFB8}"/>
              </a:ext>
            </a:extLst>
          </p:cNvPr>
          <p:cNvSpPr/>
          <p:nvPr/>
        </p:nvSpPr>
        <p:spPr>
          <a:xfrm>
            <a:off x="10264965" y="4262060"/>
            <a:ext cx="1487314" cy="148731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0D623EDE-75FC-D44C-B647-B66ACAE658AB}"/>
              </a:ext>
            </a:extLst>
          </p:cNvPr>
          <p:cNvSpPr/>
          <p:nvPr/>
        </p:nvSpPr>
        <p:spPr>
          <a:xfrm>
            <a:off x="12920541" y="4262060"/>
            <a:ext cx="1487314" cy="148731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Oval 19">
            <a:extLst>
              <a:ext uri="{FF2B5EF4-FFF2-40B4-BE49-F238E27FC236}">
                <a16:creationId xmlns:a16="http://schemas.microsoft.com/office/drawing/2014/main" id="{0409C89C-9606-A640-8294-BA6B254B2945}"/>
              </a:ext>
            </a:extLst>
          </p:cNvPr>
          <p:cNvSpPr/>
          <p:nvPr/>
        </p:nvSpPr>
        <p:spPr>
          <a:xfrm>
            <a:off x="15552949" y="4262060"/>
            <a:ext cx="1487314" cy="148731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Oval 20">
            <a:extLst>
              <a:ext uri="{FF2B5EF4-FFF2-40B4-BE49-F238E27FC236}">
                <a16:creationId xmlns:a16="http://schemas.microsoft.com/office/drawing/2014/main" id="{49DCAE3B-4719-D14F-BF4A-5F4310D77361}"/>
              </a:ext>
            </a:extLst>
          </p:cNvPr>
          <p:cNvSpPr/>
          <p:nvPr/>
        </p:nvSpPr>
        <p:spPr>
          <a:xfrm>
            <a:off x="18185359" y="4262060"/>
            <a:ext cx="1487314" cy="148731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Oval 21">
            <a:extLst>
              <a:ext uri="{FF2B5EF4-FFF2-40B4-BE49-F238E27FC236}">
                <a16:creationId xmlns:a16="http://schemas.microsoft.com/office/drawing/2014/main" id="{8FD47D6C-5D3E-0A46-8356-9FC3D2B8BA02}"/>
              </a:ext>
            </a:extLst>
          </p:cNvPr>
          <p:cNvSpPr/>
          <p:nvPr/>
        </p:nvSpPr>
        <p:spPr>
          <a:xfrm>
            <a:off x="20846724" y="4262060"/>
            <a:ext cx="1487314" cy="148731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Freeform 185">
            <a:extLst>
              <a:ext uri="{FF2B5EF4-FFF2-40B4-BE49-F238E27FC236}">
                <a16:creationId xmlns:a16="http://schemas.microsoft.com/office/drawing/2014/main" id="{D468773E-4D56-0940-9358-265232D7AAF3}"/>
              </a:ext>
            </a:extLst>
          </p:cNvPr>
          <p:cNvSpPr>
            <a:spLocks noChangeArrowheads="1"/>
          </p:cNvSpPr>
          <p:nvPr/>
        </p:nvSpPr>
        <p:spPr bwMode="auto">
          <a:xfrm>
            <a:off x="7926802" y="4600111"/>
            <a:ext cx="852487" cy="811212"/>
          </a:xfrm>
          <a:custGeom>
            <a:avLst/>
            <a:gdLst/>
            <a:ahLst/>
            <a:cxnLst/>
            <a:rect l="0" t="0" r="r" b="b"/>
            <a:pathLst>
              <a:path w="852767" h="810627">
                <a:moveTo>
                  <a:pt x="193639" y="491547"/>
                </a:moveTo>
                <a:cubicBezTo>
                  <a:pt x="196519" y="491547"/>
                  <a:pt x="199398" y="492267"/>
                  <a:pt x="202277" y="493348"/>
                </a:cubicBezTo>
                <a:cubicBezTo>
                  <a:pt x="202637" y="493348"/>
                  <a:pt x="202997" y="493708"/>
                  <a:pt x="203717" y="494068"/>
                </a:cubicBezTo>
                <a:cubicBezTo>
                  <a:pt x="208756" y="496589"/>
                  <a:pt x="213435" y="500550"/>
                  <a:pt x="216674" y="505232"/>
                </a:cubicBezTo>
                <a:cubicBezTo>
                  <a:pt x="220274" y="510634"/>
                  <a:pt x="222793" y="517117"/>
                  <a:pt x="222793" y="523239"/>
                </a:cubicBezTo>
                <a:cubicBezTo>
                  <a:pt x="222793" y="526120"/>
                  <a:pt x="222073" y="528641"/>
                  <a:pt x="220994" y="531522"/>
                </a:cubicBezTo>
                <a:cubicBezTo>
                  <a:pt x="219554" y="534763"/>
                  <a:pt x="217394" y="537284"/>
                  <a:pt x="214515" y="539445"/>
                </a:cubicBezTo>
                <a:cubicBezTo>
                  <a:pt x="212355" y="540886"/>
                  <a:pt x="210196" y="541606"/>
                  <a:pt x="207676" y="542326"/>
                </a:cubicBezTo>
                <a:lnTo>
                  <a:pt x="207676" y="557092"/>
                </a:lnTo>
                <a:cubicBezTo>
                  <a:pt x="207676" y="559973"/>
                  <a:pt x="206237" y="562494"/>
                  <a:pt x="203717" y="564294"/>
                </a:cubicBezTo>
                <a:cubicBezTo>
                  <a:pt x="202277" y="565015"/>
                  <a:pt x="200838" y="565735"/>
                  <a:pt x="199038" y="565735"/>
                </a:cubicBezTo>
                <a:cubicBezTo>
                  <a:pt x="194359" y="565735"/>
                  <a:pt x="190400" y="561413"/>
                  <a:pt x="190400" y="557092"/>
                </a:cubicBezTo>
                <a:lnTo>
                  <a:pt x="190400" y="537644"/>
                </a:lnTo>
                <a:cubicBezTo>
                  <a:pt x="186801" y="535123"/>
                  <a:pt x="183921" y="531882"/>
                  <a:pt x="181402" y="528641"/>
                </a:cubicBezTo>
                <a:cubicBezTo>
                  <a:pt x="177803" y="523239"/>
                  <a:pt x="175643" y="517117"/>
                  <a:pt x="175643" y="510634"/>
                </a:cubicBezTo>
                <a:cubicBezTo>
                  <a:pt x="175643" y="507753"/>
                  <a:pt x="176003" y="505232"/>
                  <a:pt x="177083" y="502711"/>
                </a:cubicBezTo>
                <a:cubicBezTo>
                  <a:pt x="178523" y="499110"/>
                  <a:pt x="180682" y="496589"/>
                  <a:pt x="183921" y="494428"/>
                </a:cubicBezTo>
                <a:cubicBezTo>
                  <a:pt x="186801" y="492627"/>
                  <a:pt x="190040" y="491547"/>
                  <a:pt x="193639" y="491547"/>
                </a:cubicBezTo>
                <a:close/>
                <a:moveTo>
                  <a:pt x="177083" y="402954"/>
                </a:moveTo>
                <a:cubicBezTo>
                  <a:pt x="178882" y="402954"/>
                  <a:pt x="181042" y="403314"/>
                  <a:pt x="182842" y="404034"/>
                </a:cubicBezTo>
                <a:lnTo>
                  <a:pt x="203717" y="412317"/>
                </a:lnTo>
                <a:lnTo>
                  <a:pt x="217394" y="418079"/>
                </a:lnTo>
                <a:cubicBezTo>
                  <a:pt x="223513" y="420600"/>
                  <a:pt x="228912" y="426002"/>
                  <a:pt x="233231" y="432485"/>
                </a:cubicBezTo>
                <a:cubicBezTo>
                  <a:pt x="237550" y="438967"/>
                  <a:pt x="240070" y="446530"/>
                  <a:pt x="240070" y="454093"/>
                </a:cubicBezTo>
                <a:lnTo>
                  <a:pt x="240070" y="473180"/>
                </a:lnTo>
                <a:lnTo>
                  <a:pt x="203717" y="458054"/>
                </a:lnTo>
                <a:lnTo>
                  <a:pt x="167365" y="443289"/>
                </a:lnTo>
                <a:lnTo>
                  <a:pt x="167365" y="416639"/>
                </a:lnTo>
                <a:cubicBezTo>
                  <a:pt x="167365" y="413398"/>
                  <a:pt x="168085" y="410877"/>
                  <a:pt x="168805" y="408716"/>
                </a:cubicBezTo>
                <a:cubicBezTo>
                  <a:pt x="169884" y="406555"/>
                  <a:pt x="170964" y="405475"/>
                  <a:pt x="172404" y="404394"/>
                </a:cubicBezTo>
                <a:cubicBezTo>
                  <a:pt x="173484" y="403674"/>
                  <a:pt x="175283" y="402954"/>
                  <a:pt x="177083" y="402954"/>
                </a:cubicBezTo>
                <a:close/>
                <a:moveTo>
                  <a:pt x="177083" y="384947"/>
                </a:moveTo>
                <a:cubicBezTo>
                  <a:pt x="171324" y="384947"/>
                  <a:pt x="166285" y="386387"/>
                  <a:pt x="161966" y="389629"/>
                </a:cubicBezTo>
                <a:cubicBezTo>
                  <a:pt x="157647" y="392510"/>
                  <a:pt x="154408" y="396831"/>
                  <a:pt x="152248" y="401873"/>
                </a:cubicBezTo>
                <a:cubicBezTo>
                  <a:pt x="150448" y="406555"/>
                  <a:pt x="149369" y="411237"/>
                  <a:pt x="149369" y="416639"/>
                </a:cubicBezTo>
                <a:lnTo>
                  <a:pt x="149369" y="435726"/>
                </a:lnTo>
                <a:lnTo>
                  <a:pt x="145769" y="434285"/>
                </a:lnTo>
                <a:cubicBezTo>
                  <a:pt x="142890" y="433205"/>
                  <a:pt x="139651" y="432485"/>
                  <a:pt x="137131" y="432485"/>
                </a:cubicBezTo>
                <a:cubicBezTo>
                  <a:pt x="133172" y="432485"/>
                  <a:pt x="129213" y="433565"/>
                  <a:pt x="125974" y="436086"/>
                </a:cubicBezTo>
                <a:cubicBezTo>
                  <a:pt x="123094" y="437887"/>
                  <a:pt x="120575" y="441128"/>
                  <a:pt x="119135" y="444729"/>
                </a:cubicBezTo>
                <a:cubicBezTo>
                  <a:pt x="117695" y="447971"/>
                  <a:pt x="117335" y="451572"/>
                  <a:pt x="117335" y="455173"/>
                </a:cubicBezTo>
                <a:lnTo>
                  <a:pt x="117335" y="531522"/>
                </a:lnTo>
                <a:cubicBezTo>
                  <a:pt x="117335" y="538004"/>
                  <a:pt x="119495" y="545567"/>
                  <a:pt x="123094" y="551329"/>
                </a:cubicBezTo>
                <a:cubicBezTo>
                  <a:pt x="127053" y="557452"/>
                  <a:pt x="132812" y="562854"/>
                  <a:pt x="138931" y="565375"/>
                </a:cubicBezTo>
                <a:lnTo>
                  <a:pt x="203717" y="592025"/>
                </a:lnTo>
                <a:lnTo>
                  <a:pt x="261665" y="615794"/>
                </a:lnTo>
                <a:cubicBezTo>
                  <a:pt x="264544" y="616874"/>
                  <a:pt x="267784" y="617594"/>
                  <a:pt x="270303" y="617594"/>
                </a:cubicBezTo>
                <a:cubicBezTo>
                  <a:pt x="274622" y="617594"/>
                  <a:pt x="278221" y="616514"/>
                  <a:pt x="281461" y="614353"/>
                </a:cubicBezTo>
                <a:cubicBezTo>
                  <a:pt x="284700" y="611832"/>
                  <a:pt x="286860" y="608951"/>
                  <a:pt x="288299" y="604990"/>
                </a:cubicBezTo>
                <a:cubicBezTo>
                  <a:pt x="289739" y="602109"/>
                  <a:pt x="290459" y="598867"/>
                  <a:pt x="290459" y="594906"/>
                </a:cubicBezTo>
                <a:lnTo>
                  <a:pt x="290459" y="518917"/>
                </a:lnTo>
                <a:cubicBezTo>
                  <a:pt x="290459" y="511715"/>
                  <a:pt x="287939" y="504512"/>
                  <a:pt x="283980" y="498750"/>
                </a:cubicBezTo>
                <a:cubicBezTo>
                  <a:pt x="280381" y="492267"/>
                  <a:pt x="274622" y="487225"/>
                  <a:pt x="268504" y="484704"/>
                </a:cubicBezTo>
                <a:lnTo>
                  <a:pt x="258066" y="480743"/>
                </a:lnTo>
                <a:lnTo>
                  <a:pt x="258066" y="454093"/>
                </a:lnTo>
                <a:cubicBezTo>
                  <a:pt x="258066" y="443289"/>
                  <a:pt x="254466" y="431765"/>
                  <a:pt x="248348" y="422761"/>
                </a:cubicBezTo>
                <a:cubicBezTo>
                  <a:pt x="242589" y="413037"/>
                  <a:pt x="233951" y="405475"/>
                  <a:pt x="224593" y="401873"/>
                </a:cubicBezTo>
                <a:lnTo>
                  <a:pt x="203717" y="393230"/>
                </a:lnTo>
                <a:lnTo>
                  <a:pt x="190040" y="387468"/>
                </a:lnTo>
                <a:cubicBezTo>
                  <a:pt x="185361" y="385667"/>
                  <a:pt x="181042" y="384947"/>
                  <a:pt x="177083" y="384947"/>
                </a:cubicBezTo>
                <a:close/>
                <a:moveTo>
                  <a:pt x="852127" y="180750"/>
                </a:moveTo>
                <a:lnTo>
                  <a:pt x="852127" y="654599"/>
                </a:lnTo>
                <a:cubicBezTo>
                  <a:pt x="852127" y="658202"/>
                  <a:pt x="850328" y="661806"/>
                  <a:pt x="846731" y="663247"/>
                </a:cubicBezTo>
                <a:lnTo>
                  <a:pt x="435501" y="810627"/>
                </a:lnTo>
                <a:lnTo>
                  <a:pt x="435501" y="331012"/>
                </a:lnTo>
                <a:lnTo>
                  <a:pt x="608196" y="269034"/>
                </a:lnTo>
                <a:lnTo>
                  <a:pt x="610355" y="381460"/>
                </a:lnTo>
                <a:cubicBezTo>
                  <a:pt x="610355" y="390469"/>
                  <a:pt x="620429" y="395153"/>
                  <a:pt x="628344" y="392631"/>
                </a:cubicBezTo>
                <a:lnTo>
                  <a:pt x="690946" y="372452"/>
                </a:lnTo>
                <a:cubicBezTo>
                  <a:pt x="696702" y="370290"/>
                  <a:pt x="699940" y="364885"/>
                  <a:pt x="699940" y="359119"/>
                </a:cubicBezTo>
                <a:lnTo>
                  <a:pt x="697781" y="236603"/>
                </a:lnTo>
                <a:lnTo>
                  <a:pt x="849249" y="182191"/>
                </a:lnTo>
                <a:cubicBezTo>
                  <a:pt x="850328" y="181831"/>
                  <a:pt x="851408" y="181471"/>
                  <a:pt x="852127" y="180750"/>
                </a:cubicBezTo>
                <a:close/>
                <a:moveTo>
                  <a:pt x="0" y="180750"/>
                </a:moveTo>
                <a:cubicBezTo>
                  <a:pt x="1440" y="181831"/>
                  <a:pt x="2880" y="182191"/>
                  <a:pt x="4679" y="182551"/>
                </a:cubicBezTo>
                <a:lnTo>
                  <a:pt x="203717" y="254578"/>
                </a:lnTo>
                <a:lnTo>
                  <a:pt x="416792" y="330927"/>
                </a:lnTo>
                <a:lnTo>
                  <a:pt x="416792" y="807386"/>
                </a:lnTo>
                <a:cubicBezTo>
                  <a:pt x="416792" y="808466"/>
                  <a:pt x="416792" y="809547"/>
                  <a:pt x="417152" y="810627"/>
                </a:cubicBezTo>
                <a:lnTo>
                  <a:pt x="203717" y="733918"/>
                </a:lnTo>
                <a:lnTo>
                  <a:pt x="5759" y="662971"/>
                </a:lnTo>
                <a:cubicBezTo>
                  <a:pt x="2160" y="661531"/>
                  <a:pt x="0" y="657930"/>
                  <a:pt x="0" y="654328"/>
                </a:cubicBezTo>
                <a:lnTo>
                  <a:pt x="0" y="180750"/>
                </a:lnTo>
                <a:close/>
                <a:moveTo>
                  <a:pt x="194795" y="82476"/>
                </a:moveTo>
                <a:lnTo>
                  <a:pt x="437840" y="184594"/>
                </a:lnTo>
                <a:lnTo>
                  <a:pt x="603110" y="253991"/>
                </a:lnTo>
                <a:lnTo>
                  <a:pt x="437840" y="313320"/>
                </a:lnTo>
                <a:lnTo>
                  <a:pt x="431358" y="315837"/>
                </a:lnTo>
                <a:cubicBezTo>
                  <a:pt x="429198" y="316556"/>
                  <a:pt x="426678" y="316916"/>
                  <a:pt x="424877" y="316556"/>
                </a:cubicBezTo>
                <a:lnTo>
                  <a:pt x="8282" y="167334"/>
                </a:lnTo>
                <a:cubicBezTo>
                  <a:pt x="5401" y="166256"/>
                  <a:pt x="2521" y="164458"/>
                  <a:pt x="1440" y="161222"/>
                </a:cubicBezTo>
                <a:cubicBezTo>
                  <a:pt x="0" y="157266"/>
                  <a:pt x="1800" y="152232"/>
                  <a:pt x="5761" y="150435"/>
                </a:cubicBezTo>
                <a:lnTo>
                  <a:pt x="194795" y="82476"/>
                </a:lnTo>
                <a:close/>
                <a:moveTo>
                  <a:pt x="428838" y="134"/>
                </a:moveTo>
                <a:lnTo>
                  <a:pt x="437840" y="3371"/>
                </a:lnTo>
                <a:lnTo>
                  <a:pt x="845074" y="149356"/>
                </a:lnTo>
                <a:cubicBezTo>
                  <a:pt x="848314" y="150435"/>
                  <a:pt x="851195" y="152232"/>
                  <a:pt x="852275" y="155109"/>
                </a:cubicBezTo>
                <a:cubicBezTo>
                  <a:pt x="853715" y="159783"/>
                  <a:pt x="851915" y="164458"/>
                  <a:pt x="847954" y="166615"/>
                </a:cubicBezTo>
                <a:lnTo>
                  <a:pt x="693126" y="221989"/>
                </a:lnTo>
                <a:lnTo>
                  <a:pt x="437840" y="120590"/>
                </a:lnTo>
                <a:lnTo>
                  <a:pt x="272570" y="54789"/>
                </a:lnTo>
                <a:lnTo>
                  <a:pt x="422357" y="1213"/>
                </a:lnTo>
                <a:cubicBezTo>
                  <a:pt x="424517" y="134"/>
                  <a:pt x="426678" y="-225"/>
                  <a:pt x="428838" y="134"/>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4" name="Freeform 186">
            <a:extLst>
              <a:ext uri="{FF2B5EF4-FFF2-40B4-BE49-F238E27FC236}">
                <a16:creationId xmlns:a16="http://schemas.microsoft.com/office/drawing/2014/main" id="{19B42127-7D0A-A14C-B513-A8430F686AA7}"/>
              </a:ext>
            </a:extLst>
          </p:cNvPr>
          <p:cNvSpPr>
            <a:spLocks noChangeArrowheads="1"/>
          </p:cNvSpPr>
          <p:nvPr/>
        </p:nvSpPr>
        <p:spPr bwMode="auto">
          <a:xfrm>
            <a:off x="10621272" y="4579473"/>
            <a:ext cx="774700" cy="852488"/>
          </a:xfrm>
          <a:custGeom>
            <a:avLst/>
            <a:gdLst/>
            <a:ahLst/>
            <a:cxnLst/>
            <a:rect l="0" t="0" r="r" b="b"/>
            <a:pathLst>
              <a:path w="774418" h="852128">
                <a:moveTo>
                  <a:pt x="408596" y="420105"/>
                </a:moveTo>
                <a:lnTo>
                  <a:pt x="390581" y="462546"/>
                </a:lnTo>
                <a:lnTo>
                  <a:pt x="372205" y="505346"/>
                </a:lnTo>
                <a:lnTo>
                  <a:pt x="390581" y="505346"/>
                </a:lnTo>
                <a:lnTo>
                  <a:pt x="408596" y="505346"/>
                </a:lnTo>
                <a:lnTo>
                  <a:pt x="408596" y="420105"/>
                </a:lnTo>
                <a:close/>
                <a:moveTo>
                  <a:pt x="476694" y="351768"/>
                </a:moveTo>
                <a:lnTo>
                  <a:pt x="512724" y="351768"/>
                </a:lnTo>
                <a:lnTo>
                  <a:pt x="512724" y="448878"/>
                </a:lnTo>
                <a:lnTo>
                  <a:pt x="553439" y="448878"/>
                </a:lnTo>
                <a:lnTo>
                  <a:pt x="553439" y="351768"/>
                </a:lnTo>
                <a:lnTo>
                  <a:pt x="590190" y="351768"/>
                </a:lnTo>
                <a:lnTo>
                  <a:pt x="590190" y="579078"/>
                </a:lnTo>
                <a:lnTo>
                  <a:pt x="553439" y="579078"/>
                </a:lnTo>
                <a:lnTo>
                  <a:pt x="553439" y="481608"/>
                </a:lnTo>
                <a:lnTo>
                  <a:pt x="512724" y="481608"/>
                </a:lnTo>
                <a:lnTo>
                  <a:pt x="512724" y="579078"/>
                </a:lnTo>
                <a:lnTo>
                  <a:pt x="476694" y="579078"/>
                </a:lnTo>
                <a:lnTo>
                  <a:pt x="476694" y="351768"/>
                </a:lnTo>
                <a:close/>
                <a:moveTo>
                  <a:pt x="404632" y="351768"/>
                </a:moveTo>
                <a:lnTo>
                  <a:pt x="443545" y="351768"/>
                </a:lnTo>
                <a:lnTo>
                  <a:pt x="443545" y="505346"/>
                </a:lnTo>
                <a:lnTo>
                  <a:pt x="460480" y="505346"/>
                </a:lnTo>
                <a:lnTo>
                  <a:pt x="460480" y="538076"/>
                </a:lnTo>
                <a:lnTo>
                  <a:pt x="443545" y="538076"/>
                </a:lnTo>
                <a:lnTo>
                  <a:pt x="443545" y="579078"/>
                </a:lnTo>
                <a:lnTo>
                  <a:pt x="408596" y="579078"/>
                </a:lnTo>
                <a:lnTo>
                  <a:pt x="408596" y="538076"/>
                </a:lnTo>
                <a:lnTo>
                  <a:pt x="390581" y="538076"/>
                </a:lnTo>
                <a:lnTo>
                  <a:pt x="339417" y="538076"/>
                </a:lnTo>
                <a:lnTo>
                  <a:pt x="339417" y="505346"/>
                </a:lnTo>
                <a:lnTo>
                  <a:pt x="390581" y="385577"/>
                </a:lnTo>
                <a:lnTo>
                  <a:pt x="404632" y="351768"/>
                </a:lnTo>
                <a:close/>
                <a:moveTo>
                  <a:pt x="272040" y="349250"/>
                </a:moveTo>
                <a:cubicBezTo>
                  <a:pt x="283930" y="349250"/>
                  <a:pt x="293658" y="351768"/>
                  <a:pt x="301945" y="356084"/>
                </a:cubicBezTo>
                <a:cubicBezTo>
                  <a:pt x="309512" y="360400"/>
                  <a:pt x="315637" y="366874"/>
                  <a:pt x="319600" y="375506"/>
                </a:cubicBezTo>
                <a:cubicBezTo>
                  <a:pt x="323564" y="383778"/>
                  <a:pt x="325726" y="394209"/>
                  <a:pt x="325726" y="406437"/>
                </a:cubicBezTo>
                <a:cubicBezTo>
                  <a:pt x="325726" y="416508"/>
                  <a:pt x="324284" y="426219"/>
                  <a:pt x="321762" y="434132"/>
                </a:cubicBezTo>
                <a:cubicBezTo>
                  <a:pt x="319240" y="442764"/>
                  <a:pt x="315637" y="450677"/>
                  <a:pt x="311674" y="457870"/>
                </a:cubicBezTo>
                <a:cubicBezTo>
                  <a:pt x="307350" y="465063"/>
                  <a:pt x="302666" y="471538"/>
                  <a:pt x="297622" y="477652"/>
                </a:cubicBezTo>
                <a:cubicBezTo>
                  <a:pt x="292577" y="483766"/>
                  <a:pt x="287533" y="489881"/>
                  <a:pt x="282489" y="495276"/>
                </a:cubicBezTo>
                <a:cubicBezTo>
                  <a:pt x="277445" y="501030"/>
                  <a:pt x="272761" y="505706"/>
                  <a:pt x="268437" y="511101"/>
                </a:cubicBezTo>
                <a:cubicBezTo>
                  <a:pt x="264474" y="516136"/>
                  <a:pt x="260871" y="521172"/>
                  <a:pt x="258348" y="526207"/>
                </a:cubicBezTo>
                <a:cubicBezTo>
                  <a:pt x="255826" y="531243"/>
                  <a:pt x="254385" y="536638"/>
                  <a:pt x="254385" y="541673"/>
                </a:cubicBezTo>
                <a:cubicBezTo>
                  <a:pt x="254385" y="542752"/>
                  <a:pt x="254385" y="543471"/>
                  <a:pt x="254385" y="544191"/>
                </a:cubicBezTo>
                <a:cubicBezTo>
                  <a:pt x="254385" y="545270"/>
                  <a:pt x="254745" y="545629"/>
                  <a:pt x="254745" y="546708"/>
                </a:cubicBezTo>
                <a:lnTo>
                  <a:pt x="322483" y="546708"/>
                </a:lnTo>
                <a:lnTo>
                  <a:pt x="322483" y="579078"/>
                </a:lnTo>
                <a:lnTo>
                  <a:pt x="219075" y="579078"/>
                </a:lnTo>
                <a:lnTo>
                  <a:pt x="219075" y="551384"/>
                </a:lnTo>
                <a:cubicBezTo>
                  <a:pt x="219075" y="541673"/>
                  <a:pt x="220156" y="533041"/>
                  <a:pt x="223038" y="525847"/>
                </a:cubicBezTo>
                <a:cubicBezTo>
                  <a:pt x="225561" y="518294"/>
                  <a:pt x="228803" y="511101"/>
                  <a:pt x="232767" y="504987"/>
                </a:cubicBezTo>
                <a:cubicBezTo>
                  <a:pt x="237090" y="498513"/>
                  <a:pt x="241774" y="492758"/>
                  <a:pt x="246819" y="487363"/>
                </a:cubicBezTo>
                <a:cubicBezTo>
                  <a:pt x="251863" y="481608"/>
                  <a:pt x="256907" y="476213"/>
                  <a:pt x="261951" y="470458"/>
                </a:cubicBezTo>
                <a:cubicBezTo>
                  <a:pt x="266996" y="465063"/>
                  <a:pt x="271680" y="459309"/>
                  <a:pt x="275643" y="453194"/>
                </a:cubicBezTo>
                <a:cubicBezTo>
                  <a:pt x="279967" y="447080"/>
                  <a:pt x="283570" y="439887"/>
                  <a:pt x="286092" y="432693"/>
                </a:cubicBezTo>
                <a:cubicBezTo>
                  <a:pt x="288614" y="425500"/>
                  <a:pt x="289695" y="417228"/>
                  <a:pt x="290055" y="407876"/>
                </a:cubicBezTo>
                <a:cubicBezTo>
                  <a:pt x="290055" y="401042"/>
                  <a:pt x="289335" y="395647"/>
                  <a:pt x="287533" y="392051"/>
                </a:cubicBezTo>
                <a:cubicBezTo>
                  <a:pt x="286092" y="388094"/>
                  <a:pt x="283930" y="385577"/>
                  <a:pt x="281408" y="383778"/>
                </a:cubicBezTo>
                <a:cubicBezTo>
                  <a:pt x="278526" y="382340"/>
                  <a:pt x="275283" y="381980"/>
                  <a:pt x="271319" y="381980"/>
                </a:cubicBezTo>
                <a:cubicBezTo>
                  <a:pt x="265555" y="381980"/>
                  <a:pt x="260871" y="383419"/>
                  <a:pt x="257628" y="387015"/>
                </a:cubicBezTo>
                <a:cubicBezTo>
                  <a:pt x="254385" y="390612"/>
                  <a:pt x="252584" y="396367"/>
                  <a:pt x="252584" y="404279"/>
                </a:cubicBezTo>
                <a:lnTo>
                  <a:pt x="252584" y="428377"/>
                </a:lnTo>
                <a:lnTo>
                  <a:pt x="219075" y="428377"/>
                </a:lnTo>
                <a:lnTo>
                  <a:pt x="219075" y="406437"/>
                </a:lnTo>
                <a:cubicBezTo>
                  <a:pt x="219075" y="394209"/>
                  <a:pt x="220877" y="383778"/>
                  <a:pt x="224840" y="375506"/>
                </a:cubicBezTo>
                <a:cubicBezTo>
                  <a:pt x="228803" y="366874"/>
                  <a:pt x="234929" y="360400"/>
                  <a:pt x="242855" y="356084"/>
                </a:cubicBezTo>
                <a:cubicBezTo>
                  <a:pt x="250782" y="351768"/>
                  <a:pt x="260510" y="349250"/>
                  <a:pt x="272040" y="349250"/>
                </a:cubicBezTo>
                <a:close/>
                <a:moveTo>
                  <a:pt x="720629" y="274606"/>
                </a:moveTo>
                <a:cubicBezTo>
                  <a:pt x="725196" y="275773"/>
                  <a:pt x="729265" y="278646"/>
                  <a:pt x="731797" y="282956"/>
                </a:cubicBezTo>
                <a:cubicBezTo>
                  <a:pt x="731797" y="283315"/>
                  <a:pt x="731797" y="283674"/>
                  <a:pt x="732159" y="283674"/>
                </a:cubicBezTo>
                <a:lnTo>
                  <a:pt x="732159" y="284034"/>
                </a:lnTo>
                <a:cubicBezTo>
                  <a:pt x="732159" y="284393"/>
                  <a:pt x="732520" y="284393"/>
                  <a:pt x="732882" y="285111"/>
                </a:cubicBezTo>
                <a:cubicBezTo>
                  <a:pt x="742287" y="303069"/>
                  <a:pt x="750606" y="322105"/>
                  <a:pt x="757478" y="341859"/>
                </a:cubicBezTo>
                <a:cubicBezTo>
                  <a:pt x="764351" y="361254"/>
                  <a:pt x="770138" y="381726"/>
                  <a:pt x="774117" y="402558"/>
                </a:cubicBezTo>
                <a:cubicBezTo>
                  <a:pt x="775926" y="412614"/>
                  <a:pt x="769415" y="422312"/>
                  <a:pt x="759287" y="424107"/>
                </a:cubicBezTo>
                <a:cubicBezTo>
                  <a:pt x="758564" y="424107"/>
                  <a:pt x="758202" y="424107"/>
                  <a:pt x="758202" y="424107"/>
                </a:cubicBezTo>
                <a:lnTo>
                  <a:pt x="681881" y="427340"/>
                </a:lnTo>
                <a:lnTo>
                  <a:pt x="681881" y="427699"/>
                </a:lnTo>
                <a:cubicBezTo>
                  <a:pt x="671753" y="429854"/>
                  <a:pt x="661987" y="423748"/>
                  <a:pt x="659817" y="413692"/>
                </a:cubicBezTo>
                <a:cubicBezTo>
                  <a:pt x="659817" y="412973"/>
                  <a:pt x="659817" y="412255"/>
                  <a:pt x="659817" y="411537"/>
                </a:cubicBezTo>
                <a:cubicBezTo>
                  <a:pt x="657647" y="400762"/>
                  <a:pt x="654753" y="390346"/>
                  <a:pt x="651498" y="379930"/>
                </a:cubicBezTo>
                <a:cubicBezTo>
                  <a:pt x="647880" y="369155"/>
                  <a:pt x="643178" y="358740"/>
                  <a:pt x="638114" y="348683"/>
                </a:cubicBezTo>
                <a:lnTo>
                  <a:pt x="638114" y="347965"/>
                </a:lnTo>
                <a:cubicBezTo>
                  <a:pt x="633412" y="338985"/>
                  <a:pt x="637029" y="327851"/>
                  <a:pt x="646434" y="323541"/>
                </a:cubicBezTo>
                <a:lnTo>
                  <a:pt x="646795" y="323182"/>
                </a:lnTo>
                <a:lnTo>
                  <a:pt x="706477" y="276491"/>
                </a:lnTo>
                <a:cubicBezTo>
                  <a:pt x="710999" y="273977"/>
                  <a:pt x="716063" y="273438"/>
                  <a:pt x="720629" y="274606"/>
                </a:cubicBezTo>
                <a:close/>
                <a:moveTo>
                  <a:pt x="575159" y="127027"/>
                </a:moveTo>
                <a:cubicBezTo>
                  <a:pt x="579681" y="125809"/>
                  <a:pt x="584696" y="126351"/>
                  <a:pt x="589174" y="128876"/>
                </a:cubicBezTo>
                <a:cubicBezTo>
                  <a:pt x="589532" y="129237"/>
                  <a:pt x="589890" y="129237"/>
                  <a:pt x="590248" y="129598"/>
                </a:cubicBezTo>
                <a:cubicBezTo>
                  <a:pt x="590607" y="129598"/>
                  <a:pt x="590965" y="129958"/>
                  <a:pt x="591323" y="130319"/>
                </a:cubicBezTo>
                <a:cubicBezTo>
                  <a:pt x="603502" y="138257"/>
                  <a:pt x="615323" y="146916"/>
                  <a:pt x="626785" y="156297"/>
                </a:cubicBezTo>
                <a:cubicBezTo>
                  <a:pt x="638606" y="165677"/>
                  <a:pt x="650069" y="175780"/>
                  <a:pt x="660815" y="186603"/>
                </a:cubicBezTo>
                <a:cubicBezTo>
                  <a:pt x="667979" y="193819"/>
                  <a:pt x="667979" y="205365"/>
                  <a:pt x="660815" y="212581"/>
                </a:cubicBezTo>
                <a:lnTo>
                  <a:pt x="606009" y="265979"/>
                </a:lnTo>
                <a:lnTo>
                  <a:pt x="606368" y="265979"/>
                </a:lnTo>
                <a:cubicBezTo>
                  <a:pt x="599562" y="273916"/>
                  <a:pt x="587741" y="274277"/>
                  <a:pt x="580219" y="267783"/>
                </a:cubicBezTo>
                <a:cubicBezTo>
                  <a:pt x="579860" y="267061"/>
                  <a:pt x="579144" y="265979"/>
                  <a:pt x="578428" y="265618"/>
                </a:cubicBezTo>
                <a:cubicBezTo>
                  <a:pt x="577711" y="264896"/>
                  <a:pt x="577353" y="264536"/>
                  <a:pt x="576995" y="264175"/>
                </a:cubicBezTo>
                <a:cubicBezTo>
                  <a:pt x="576278" y="263453"/>
                  <a:pt x="576995" y="264175"/>
                  <a:pt x="574846" y="261649"/>
                </a:cubicBezTo>
                <a:cubicBezTo>
                  <a:pt x="569114" y="256237"/>
                  <a:pt x="563383" y="250825"/>
                  <a:pt x="557652" y="246135"/>
                </a:cubicBezTo>
                <a:cubicBezTo>
                  <a:pt x="551562" y="241084"/>
                  <a:pt x="545473" y="236393"/>
                  <a:pt x="539741" y="232425"/>
                </a:cubicBezTo>
                <a:lnTo>
                  <a:pt x="539383" y="232425"/>
                </a:lnTo>
                <a:cubicBezTo>
                  <a:pt x="531145" y="226652"/>
                  <a:pt x="528637" y="215106"/>
                  <a:pt x="534368" y="206808"/>
                </a:cubicBezTo>
                <a:lnTo>
                  <a:pt x="564099" y="135731"/>
                </a:lnTo>
                <a:cubicBezTo>
                  <a:pt x="566607" y="131221"/>
                  <a:pt x="570637" y="128245"/>
                  <a:pt x="575159" y="127027"/>
                </a:cubicBezTo>
                <a:close/>
                <a:moveTo>
                  <a:pt x="313646" y="0"/>
                </a:moveTo>
                <a:cubicBezTo>
                  <a:pt x="318681" y="0"/>
                  <a:pt x="323357" y="2162"/>
                  <a:pt x="326594" y="5765"/>
                </a:cubicBezTo>
                <a:lnTo>
                  <a:pt x="456081" y="135115"/>
                </a:lnTo>
                <a:cubicBezTo>
                  <a:pt x="463275" y="142321"/>
                  <a:pt x="463275" y="153851"/>
                  <a:pt x="456081" y="161057"/>
                </a:cubicBezTo>
                <a:lnTo>
                  <a:pt x="455721" y="161418"/>
                </a:lnTo>
                <a:lnTo>
                  <a:pt x="326594" y="290768"/>
                </a:lnTo>
                <a:cubicBezTo>
                  <a:pt x="319401" y="297974"/>
                  <a:pt x="307531" y="297974"/>
                  <a:pt x="300337" y="290768"/>
                </a:cubicBezTo>
                <a:cubicBezTo>
                  <a:pt x="296741" y="287165"/>
                  <a:pt x="295302" y="282481"/>
                  <a:pt x="295302" y="277437"/>
                </a:cubicBezTo>
                <a:lnTo>
                  <a:pt x="295302" y="202493"/>
                </a:lnTo>
                <a:cubicBezTo>
                  <a:pt x="284511" y="206456"/>
                  <a:pt x="273721" y="210780"/>
                  <a:pt x="264009" y="215824"/>
                </a:cubicBezTo>
                <a:cubicBezTo>
                  <a:pt x="237033" y="229156"/>
                  <a:pt x="212934" y="246811"/>
                  <a:pt x="191712" y="267708"/>
                </a:cubicBezTo>
                <a:cubicBezTo>
                  <a:pt x="166174" y="293290"/>
                  <a:pt x="146032" y="323916"/>
                  <a:pt x="131645" y="357786"/>
                </a:cubicBezTo>
                <a:cubicBezTo>
                  <a:pt x="117977" y="390934"/>
                  <a:pt x="110783" y="426604"/>
                  <a:pt x="110783" y="463716"/>
                </a:cubicBezTo>
                <a:cubicBezTo>
                  <a:pt x="110783" y="501188"/>
                  <a:pt x="117977" y="537219"/>
                  <a:pt x="131645" y="569647"/>
                </a:cubicBezTo>
                <a:cubicBezTo>
                  <a:pt x="146032" y="603876"/>
                  <a:pt x="166174" y="634502"/>
                  <a:pt x="191712" y="660084"/>
                </a:cubicBezTo>
                <a:cubicBezTo>
                  <a:pt x="217250" y="685305"/>
                  <a:pt x="247823" y="705843"/>
                  <a:pt x="281993" y="720255"/>
                </a:cubicBezTo>
                <a:cubicBezTo>
                  <a:pt x="314725" y="733587"/>
                  <a:pt x="350334" y="741153"/>
                  <a:pt x="387741" y="741153"/>
                </a:cubicBezTo>
                <a:cubicBezTo>
                  <a:pt x="425148" y="741153"/>
                  <a:pt x="461117" y="733587"/>
                  <a:pt x="493848" y="720255"/>
                </a:cubicBezTo>
                <a:cubicBezTo>
                  <a:pt x="527659" y="705843"/>
                  <a:pt x="558232" y="685305"/>
                  <a:pt x="583769" y="660084"/>
                </a:cubicBezTo>
                <a:cubicBezTo>
                  <a:pt x="606070" y="637745"/>
                  <a:pt x="624414" y="611803"/>
                  <a:pt x="638082" y="583338"/>
                </a:cubicBezTo>
                <a:cubicBezTo>
                  <a:pt x="648513" y="560639"/>
                  <a:pt x="656426" y="536498"/>
                  <a:pt x="660742" y="511277"/>
                </a:cubicBezTo>
                <a:lnTo>
                  <a:pt x="771166" y="523888"/>
                </a:lnTo>
                <a:cubicBezTo>
                  <a:pt x="765411" y="562080"/>
                  <a:pt x="753901" y="598111"/>
                  <a:pt x="737715" y="631620"/>
                </a:cubicBezTo>
                <a:cubicBezTo>
                  <a:pt x="718651" y="671253"/>
                  <a:pt x="693114" y="707284"/>
                  <a:pt x="662181" y="738631"/>
                </a:cubicBezTo>
                <a:cubicBezTo>
                  <a:pt x="626212" y="774301"/>
                  <a:pt x="583410" y="803126"/>
                  <a:pt x="536291" y="822943"/>
                </a:cubicBezTo>
                <a:cubicBezTo>
                  <a:pt x="490611" y="841679"/>
                  <a:pt x="440615" y="852128"/>
                  <a:pt x="387741" y="852128"/>
                </a:cubicBezTo>
                <a:cubicBezTo>
                  <a:pt x="335227" y="852128"/>
                  <a:pt x="285231" y="841679"/>
                  <a:pt x="239551" y="822943"/>
                </a:cubicBezTo>
                <a:cubicBezTo>
                  <a:pt x="192072" y="803126"/>
                  <a:pt x="149629" y="774301"/>
                  <a:pt x="113660" y="738631"/>
                </a:cubicBezTo>
                <a:cubicBezTo>
                  <a:pt x="77692" y="702600"/>
                  <a:pt x="48917" y="659724"/>
                  <a:pt x="29134" y="612523"/>
                </a:cubicBezTo>
                <a:cubicBezTo>
                  <a:pt x="10431" y="566764"/>
                  <a:pt x="0" y="516321"/>
                  <a:pt x="0" y="463716"/>
                </a:cubicBezTo>
                <a:cubicBezTo>
                  <a:pt x="0" y="411472"/>
                  <a:pt x="10431" y="361028"/>
                  <a:pt x="29134" y="315629"/>
                </a:cubicBezTo>
                <a:cubicBezTo>
                  <a:pt x="48917" y="268069"/>
                  <a:pt x="77692" y="225192"/>
                  <a:pt x="113660" y="189161"/>
                </a:cubicBezTo>
                <a:cubicBezTo>
                  <a:pt x="145313" y="157454"/>
                  <a:pt x="182360" y="131152"/>
                  <a:pt x="223365" y="112056"/>
                </a:cubicBezTo>
                <a:cubicBezTo>
                  <a:pt x="246025" y="101246"/>
                  <a:pt x="270124" y="92599"/>
                  <a:pt x="295302" y="86834"/>
                </a:cubicBezTo>
                <a:lnTo>
                  <a:pt x="295302" y="18376"/>
                </a:lnTo>
                <a:cubicBezTo>
                  <a:pt x="295302" y="8287"/>
                  <a:pt x="303575" y="0"/>
                  <a:pt x="3136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5" name="Freeform 187">
            <a:extLst>
              <a:ext uri="{FF2B5EF4-FFF2-40B4-BE49-F238E27FC236}">
                <a16:creationId xmlns:a16="http://schemas.microsoft.com/office/drawing/2014/main" id="{CE5C5C25-017D-AD4F-B344-FC6B8DF65EDE}"/>
              </a:ext>
            </a:extLst>
          </p:cNvPr>
          <p:cNvSpPr>
            <a:spLocks noChangeArrowheads="1"/>
          </p:cNvSpPr>
          <p:nvPr/>
        </p:nvSpPr>
        <p:spPr bwMode="auto">
          <a:xfrm>
            <a:off x="13237954" y="4653292"/>
            <a:ext cx="852487" cy="704850"/>
          </a:xfrm>
          <a:custGeom>
            <a:avLst/>
            <a:gdLst/>
            <a:ahLst/>
            <a:cxnLst/>
            <a:rect l="0" t="0" r="r" b="b"/>
            <a:pathLst>
              <a:path w="852127" h="704490">
                <a:moveTo>
                  <a:pt x="617955" y="522073"/>
                </a:moveTo>
                <a:lnTo>
                  <a:pt x="617955" y="591154"/>
                </a:lnTo>
                <a:lnTo>
                  <a:pt x="655051" y="591154"/>
                </a:lnTo>
                <a:lnTo>
                  <a:pt x="691787" y="591154"/>
                </a:lnTo>
                <a:lnTo>
                  <a:pt x="691787" y="522073"/>
                </a:lnTo>
                <a:lnTo>
                  <a:pt x="655051" y="522073"/>
                </a:lnTo>
                <a:lnTo>
                  <a:pt x="617955" y="522073"/>
                </a:lnTo>
                <a:close/>
                <a:moveTo>
                  <a:pt x="464888" y="522073"/>
                </a:moveTo>
                <a:lnTo>
                  <a:pt x="464888" y="591154"/>
                </a:lnTo>
                <a:lnTo>
                  <a:pt x="501624" y="591154"/>
                </a:lnTo>
                <a:lnTo>
                  <a:pt x="538720" y="591154"/>
                </a:lnTo>
                <a:lnTo>
                  <a:pt x="538720" y="522073"/>
                </a:lnTo>
                <a:lnTo>
                  <a:pt x="501624" y="522073"/>
                </a:lnTo>
                <a:lnTo>
                  <a:pt x="464888" y="522073"/>
                </a:lnTo>
                <a:close/>
                <a:moveTo>
                  <a:pt x="312181" y="522073"/>
                </a:moveTo>
                <a:lnTo>
                  <a:pt x="312181" y="591154"/>
                </a:lnTo>
                <a:lnTo>
                  <a:pt x="348917" y="591154"/>
                </a:lnTo>
                <a:lnTo>
                  <a:pt x="385653" y="591154"/>
                </a:lnTo>
                <a:lnTo>
                  <a:pt x="385653" y="522073"/>
                </a:lnTo>
                <a:lnTo>
                  <a:pt x="348917" y="522073"/>
                </a:lnTo>
                <a:lnTo>
                  <a:pt x="312181" y="522073"/>
                </a:lnTo>
                <a:close/>
                <a:moveTo>
                  <a:pt x="159113" y="522073"/>
                </a:moveTo>
                <a:lnTo>
                  <a:pt x="159113" y="591154"/>
                </a:lnTo>
                <a:lnTo>
                  <a:pt x="195849" y="591154"/>
                </a:lnTo>
                <a:lnTo>
                  <a:pt x="232586" y="591154"/>
                </a:lnTo>
                <a:lnTo>
                  <a:pt x="232586" y="522073"/>
                </a:lnTo>
                <a:lnTo>
                  <a:pt x="195849" y="522073"/>
                </a:lnTo>
                <a:lnTo>
                  <a:pt x="159113" y="522073"/>
                </a:lnTo>
                <a:close/>
                <a:moveTo>
                  <a:pt x="617955" y="375635"/>
                </a:moveTo>
                <a:lnTo>
                  <a:pt x="617955" y="444356"/>
                </a:lnTo>
                <a:lnTo>
                  <a:pt x="655051" y="444356"/>
                </a:lnTo>
                <a:lnTo>
                  <a:pt x="691787" y="444356"/>
                </a:lnTo>
                <a:lnTo>
                  <a:pt x="691787" y="375635"/>
                </a:lnTo>
                <a:lnTo>
                  <a:pt x="655051" y="375635"/>
                </a:lnTo>
                <a:lnTo>
                  <a:pt x="617955" y="375635"/>
                </a:lnTo>
                <a:close/>
                <a:moveTo>
                  <a:pt x="464888" y="375635"/>
                </a:moveTo>
                <a:lnTo>
                  <a:pt x="464888" y="444356"/>
                </a:lnTo>
                <a:lnTo>
                  <a:pt x="501624" y="444356"/>
                </a:lnTo>
                <a:lnTo>
                  <a:pt x="538720" y="444356"/>
                </a:lnTo>
                <a:lnTo>
                  <a:pt x="538720" y="375635"/>
                </a:lnTo>
                <a:lnTo>
                  <a:pt x="501624" y="375635"/>
                </a:lnTo>
                <a:lnTo>
                  <a:pt x="464888" y="375635"/>
                </a:lnTo>
                <a:close/>
                <a:moveTo>
                  <a:pt x="312181" y="375635"/>
                </a:moveTo>
                <a:lnTo>
                  <a:pt x="312181" y="444356"/>
                </a:lnTo>
                <a:lnTo>
                  <a:pt x="348917" y="444356"/>
                </a:lnTo>
                <a:lnTo>
                  <a:pt x="385653" y="444356"/>
                </a:lnTo>
                <a:lnTo>
                  <a:pt x="385653" y="375635"/>
                </a:lnTo>
                <a:lnTo>
                  <a:pt x="348917" y="375635"/>
                </a:lnTo>
                <a:lnTo>
                  <a:pt x="312181" y="375635"/>
                </a:lnTo>
                <a:close/>
                <a:moveTo>
                  <a:pt x="159113" y="375635"/>
                </a:moveTo>
                <a:lnTo>
                  <a:pt x="159113" y="444356"/>
                </a:lnTo>
                <a:lnTo>
                  <a:pt x="195849" y="444356"/>
                </a:lnTo>
                <a:lnTo>
                  <a:pt x="232586" y="444356"/>
                </a:lnTo>
                <a:lnTo>
                  <a:pt x="232586" y="375635"/>
                </a:lnTo>
                <a:lnTo>
                  <a:pt x="195849" y="375635"/>
                </a:lnTo>
                <a:lnTo>
                  <a:pt x="159113" y="375635"/>
                </a:lnTo>
                <a:close/>
                <a:moveTo>
                  <a:pt x="617955" y="229557"/>
                </a:moveTo>
                <a:lnTo>
                  <a:pt x="617955" y="298278"/>
                </a:lnTo>
                <a:lnTo>
                  <a:pt x="655051" y="298278"/>
                </a:lnTo>
                <a:lnTo>
                  <a:pt x="691787" y="298278"/>
                </a:lnTo>
                <a:lnTo>
                  <a:pt x="691787" y="229557"/>
                </a:lnTo>
                <a:lnTo>
                  <a:pt x="655051" y="229557"/>
                </a:lnTo>
                <a:lnTo>
                  <a:pt x="617955" y="229557"/>
                </a:lnTo>
                <a:close/>
                <a:moveTo>
                  <a:pt x="464888" y="229557"/>
                </a:moveTo>
                <a:lnTo>
                  <a:pt x="464888" y="298278"/>
                </a:lnTo>
                <a:lnTo>
                  <a:pt x="501624" y="298278"/>
                </a:lnTo>
                <a:lnTo>
                  <a:pt x="538720" y="298278"/>
                </a:lnTo>
                <a:lnTo>
                  <a:pt x="538720" y="229557"/>
                </a:lnTo>
                <a:lnTo>
                  <a:pt x="501624" y="229557"/>
                </a:lnTo>
                <a:lnTo>
                  <a:pt x="464888" y="229557"/>
                </a:lnTo>
                <a:close/>
                <a:moveTo>
                  <a:pt x="312181" y="229557"/>
                </a:moveTo>
                <a:lnTo>
                  <a:pt x="312181" y="298278"/>
                </a:lnTo>
                <a:lnTo>
                  <a:pt x="348917" y="298278"/>
                </a:lnTo>
                <a:lnTo>
                  <a:pt x="385653" y="298278"/>
                </a:lnTo>
                <a:lnTo>
                  <a:pt x="385653" y="229557"/>
                </a:lnTo>
                <a:lnTo>
                  <a:pt x="348917" y="229557"/>
                </a:lnTo>
                <a:lnTo>
                  <a:pt x="312181" y="229557"/>
                </a:lnTo>
                <a:close/>
                <a:moveTo>
                  <a:pt x="15493" y="53975"/>
                </a:moveTo>
                <a:lnTo>
                  <a:pt x="53587" y="53975"/>
                </a:lnTo>
                <a:lnTo>
                  <a:pt x="107610" y="53975"/>
                </a:lnTo>
                <a:lnTo>
                  <a:pt x="108092" y="53975"/>
                </a:lnTo>
                <a:lnTo>
                  <a:pt x="108092" y="120288"/>
                </a:lnTo>
                <a:lnTo>
                  <a:pt x="107610" y="120288"/>
                </a:lnTo>
                <a:lnTo>
                  <a:pt x="107610" y="123776"/>
                </a:lnTo>
                <a:cubicBezTo>
                  <a:pt x="107610" y="141046"/>
                  <a:pt x="121656" y="155078"/>
                  <a:pt x="138945" y="155078"/>
                </a:cubicBezTo>
                <a:cubicBezTo>
                  <a:pt x="156232" y="155078"/>
                  <a:pt x="170278" y="141046"/>
                  <a:pt x="170278" y="123776"/>
                </a:cubicBezTo>
                <a:lnTo>
                  <a:pt x="170278" y="53975"/>
                </a:lnTo>
                <a:lnTo>
                  <a:pt x="170786" y="53975"/>
                </a:lnTo>
                <a:lnTo>
                  <a:pt x="195849" y="53975"/>
                </a:lnTo>
                <a:lnTo>
                  <a:pt x="250594" y="53975"/>
                </a:lnTo>
                <a:lnTo>
                  <a:pt x="251134" y="53975"/>
                </a:lnTo>
                <a:lnTo>
                  <a:pt x="251134" y="120288"/>
                </a:lnTo>
                <a:lnTo>
                  <a:pt x="250594" y="120288"/>
                </a:lnTo>
                <a:lnTo>
                  <a:pt x="250594" y="123776"/>
                </a:lnTo>
                <a:cubicBezTo>
                  <a:pt x="250594" y="141046"/>
                  <a:pt x="264640" y="155078"/>
                  <a:pt x="282287" y="155078"/>
                </a:cubicBezTo>
                <a:cubicBezTo>
                  <a:pt x="299575" y="155078"/>
                  <a:pt x="313981" y="141046"/>
                  <a:pt x="313981" y="123776"/>
                </a:cubicBezTo>
                <a:lnTo>
                  <a:pt x="313981" y="53975"/>
                </a:lnTo>
                <a:lnTo>
                  <a:pt x="314548" y="53975"/>
                </a:lnTo>
                <a:lnTo>
                  <a:pt x="348917" y="53975"/>
                </a:lnTo>
                <a:lnTo>
                  <a:pt x="393936" y="53975"/>
                </a:lnTo>
                <a:lnTo>
                  <a:pt x="394537" y="53975"/>
                </a:lnTo>
                <a:lnTo>
                  <a:pt x="394537" y="120288"/>
                </a:lnTo>
                <a:lnTo>
                  <a:pt x="393936" y="120288"/>
                </a:lnTo>
                <a:lnTo>
                  <a:pt x="393936" y="123776"/>
                </a:lnTo>
                <a:cubicBezTo>
                  <a:pt x="393936" y="141046"/>
                  <a:pt x="408343" y="155078"/>
                  <a:pt x="425630" y="155078"/>
                </a:cubicBezTo>
                <a:cubicBezTo>
                  <a:pt x="442558" y="155078"/>
                  <a:pt x="456604" y="141046"/>
                  <a:pt x="456604" y="123776"/>
                </a:cubicBezTo>
                <a:lnTo>
                  <a:pt x="456604" y="53975"/>
                </a:lnTo>
                <a:lnTo>
                  <a:pt x="457230" y="53975"/>
                </a:lnTo>
                <a:lnTo>
                  <a:pt x="501624" y="53975"/>
                </a:lnTo>
                <a:lnTo>
                  <a:pt x="536919" y="53975"/>
                </a:lnTo>
                <a:lnTo>
                  <a:pt x="537579" y="53975"/>
                </a:lnTo>
                <a:lnTo>
                  <a:pt x="537579" y="120288"/>
                </a:lnTo>
                <a:lnTo>
                  <a:pt x="536919" y="120288"/>
                </a:lnTo>
                <a:lnTo>
                  <a:pt x="536919" y="123776"/>
                </a:lnTo>
                <a:cubicBezTo>
                  <a:pt x="536919" y="141046"/>
                  <a:pt x="550965" y="155078"/>
                  <a:pt x="568613" y="155078"/>
                </a:cubicBezTo>
                <a:cubicBezTo>
                  <a:pt x="585901" y="155078"/>
                  <a:pt x="599947" y="141046"/>
                  <a:pt x="599947" y="123776"/>
                </a:cubicBezTo>
                <a:lnTo>
                  <a:pt x="599947" y="53975"/>
                </a:lnTo>
                <a:lnTo>
                  <a:pt x="600632" y="53975"/>
                </a:lnTo>
                <a:lnTo>
                  <a:pt x="655051" y="53975"/>
                </a:lnTo>
                <a:lnTo>
                  <a:pt x="680262" y="53975"/>
                </a:lnTo>
                <a:lnTo>
                  <a:pt x="680981" y="53975"/>
                </a:lnTo>
                <a:lnTo>
                  <a:pt x="680981" y="120288"/>
                </a:lnTo>
                <a:lnTo>
                  <a:pt x="680262" y="120288"/>
                </a:lnTo>
                <a:lnTo>
                  <a:pt x="680262" y="123776"/>
                </a:lnTo>
                <a:cubicBezTo>
                  <a:pt x="680262" y="141046"/>
                  <a:pt x="694308" y="155078"/>
                  <a:pt x="711956" y="155078"/>
                </a:cubicBezTo>
                <a:cubicBezTo>
                  <a:pt x="729244" y="155078"/>
                  <a:pt x="743290" y="141046"/>
                  <a:pt x="743290" y="123776"/>
                </a:cubicBezTo>
                <a:lnTo>
                  <a:pt x="743290" y="53975"/>
                </a:lnTo>
                <a:lnTo>
                  <a:pt x="744035" y="53975"/>
                </a:lnTo>
                <a:lnTo>
                  <a:pt x="796953" y="53975"/>
                </a:lnTo>
                <a:lnTo>
                  <a:pt x="836634" y="53975"/>
                </a:lnTo>
                <a:cubicBezTo>
                  <a:pt x="844921" y="53975"/>
                  <a:pt x="852127" y="68832"/>
                  <a:pt x="852127" y="86950"/>
                </a:cubicBezTo>
                <a:cubicBezTo>
                  <a:pt x="852127" y="105068"/>
                  <a:pt x="844921" y="120288"/>
                  <a:pt x="836634" y="120288"/>
                </a:cubicBezTo>
                <a:lnTo>
                  <a:pt x="812440" y="120288"/>
                </a:lnTo>
                <a:lnTo>
                  <a:pt x="812440" y="635409"/>
                </a:lnTo>
                <a:cubicBezTo>
                  <a:pt x="812440" y="654478"/>
                  <a:pt x="804517" y="671749"/>
                  <a:pt x="792271" y="683982"/>
                </a:cubicBezTo>
                <a:cubicBezTo>
                  <a:pt x="779666" y="696935"/>
                  <a:pt x="762378" y="704490"/>
                  <a:pt x="743290" y="704490"/>
                </a:cubicBezTo>
                <a:lnTo>
                  <a:pt x="655051" y="704490"/>
                </a:lnTo>
                <a:lnTo>
                  <a:pt x="501624" y="704490"/>
                </a:lnTo>
                <a:lnTo>
                  <a:pt x="348917" y="704490"/>
                </a:lnTo>
                <a:lnTo>
                  <a:pt x="195849" y="704490"/>
                </a:lnTo>
                <a:lnTo>
                  <a:pt x="107610" y="704490"/>
                </a:lnTo>
                <a:cubicBezTo>
                  <a:pt x="88522" y="704490"/>
                  <a:pt x="71234" y="696935"/>
                  <a:pt x="58629" y="683982"/>
                </a:cubicBezTo>
                <a:cubicBezTo>
                  <a:pt x="46023" y="671749"/>
                  <a:pt x="38100" y="654478"/>
                  <a:pt x="38100" y="635409"/>
                </a:cubicBezTo>
                <a:lnTo>
                  <a:pt x="38100" y="120288"/>
                </a:lnTo>
                <a:lnTo>
                  <a:pt x="15493" y="120288"/>
                </a:lnTo>
                <a:cubicBezTo>
                  <a:pt x="6846" y="120288"/>
                  <a:pt x="0" y="105068"/>
                  <a:pt x="0" y="86950"/>
                </a:cubicBezTo>
                <a:cubicBezTo>
                  <a:pt x="0" y="68832"/>
                  <a:pt x="6846" y="53975"/>
                  <a:pt x="15493" y="53975"/>
                </a:cubicBezTo>
                <a:close/>
                <a:moveTo>
                  <a:pt x="712787" y="0"/>
                </a:moveTo>
                <a:cubicBezTo>
                  <a:pt x="721648" y="0"/>
                  <a:pt x="728293" y="6841"/>
                  <a:pt x="728293" y="15482"/>
                </a:cubicBezTo>
                <a:lnTo>
                  <a:pt x="728293" y="123858"/>
                </a:lnTo>
                <a:cubicBezTo>
                  <a:pt x="728293" y="132139"/>
                  <a:pt x="721648" y="139340"/>
                  <a:pt x="712787" y="139340"/>
                </a:cubicBezTo>
                <a:cubicBezTo>
                  <a:pt x="703927" y="139340"/>
                  <a:pt x="696912" y="132139"/>
                  <a:pt x="696912" y="123858"/>
                </a:cubicBezTo>
                <a:lnTo>
                  <a:pt x="696912" y="15482"/>
                </a:lnTo>
                <a:cubicBezTo>
                  <a:pt x="696912" y="6841"/>
                  <a:pt x="703927" y="0"/>
                  <a:pt x="712787" y="0"/>
                </a:cubicBezTo>
                <a:close/>
                <a:moveTo>
                  <a:pt x="568325" y="0"/>
                </a:moveTo>
                <a:cubicBezTo>
                  <a:pt x="576984" y="0"/>
                  <a:pt x="583839" y="6841"/>
                  <a:pt x="583839" y="15482"/>
                </a:cubicBezTo>
                <a:lnTo>
                  <a:pt x="583839" y="123858"/>
                </a:lnTo>
                <a:cubicBezTo>
                  <a:pt x="583839" y="132139"/>
                  <a:pt x="576984" y="139340"/>
                  <a:pt x="568325" y="139340"/>
                </a:cubicBezTo>
                <a:cubicBezTo>
                  <a:pt x="559666" y="139340"/>
                  <a:pt x="552450" y="132139"/>
                  <a:pt x="552450" y="123858"/>
                </a:cubicBezTo>
                <a:lnTo>
                  <a:pt x="552450" y="15482"/>
                </a:lnTo>
                <a:cubicBezTo>
                  <a:pt x="552450" y="6841"/>
                  <a:pt x="559666" y="0"/>
                  <a:pt x="568325" y="0"/>
                </a:cubicBezTo>
                <a:close/>
                <a:moveTo>
                  <a:pt x="427037" y="0"/>
                </a:moveTo>
                <a:cubicBezTo>
                  <a:pt x="435529" y="0"/>
                  <a:pt x="442543" y="6841"/>
                  <a:pt x="442543" y="15482"/>
                </a:cubicBezTo>
                <a:lnTo>
                  <a:pt x="442543" y="123858"/>
                </a:lnTo>
                <a:cubicBezTo>
                  <a:pt x="442543" y="132139"/>
                  <a:pt x="435529" y="139340"/>
                  <a:pt x="427037" y="139340"/>
                </a:cubicBezTo>
                <a:cubicBezTo>
                  <a:pt x="418177" y="139340"/>
                  <a:pt x="411162" y="132139"/>
                  <a:pt x="411162" y="123858"/>
                </a:cubicBezTo>
                <a:lnTo>
                  <a:pt x="411162" y="15482"/>
                </a:lnTo>
                <a:cubicBezTo>
                  <a:pt x="411162" y="6841"/>
                  <a:pt x="418177" y="0"/>
                  <a:pt x="427037" y="0"/>
                </a:cubicBezTo>
                <a:close/>
                <a:moveTo>
                  <a:pt x="282393" y="0"/>
                </a:moveTo>
                <a:cubicBezTo>
                  <a:pt x="291151" y="0"/>
                  <a:pt x="298085" y="6841"/>
                  <a:pt x="298085" y="15482"/>
                </a:cubicBezTo>
                <a:lnTo>
                  <a:pt x="298085" y="123858"/>
                </a:lnTo>
                <a:cubicBezTo>
                  <a:pt x="298085" y="132139"/>
                  <a:pt x="291151" y="139340"/>
                  <a:pt x="282393" y="139340"/>
                </a:cubicBezTo>
                <a:cubicBezTo>
                  <a:pt x="273634" y="139340"/>
                  <a:pt x="266700" y="132139"/>
                  <a:pt x="266700" y="123858"/>
                </a:cubicBezTo>
                <a:lnTo>
                  <a:pt x="266700" y="15482"/>
                </a:lnTo>
                <a:cubicBezTo>
                  <a:pt x="266700" y="6841"/>
                  <a:pt x="273634" y="0"/>
                  <a:pt x="282393" y="0"/>
                </a:cubicBezTo>
                <a:close/>
                <a:moveTo>
                  <a:pt x="139518" y="0"/>
                </a:moveTo>
                <a:cubicBezTo>
                  <a:pt x="148276" y="0"/>
                  <a:pt x="155210" y="6841"/>
                  <a:pt x="155210" y="15482"/>
                </a:cubicBezTo>
                <a:lnTo>
                  <a:pt x="155210" y="123858"/>
                </a:lnTo>
                <a:cubicBezTo>
                  <a:pt x="155210" y="132139"/>
                  <a:pt x="148276" y="139340"/>
                  <a:pt x="139518" y="139340"/>
                </a:cubicBezTo>
                <a:cubicBezTo>
                  <a:pt x="130759" y="139340"/>
                  <a:pt x="123825" y="132139"/>
                  <a:pt x="123825" y="123858"/>
                </a:cubicBezTo>
                <a:lnTo>
                  <a:pt x="123825" y="15482"/>
                </a:lnTo>
                <a:cubicBezTo>
                  <a:pt x="123825" y="6841"/>
                  <a:pt x="130759" y="0"/>
                  <a:pt x="1395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188">
            <a:extLst>
              <a:ext uri="{FF2B5EF4-FFF2-40B4-BE49-F238E27FC236}">
                <a16:creationId xmlns:a16="http://schemas.microsoft.com/office/drawing/2014/main" id="{E321FC14-A732-E648-92E6-AECA12B380C2}"/>
              </a:ext>
            </a:extLst>
          </p:cNvPr>
          <p:cNvSpPr>
            <a:spLocks noChangeArrowheads="1"/>
          </p:cNvSpPr>
          <p:nvPr/>
        </p:nvSpPr>
        <p:spPr bwMode="auto">
          <a:xfrm>
            <a:off x="16088643" y="4580267"/>
            <a:ext cx="415925" cy="850900"/>
          </a:xfrm>
          <a:custGeom>
            <a:avLst/>
            <a:gdLst>
              <a:gd name="T0" fmla="*/ 17661 w 415565"/>
              <a:gd name="T1" fmla="*/ 0 h 850540"/>
              <a:gd name="T2" fmla="*/ 244726 w 415565"/>
              <a:gd name="T3" fmla="*/ 0 h 850540"/>
              <a:gd name="T4" fmla="*/ 161108 w 415565"/>
              <a:gd name="T5" fmla="*/ 126947 h 850540"/>
              <a:gd name="T6" fmla="*/ 161108 w 415565"/>
              <a:gd name="T7" fmla="*/ 126588 h 850540"/>
              <a:gd name="T8" fmla="*/ 165073 w 415565"/>
              <a:gd name="T9" fmla="*/ 151761 h 850540"/>
              <a:gd name="T10" fmla="*/ 178769 w 415565"/>
              <a:gd name="T11" fmla="*/ 154638 h 850540"/>
              <a:gd name="T12" fmla="*/ 235715 w 415565"/>
              <a:gd name="T13" fmla="*/ 148884 h 850540"/>
              <a:gd name="T14" fmla="*/ 178408 w 415565"/>
              <a:gd name="T15" fmla="*/ 248141 h 850540"/>
              <a:gd name="T16" fmla="*/ 179850 w 415565"/>
              <a:gd name="T17" fmla="*/ 259289 h 850540"/>
              <a:gd name="T18" fmla="*/ 191023 w 415565"/>
              <a:gd name="T19" fmla="*/ 257491 h 850540"/>
              <a:gd name="T20" fmla="*/ 286534 w 415565"/>
              <a:gd name="T21" fmla="*/ 139534 h 850540"/>
              <a:gd name="T22" fmla="*/ 290859 w 415565"/>
              <a:gd name="T23" fmla="*/ 126228 h 850540"/>
              <a:gd name="T24" fmla="*/ 271757 w 415565"/>
              <a:gd name="T25" fmla="*/ 110045 h 850540"/>
              <a:gd name="T26" fmla="*/ 212648 w 415565"/>
              <a:gd name="T27" fmla="*/ 115799 h 850540"/>
              <a:gd name="T28" fmla="*/ 315728 w 415565"/>
              <a:gd name="T29" fmla="*/ 0 h 850540"/>
              <a:gd name="T30" fmla="*/ 397904 w 415565"/>
              <a:gd name="T31" fmla="*/ 0 h 850540"/>
              <a:gd name="T32" fmla="*/ 415565 w 415565"/>
              <a:gd name="T33" fmla="*/ 17981 h 850540"/>
              <a:gd name="T34" fmla="*/ 415565 w 415565"/>
              <a:gd name="T35" fmla="*/ 302084 h 850540"/>
              <a:gd name="T36" fmla="*/ 354293 w 415565"/>
              <a:gd name="T37" fmla="*/ 448452 h 850540"/>
              <a:gd name="T38" fmla="*/ 288382 w 415565"/>
              <a:gd name="T39" fmla="*/ 493000 h 850540"/>
              <a:gd name="T40" fmla="*/ 239357 w 415565"/>
              <a:gd name="T41" fmla="*/ 502849 h 850540"/>
              <a:gd name="T42" fmla="*/ 239357 w 415565"/>
              <a:gd name="T43" fmla="*/ 795338 h 850540"/>
              <a:gd name="T44" fmla="*/ 335162 w 415565"/>
              <a:gd name="T45" fmla="*/ 795338 h 850540"/>
              <a:gd name="T46" fmla="*/ 372246 w 415565"/>
              <a:gd name="T47" fmla="*/ 850539 h 850540"/>
              <a:gd name="T48" fmla="*/ 206993 w 415565"/>
              <a:gd name="T49" fmla="*/ 850539 h 850540"/>
              <a:gd name="T50" fmla="*/ 206991 w 415565"/>
              <a:gd name="T51" fmla="*/ 850540 h 850540"/>
              <a:gd name="T52" fmla="*/ 206989 w 415565"/>
              <a:gd name="T53" fmla="*/ 850539 h 850540"/>
              <a:gd name="T54" fmla="*/ 41731 w 415565"/>
              <a:gd name="T55" fmla="*/ 850539 h 850540"/>
              <a:gd name="T56" fmla="*/ 79175 w 415565"/>
              <a:gd name="T57" fmla="*/ 795338 h 850540"/>
              <a:gd name="T58" fmla="*/ 174625 w 415565"/>
              <a:gd name="T59" fmla="*/ 795338 h 850540"/>
              <a:gd name="T60" fmla="*/ 174625 w 415565"/>
              <a:gd name="T61" fmla="*/ 502592 h 850540"/>
              <a:gd name="T62" fmla="*/ 126958 w 415565"/>
              <a:gd name="T63" fmla="*/ 493000 h 850540"/>
              <a:gd name="T64" fmla="*/ 60911 w 415565"/>
              <a:gd name="T65" fmla="*/ 448452 h 850540"/>
              <a:gd name="T66" fmla="*/ 0 w 415565"/>
              <a:gd name="T67" fmla="*/ 302084 h 850540"/>
              <a:gd name="T68" fmla="*/ 0 w 415565"/>
              <a:gd name="T69" fmla="*/ 17981 h 850540"/>
              <a:gd name="T70" fmla="*/ 17661 w 415565"/>
              <a:gd name="T71" fmla="*/ 0 h 8505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5565" h="850540">
                <a:moveTo>
                  <a:pt x="17661" y="0"/>
                </a:moveTo>
                <a:lnTo>
                  <a:pt x="244726" y="0"/>
                </a:lnTo>
                <a:lnTo>
                  <a:pt x="161108" y="126947"/>
                </a:lnTo>
                <a:lnTo>
                  <a:pt x="161108" y="126588"/>
                </a:lnTo>
                <a:cubicBezTo>
                  <a:pt x="155341" y="134499"/>
                  <a:pt x="157143" y="146007"/>
                  <a:pt x="165073" y="151761"/>
                </a:cubicBezTo>
                <a:cubicBezTo>
                  <a:pt x="169037" y="154279"/>
                  <a:pt x="174083" y="155358"/>
                  <a:pt x="178769" y="154638"/>
                </a:cubicBezTo>
                <a:lnTo>
                  <a:pt x="235715" y="148884"/>
                </a:lnTo>
                <a:lnTo>
                  <a:pt x="178408" y="248141"/>
                </a:lnTo>
                <a:cubicBezTo>
                  <a:pt x="175885" y="251737"/>
                  <a:pt x="176606" y="256772"/>
                  <a:pt x="179850" y="259289"/>
                </a:cubicBezTo>
                <a:cubicBezTo>
                  <a:pt x="183454" y="261807"/>
                  <a:pt x="188500" y="261087"/>
                  <a:pt x="191023" y="257491"/>
                </a:cubicBezTo>
                <a:lnTo>
                  <a:pt x="286534" y="139534"/>
                </a:lnTo>
                <a:cubicBezTo>
                  <a:pt x="289778" y="135938"/>
                  <a:pt x="291580" y="131263"/>
                  <a:pt x="290859" y="126228"/>
                </a:cubicBezTo>
                <a:cubicBezTo>
                  <a:pt x="290139" y="116159"/>
                  <a:pt x="281488" y="109326"/>
                  <a:pt x="271757" y="110045"/>
                </a:cubicBezTo>
                <a:lnTo>
                  <a:pt x="212648" y="115799"/>
                </a:lnTo>
                <a:lnTo>
                  <a:pt x="315728" y="0"/>
                </a:lnTo>
                <a:lnTo>
                  <a:pt x="397904" y="0"/>
                </a:lnTo>
                <a:cubicBezTo>
                  <a:pt x="407636" y="0"/>
                  <a:pt x="415565" y="7912"/>
                  <a:pt x="415565" y="17981"/>
                </a:cubicBezTo>
                <a:lnTo>
                  <a:pt x="415565" y="302084"/>
                </a:lnTo>
                <a:cubicBezTo>
                  <a:pt x="415565" y="359265"/>
                  <a:pt x="392137" y="411051"/>
                  <a:pt x="354293" y="448452"/>
                </a:cubicBezTo>
                <a:cubicBezTo>
                  <a:pt x="335552" y="467332"/>
                  <a:pt x="313206" y="482526"/>
                  <a:pt x="288382" y="493000"/>
                </a:cubicBezTo>
                <a:lnTo>
                  <a:pt x="239357" y="502849"/>
                </a:lnTo>
                <a:lnTo>
                  <a:pt x="239357" y="795338"/>
                </a:lnTo>
                <a:lnTo>
                  <a:pt x="335162" y="795338"/>
                </a:lnTo>
                <a:cubicBezTo>
                  <a:pt x="346323" y="795338"/>
                  <a:pt x="429852" y="850539"/>
                  <a:pt x="372246" y="850539"/>
                </a:cubicBezTo>
                <a:lnTo>
                  <a:pt x="206993" y="850539"/>
                </a:lnTo>
                <a:lnTo>
                  <a:pt x="206991" y="850540"/>
                </a:lnTo>
                <a:lnTo>
                  <a:pt x="206989" y="850539"/>
                </a:lnTo>
                <a:lnTo>
                  <a:pt x="41731" y="850539"/>
                </a:lnTo>
                <a:cubicBezTo>
                  <a:pt x="-15875" y="850539"/>
                  <a:pt x="67654" y="795338"/>
                  <a:pt x="79175" y="795338"/>
                </a:cubicBezTo>
                <a:lnTo>
                  <a:pt x="174625" y="795338"/>
                </a:lnTo>
                <a:lnTo>
                  <a:pt x="174625" y="502592"/>
                </a:lnTo>
                <a:lnTo>
                  <a:pt x="126958" y="493000"/>
                </a:lnTo>
                <a:cubicBezTo>
                  <a:pt x="102089" y="482526"/>
                  <a:pt x="79653" y="467332"/>
                  <a:pt x="60911" y="448452"/>
                </a:cubicBezTo>
                <a:cubicBezTo>
                  <a:pt x="23067" y="411051"/>
                  <a:pt x="0" y="359265"/>
                  <a:pt x="0" y="302084"/>
                </a:cubicBezTo>
                <a:lnTo>
                  <a:pt x="0" y="17981"/>
                </a:lnTo>
                <a:cubicBezTo>
                  <a:pt x="0" y="7912"/>
                  <a:pt x="7929" y="0"/>
                  <a:pt x="1766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189">
            <a:extLst>
              <a:ext uri="{FF2B5EF4-FFF2-40B4-BE49-F238E27FC236}">
                <a16:creationId xmlns:a16="http://schemas.microsoft.com/office/drawing/2014/main" id="{B16422DC-8BDE-9E4E-8BDD-E97AB75D776E}"/>
              </a:ext>
            </a:extLst>
          </p:cNvPr>
          <p:cNvSpPr>
            <a:spLocks noChangeArrowheads="1"/>
          </p:cNvSpPr>
          <p:nvPr/>
        </p:nvSpPr>
        <p:spPr bwMode="auto">
          <a:xfrm>
            <a:off x="18502772" y="4606461"/>
            <a:ext cx="852488" cy="798512"/>
          </a:xfrm>
          <a:custGeom>
            <a:avLst/>
            <a:gdLst/>
            <a:ahLst/>
            <a:cxnLst/>
            <a:rect l="0" t="0" r="r" b="b"/>
            <a:pathLst>
              <a:path w="852128" h="798152">
                <a:moveTo>
                  <a:pt x="293763" y="427607"/>
                </a:moveTo>
                <a:lnTo>
                  <a:pt x="293763" y="695623"/>
                </a:lnTo>
                <a:lnTo>
                  <a:pt x="335883" y="695623"/>
                </a:lnTo>
                <a:lnTo>
                  <a:pt x="335883" y="613239"/>
                </a:lnTo>
                <a:lnTo>
                  <a:pt x="348844" y="588776"/>
                </a:lnTo>
                <a:lnTo>
                  <a:pt x="363604" y="626550"/>
                </a:lnTo>
                <a:lnTo>
                  <a:pt x="389884" y="695623"/>
                </a:lnTo>
                <a:lnTo>
                  <a:pt x="433444" y="695623"/>
                </a:lnTo>
                <a:lnTo>
                  <a:pt x="374764" y="547045"/>
                </a:lnTo>
                <a:lnTo>
                  <a:pt x="433444" y="427607"/>
                </a:lnTo>
                <a:lnTo>
                  <a:pt x="391324" y="427607"/>
                </a:lnTo>
                <a:lnTo>
                  <a:pt x="363604" y="485887"/>
                </a:lnTo>
                <a:lnTo>
                  <a:pt x="335883" y="544167"/>
                </a:lnTo>
                <a:lnTo>
                  <a:pt x="335883" y="427607"/>
                </a:lnTo>
                <a:lnTo>
                  <a:pt x="293763" y="427607"/>
                </a:lnTo>
                <a:close/>
                <a:moveTo>
                  <a:pt x="509405" y="424369"/>
                </a:moveTo>
                <a:cubicBezTo>
                  <a:pt x="495365" y="424369"/>
                  <a:pt x="483845" y="427247"/>
                  <a:pt x="474485" y="432284"/>
                </a:cubicBezTo>
                <a:cubicBezTo>
                  <a:pt x="465125" y="437680"/>
                  <a:pt x="457925" y="445235"/>
                  <a:pt x="453244" y="455308"/>
                </a:cubicBezTo>
                <a:cubicBezTo>
                  <a:pt x="448564" y="465381"/>
                  <a:pt x="446404" y="477613"/>
                  <a:pt x="446404" y="492003"/>
                </a:cubicBezTo>
                <a:lnTo>
                  <a:pt x="446404" y="631227"/>
                </a:lnTo>
                <a:cubicBezTo>
                  <a:pt x="446404" y="645617"/>
                  <a:pt x="448564" y="657849"/>
                  <a:pt x="453244" y="667562"/>
                </a:cubicBezTo>
                <a:cubicBezTo>
                  <a:pt x="457925" y="677995"/>
                  <a:pt x="465125" y="685550"/>
                  <a:pt x="474485" y="690586"/>
                </a:cubicBezTo>
                <a:cubicBezTo>
                  <a:pt x="483845" y="695983"/>
                  <a:pt x="495365" y="698501"/>
                  <a:pt x="509405" y="698501"/>
                </a:cubicBezTo>
                <a:cubicBezTo>
                  <a:pt x="523085" y="698501"/>
                  <a:pt x="534245" y="695983"/>
                  <a:pt x="543965" y="690586"/>
                </a:cubicBezTo>
                <a:cubicBezTo>
                  <a:pt x="553325" y="685550"/>
                  <a:pt x="560165" y="677995"/>
                  <a:pt x="564846" y="667562"/>
                </a:cubicBezTo>
                <a:cubicBezTo>
                  <a:pt x="569526" y="657849"/>
                  <a:pt x="572046" y="645617"/>
                  <a:pt x="572046" y="631227"/>
                </a:cubicBezTo>
                <a:lnTo>
                  <a:pt x="572046" y="546325"/>
                </a:lnTo>
                <a:lnTo>
                  <a:pt x="513005" y="546325"/>
                </a:lnTo>
                <a:lnTo>
                  <a:pt x="513005" y="584459"/>
                </a:lnTo>
                <a:lnTo>
                  <a:pt x="532085" y="584459"/>
                </a:lnTo>
                <a:lnTo>
                  <a:pt x="532085" y="633745"/>
                </a:lnTo>
                <a:cubicBezTo>
                  <a:pt x="532085" y="640221"/>
                  <a:pt x="531365" y="645257"/>
                  <a:pt x="529565" y="649215"/>
                </a:cubicBezTo>
                <a:cubicBezTo>
                  <a:pt x="527765" y="652812"/>
                  <a:pt x="524885" y="655690"/>
                  <a:pt x="522005" y="657489"/>
                </a:cubicBezTo>
                <a:cubicBezTo>
                  <a:pt x="518765" y="659288"/>
                  <a:pt x="514805" y="660007"/>
                  <a:pt x="510125" y="660007"/>
                </a:cubicBezTo>
                <a:cubicBezTo>
                  <a:pt x="509765" y="660007"/>
                  <a:pt x="509405" y="660007"/>
                  <a:pt x="509405" y="660007"/>
                </a:cubicBezTo>
                <a:cubicBezTo>
                  <a:pt x="505085" y="660007"/>
                  <a:pt x="501485" y="658928"/>
                  <a:pt x="498605" y="657489"/>
                </a:cubicBezTo>
                <a:cubicBezTo>
                  <a:pt x="495365" y="655690"/>
                  <a:pt x="492845" y="652812"/>
                  <a:pt x="491045" y="649215"/>
                </a:cubicBezTo>
                <a:cubicBezTo>
                  <a:pt x="489245" y="645257"/>
                  <a:pt x="488525" y="640221"/>
                  <a:pt x="488525" y="633745"/>
                </a:cubicBezTo>
                <a:lnTo>
                  <a:pt x="488525" y="489125"/>
                </a:lnTo>
                <a:cubicBezTo>
                  <a:pt x="488525" y="479771"/>
                  <a:pt x="490325" y="472936"/>
                  <a:pt x="494285" y="468979"/>
                </a:cubicBezTo>
                <a:cubicBezTo>
                  <a:pt x="497885" y="464661"/>
                  <a:pt x="502925" y="462863"/>
                  <a:pt x="509405" y="462863"/>
                </a:cubicBezTo>
                <a:cubicBezTo>
                  <a:pt x="509405" y="462863"/>
                  <a:pt x="509765" y="462863"/>
                  <a:pt x="510125" y="462863"/>
                </a:cubicBezTo>
                <a:cubicBezTo>
                  <a:pt x="516965" y="462863"/>
                  <a:pt x="522365" y="464661"/>
                  <a:pt x="526325" y="468979"/>
                </a:cubicBezTo>
                <a:cubicBezTo>
                  <a:pt x="530285" y="472936"/>
                  <a:pt x="532085" y="479771"/>
                  <a:pt x="532085" y="489125"/>
                </a:cubicBezTo>
                <a:lnTo>
                  <a:pt x="532085" y="517905"/>
                </a:lnTo>
                <a:lnTo>
                  <a:pt x="572046" y="517905"/>
                </a:lnTo>
                <a:lnTo>
                  <a:pt x="572046" y="492003"/>
                </a:lnTo>
                <a:cubicBezTo>
                  <a:pt x="572046" y="477613"/>
                  <a:pt x="569526" y="465381"/>
                  <a:pt x="564846" y="455308"/>
                </a:cubicBezTo>
                <a:cubicBezTo>
                  <a:pt x="560165" y="445235"/>
                  <a:pt x="553325" y="437680"/>
                  <a:pt x="543965" y="432284"/>
                </a:cubicBezTo>
                <a:cubicBezTo>
                  <a:pt x="534245" y="427247"/>
                  <a:pt x="523085" y="424369"/>
                  <a:pt x="509405" y="424369"/>
                </a:cubicBezTo>
                <a:close/>
                <a:moveTo>
                  <a:pt x="427038" y="65557"/>
                </a:moveTo>
                <a:cubicBezTo>
                  <a:pt x="403652" y="65557"/>
                  <a:pt x="380985" y="74562"/>
                  <a:pt x="364435" y="91132"/>
                </a:cubicBezTo>
                <a:cubicBezTo>
                  <a:pt x="347885" y="108061"/>
                  <a:pt x="338891" y="130034"/>
                  <a:pt x="338891" y="153447"/>
                </a:cubicBezTo>
                <a:cubicBezTo>
                  <a:pt x="338891" y="177221"/>
                  <a:pt x="347885" y="199553"/>
                  <a:pt x="364435" y="216123"/>
                </a:cubicBezTo>
                <a:cubicBezTo>
                  <a:pt x="380985" y="232692"/>
                  <a:pt x="403652" y="241697"/>
                  <a:pt x="427038" y="241697"/>
                </a:cubicBezTo>
                <a:cubicBezTo>
                  <a:pt x="450424" y="241697"/>
                  <a:pt x="472730" y="232692"/>
                  <a:pt x="488921" y="216123"/>
                </a:cubicBezTo>
                <a:cubicBezTo>
                  <a:pt x="505830" y="199553"/>
                  <a:pt x="514825" y="177221"/>
                  <a:pt x="514825" y="153447"/>
                </a:cubicBezTo>
                <a:cubicBezTo>
                  <a:pt x="514825" y="130034"/>
                  <a:pt x="505830" y="108061"/>
                  <a:pt x="488921" y="91132"/>
                </a:cubicBezTo>
                <a:cubicBezTo>
                  <a:pt x="472730" y="74562"/>
                  <a:pt x="450424" y="65557"/>
                  <a:pt x="427038" y="65557"/>
                </a:cubicBezTo>
                <a:close/>
                <a:moveTo>
                  <a:pt x="427038" y="0"/>
                </a:moveTo>
                <a:cubicBezTo>
                  <a:pt x="467693" y="0"/>
                  <a:pt x="506550" y="15849"/>
                  <a:pt x="535692" y="45025"/>
                </a:cubicBezTo>
                <a:cubicBezTo>
                  <a:pt x="564475" y="73842"/>
                  <a:pt x="580665" y="112744"/>
                  <a:pt x="580665" y="153447"/>
                </a:cubicBezTo>
                <a:cubicBezTo>
                  <a:pt x="580665" y="173979"/>
                  <a:pt x="576618" y="193970"/>
                  <a:pt x="568972" y="212476"/>
                </a:cubicBezTo>
                <a:lnTo>
                  <a:pt x="536125" y="261937"/>
                </a:lnTo>
                <a:lnTo>
                  <a:pt x="562157" y="261937"/>
                </a:lnTo>
                <a:cubicBezTo>
                  <a:pt x="571518" y="261937"/>
                  <a:pt x="579078" y="269469"/>
                  <a:pt x="579078" y="278794"/>
                </a:cubicBezTo>
                <a:lnTo>
                  <a:pt x="579078" y="325437"/>
                </a:lnTo>
                <a:lnTo>
                  <a:pt x="672487" y="325437"/>
                </a:lnTo>
                <a:cubicBezTo>
                  <a:pt x="687967" y="325437"/>
                  <a:pt x="699487" y="332272"/>
                  <a:pt x="708127" y="342346"/>
                </a:cubicBezTo>
                <a:cubicBezTo>
                  <a:pt x="715687" y="350980"/>
                  <a:pt x="720727" y="361772"/>
                  <a:pt x="724327" y="372925"/>
                </a:cubicBezTo>
                <a:lnTo>
                  <a:pt x="849968" y="739513"/>
                </a:lnTo>
                <a:cubicBezTo>
                  <a:pt x="851408" y="743830"/>
                  <a:pt x="852128" y="747787"/>
                  <a:pt x="852128" y="751385"/>
                </a:cubicBezTo>
                <a:cubicBezTo>
                  <a:pt x="852128" y="762177"/>
                  <a:pt x="847448" y="771890"/>
                  <a:pt x="839888" y="779805"/>
                </a:cubicBezTo>
                <a:cubicBezTo>
                  <a:pt x="833408" y="786640"/>
                  <a:pt x="825128" y="791677"/>
                  <a:pt x="816128" y="794915"/>
                </a:cubicBezTo>
                <a:cubicBezTo>
                  <a:pt x="810008" y="796713"/>
                  <a:pt x="803888" y="798152"/>
                  <a:pt x="797768" y="798152"/>
                </a:cubicBezTo>
                <a:lnTo>
                  <a:pt x="509405" y="798152"/>
                </a:lnTo>
                <a:lnTo>
                  <a:pt x="363604" y="798152"/>
                </a:lnTo>
                <a:lnTo>
                  <a:pt x="54360" y="798152"/>
                </a:lnTo>
                <a:cubicBezTo>
                  <a:pt x="47880" y="798152"/>
                  <a:pt x="42120" y="796713"/>
                  <a:pt x="36000" y="794915"/>
                </a:cubicBezTo>
                <a:cubicBezTo>
                  <a:pt x="27000" y="791677"/>
                  <a:pt x="18360" y="786640"/>
                  <a:pt x="12240" y="779805"/>
                </a:cubicBezTo>
                <a:cubicBezTo>
                  <a:pt x="4680" y="771890"/>
                  <a:pt x="0" y="762177"/>
                  <a:pt x="0" y="751385"/>
                </a:cubicBezTo>
                <a:cubicBezTo>
                  <a:pt x="0" y="747787"/>
                  <a:pt x="720" y="743830"/>
                  <a:pt x="2160" y="739513"/>
                </a:cubicBezTo>
                <a:lnTo>
                  <a:pt x="127441" y="372925"/>
                </a:lnTo>
                <a:cubicBezTo>
                  <a:pt x="131401" y="361772"/>
                  <a:pt x="136441" y="350980"/>
                  <a:pt x="144001" y="342346"/>
                </a:cubicBezTo>
                <a:cubicBezTo>
                  <a:pt x="152641" y="332272"/>
                  <a:pt x="164161" y="325437"/>
                  <a:pt x="179641" y="325437"/>
                </a:cubicBezTo>
                <a:lnTo>
                  <a:pt x="273050" y="325437"/>
                </a:lnTo>
                <a:lnTo>
                  <a:pt x="273050" y="278794"/>
                </a:lnTo>
                <a:cubicBezTo>
                  <a:pt x="273050" y="269469"/>
                  <a:pt x="280971" y="261937"/>
                  <a:pt x="290332" y="261937"/>
                </a:cubicBezTo>
                <a:lnTo>
                  <a:pt x="317590" y="261937"/>
                </a:lnTo>
                <a:lnTo>
                  <a:pt x="284743" y="212476"/>
                </a:lnTo>
                <a:cubicBezTo>
                  <a:pt x="277098" y="193970"/>
                  <a:pt x="273050" y="173979"/>
                  <a:pt x="273050" y="153447"/>
                </a:cubicBezTo>
                <a:cubicBezTo>
                  <a:pt x="273050" y="112744"/>
                  <a:pt x="289241" y="73842"/>
                  <a:pt x="318023" y="45025"/>
                </a:cubicBezTo>
                <a:cubicBezTo>
                  <a:pt x="347166" y="15849"/>
                  <a:pt x="386022" y="0"/>
                  <a:pt x="42703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181">
            <a:extLst>
              <a:ext uri="{FF2B5EF4-FFF2-40B4-BE49-F238E27FC236}">
                <a16:creationId xmlns:a16="http://schemas.microsoft.com/office/drawing/2014/main" id="{C4A04AED-520B-0F41-9C7D-718ED46A0B5B}"/>
              </a:ext>
            </a:extLst>
          </p:cNvPr>
          <p:cNvSpPr>
            <a:spLocks noChangeArrowheads="1"/>
          </p:cNvSpPr>
          <p:nvPr/>
        </p:nvSpPr>
        <p:spPr bwMode="auto">
          <a:xfrm>
            <a:off x="21211762" y="4570742"/>
            <a:ext cx="757237" cy="860425"/>
          </a:xfrm>
          <a:custGeom>
            <a:avLst/>
            <a:gdLst>
              <a:gd name="T0" fmla="*/ 377702 w 757548"/>
              <a:gd name="T1" fmla="*/ 0 h 860066"/>
              <a:gd name="T2" fmla="*/ 394815 w 757548"/>
              <a:gd name="T3" fmla="*/ 57179 h 860066"/>
              <a:gd name="T4" fmla="*/ 454883 w 757548"/>
              <a:gd name="T5" fmla="*/ 63268 h 860066"/>
              <a:gd name="T6" fmla="*/ 646210 w 757548"/>
              <a:gd name="T7" fmla="*/ 166166 h 860066"/>
              <a:gd name="T8" fmla="*/ 757548 w 757548"/>
              <a:gd name="T9" fmla="*/ 433489 h 860066"/>
              <a:gd name="T10" fmla="*/ 739892 w 757548"/>
              <a:gd name="T11" fmla="*/ 451503 h 860066"/>
              <a:gd name="T12" fmla="*/ 722958 w 757548"/>
              <a:gd name="T13" fmla="*/ 439614 h 860066"/>
              <a:gd name="T14" fmla="*/ 685485 w 757548"/>
              <a:gd name="T15" fmla="*/ 397101 h 860066"/>
              <a:gd name="T16" fmla="*/ 626753 w 757548"/>
              <a:gd name="T17" fmla="*/ 380529 h 860066"/>
              <a:gd name="T18" fmla="*/ 588199 w 757548"/>
              <a:gd name="T19" fmla="*/ 387374 h 860066"/>
              <a:gd name="T20" fmla="*/ 555411 w 757548"/>
              <a:gd name="T21" fmla="*/ 406108 h 860066"/>
              <a:gd name="T22" fmla="*/ 531630 w 757548"/>
              <a:gd name="T23" fmla="*/ 405388 h 860066"/>
              <a:gd name="T24" fmla="*/ 499562 w 757548"/>
              <a:gd name="T25" fmla="*/ 387374 h 860066"/>
              <a:gd name="T26" fmla="*/ 461368 w 757548"/>
              <a:gd name="T27" fmla="*/ 380529 h 860066"/>
              <a:gd name="T28" fmla="*/ 423175 w 757548"/>
              <a:gd name="T29" fmla="*/ 387374 h 860066"/>
              <a:gd name="T30" fmla="*/ 395593 w 757548"/>
              <a:gd name="T31" fmla="*/ 403133 h 860066"/>
              <a:gd name="T32" fmla="*/ 395593 w 757548"/>
              <a:gd name="T33" fmla="*/ 679450 h 860066"/>
              <a:gd name="T34" fmla="*/ 403537 w 757548"/>
              <a:gd name="T35" fmla="*/ 679450 h 860066"/>
              <a:gd name="T36" fmla="*/ 403537 w 757548"/>
              <a:gd name="T37" fmla="*/ 754497 h 860066"/>
              <a:gd name="T38" fmla="*/ 373015 w 757548"/>
              <a:gd name="T39" fmla="*/ 829186 h 860066"/>
              <a:gd name="T40" fmla="*/ 298327 w 757548"/>
              <a:gd name="T41" fmla="*/ 860066 h 860066"/>
              <a:gd name="T42" fmla="*/ 223639 w 757548"/>
              <a:gd name="T43" fmla="*/ 829186 h 860066"/>
              <a:gd name="T44" fmla="*/ 192758 w 757548"/>
              <a:gd name="T45" fmla="*/ 754497 h 860066"/>
              <a:gd name="T46" fmla="*/ 218971 w 757548"/>
              <a:gd name="T47" fmla="*/ 727926 h 860066"/>
              <a:gd name="T48" fmla="*/ 245902 w 757548"/>
              <a:gd name="T49" fmla="*/ 754497 h 860066"/>
              <a:gd name="T50" fmla="*/ 260983 w 757548"/>
              <a:gd name="T51" fmla="*/ 791482 h 860066"/>
              <a:gd name="T52" fmla="*/ 298327 w 757548"/>
              <a:gd name="T53" fmla="*/ 806923 h 860066"/>
              <a:gd name="T54" fmla="*/ 335312 w 757548"/>
              <a:gd name="T55" fmla="*/ 791482 h 860066"/>
              <a:gd name="T56" fmla="*/ 350393 w 757548"/>
              <a:gd name="T57" fmla="*/ 754497 h 860066"/>
              <a:gd name="T58" fmla="*/ 350034 w 757548"/>
              <a:gd name="T59" fmla="*/ 679450 h 860066"/>
              <a:gd name="T60" fmla="*/ 359446 w 757548"/>
              <a:gd name="T61" fmla="*/ 679450 h 860066"/>
              <a:gd name="T62" fmla="*/ 359446 w 757548"/>
              <a:gd name="T63" fmla="*/ 401525 h 860066"/>
              <a:gd name="T64" fmla="*/ 334537 w 757548"/>
              <a:gd name="T65" fmla="*/ 387374 h 860066"/>
              <a:gd name="T66" fmla="*/ 295983 w 757548"/>
              <a:gd name="T67" fmla="*/ 380529 h 860066"/>
              <a:gd name="T68" fmla="*/ 257790 w 757548"/>
              <a:gd name="T69" fmla="*/ 387374 h 860066"/>
              <a:gd name="T70" fmla="*/ 225001 w 757548"/>
              <a:gd name="T71" fmla="*/ 406108 h 860066"/>
              <a:gd name="T72" fmla="*/ 201220 w 757548"/>
              <a:gd name="T73" fmla="*/ 405388 h 860066"/>
              <a:gd name="T74" fmla="*/ 169152 w 757548"/>
              <a:gd name="T75" fmla="*/ 387374 h 860066"/>
              <a:gd name="T76" fmla="*/ 130958 w 757548"/>
              <a:gd name="T77" fmla="*/ 380529 h 860066"/>
              <a:gd name="T78" fmla="*/ 72227 w 757548"/>
              <a:gd name="T79" fmla="*/ 397101 h 860066"/>
              <a:gd name="T80" fmla="*/ 34034 w 757548"/>
              <a:gd name="T81" fmla="*/ 440695 h 860066"/>
              <a:gd name="T82" fmla="*/ 10613 w 757548"/>
              <a:gd name="T83" fmla="*/ 449701 h 860066"/>
              <a:gd name="T84" fmla="*/ 164 w 757548"/>
              <a:gd name="T85" fmla="*/ 431688 h 860066"/>
              <a:gd name="T86" fmla="*/ 111141 w 757548"/>
              <a:gd name="T87" fmla="*/ 166166 h 860066"/>
              <a:gd name="T88" fmla="*/ 302570 w 757548"/>
              <a:gd name="T89" fmla="*/ 63268 h 860066"/>
              <a:gd name="T90" fmla="*/ 360158 w 757548"/>
              <a:gd name="T91" fmla="*/ 57451 h 8600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57548" h="860066">
                <a:moveTo>
                  <a:pt x="377702" y="0"/>
                </a:moveTo>
                <a:lnTo>
                  <a:pt x="394815" y="57179"/>
                </a:lnTo>
                <a:lnTo>
                  <a:pt x="454883" y="63268"/>
                </a:lnTo>
                <a:cubicBezTo>
                  <a:pt x="528590" y="78417"/>
                  <a:pt x="594595" y="115097"/>
                  <a:pt x="646210" y="166166"/>
                </a:cubicBezTo>
                <a:cubicBezTo>
                  <a:pt x="714670" y="234618"/>
                  <a:pt x="757188" y="329010"/>
                  <a:pt x="757548" y="433489"/>
                </a:cubicBezTo>
                <a:cubicBezTo>
                  <a:pt x="757548" y="443217"/>
                  <a:pt x="749621" y="451503"/>
                  <a:pt x="739892" y="451503"/>
                </a:cubicBezTo>
                <a:cubicBezTo>
                  <a:pt x="731965" y="451503"/>
                  <a:pt x="725480" y="446459"/>
                  <a:pt x="722958" y="439614"/>
                </a:cubicBezTo>
                <a:cubicBezTo>
                  <a:pt x="715391" y="422321"/>
                  <a:pt x="702059" y="407549"/>
                  <a:pt x="685485" y="397101"/>
                </a:cubicBezTo>
                <a:cubicBezTo>
                  <a:pt x="668550" y="387014"/>
                  <a:pt x="648372" y="380529"/>
                  <a:pt x="626753" y="380529"/>
                </a:cubicBezTo>
                <a:cubicBezTo>
                  <a:pt x="613061" y="380529"/>
                  <a:pt x="600090" y="383051"/>
                  <a:pt x="588199" y="387374"/>
                </a:cubicBezTo>
                <a:cubicBezTo>
                  <a:pt x="575949" y="391697"/>
                  <a:pt x="565139" y="398182"/>
                  <a:pt x="555411" y="406108"/>
                </a:cubicBezTo>
                <a:cubicBezTo>
                  <a:pt x="548565" y="412233"/>
                  <a:pt x="538116" y="411873"/>
                  <a:pt x="531630" y="405388"/>
                </a:cubicBezTo>
                <a:cubicBezTo>
                  <a:pt x="522262" y="397822"/>
                  <a:pt x="511452" y="391337"/>
                  <a:pt x="499562" y="387374"/>
                </a:cubicBezTo>
                <a:cubicBezTo>
                  <a:pt x="488032" y="383051"/>
                  <a:pt x="475060" y="380529"/>
                  <a:pt x="461368" y="380529"/>
                </a:cubicBezTo>
                <a:cubicBezTo>
                  <a:pt x="447676" y="380529"/>
                  <a:pt x="434705" y="383051"/>
                  <a:pt x="423175" y="387374"/>
                </a:cubicBezTo>
                <a:lnTo>
                  <a:pt x="395593" y="403133"/>
                </a:lnTo>
                <a:lnTo>
                  <a:pt x="395593" y="679450"/>
                </a:lnTo>
                <a:lnTo>
                  <a:pt x="403537" y="679450"/>
                </a:lnTo>
                <a:cubicBezTo>
                  <a:pt x="403537" y="704586"/>
                  <a:pt x="403537" y="729362"/>
                  <a:pt x="403537" y="754497"/>
                </a:cubicBezTo>
                <a:cubicBezTo>
                  <a:pt x="403537" y="782505"/>
                  <a:pt x="392765" y="809077"/>
                  <a:pt x="373015" y="829186"/>
                </a:cubicBezTo>
                <a:cubicBezTo>
                  <a:pt x="352907" y="848935"/>
                  <a:pt x="326335" y="860066"/>
                  <a:pt x="298327" y="860066"/>
                </a:cubicBezTo>
                <a:cubicBezTo>
                  <a:pt x="270319" y="860066"/>
                  <a:pt x="243388" y="848935"/>
                  <a:pt x="223639" y="829186"/>
                </a:cubicBezTo>
                <a:cubicBezTo>
                  <a:pt x="203890" y="809077"/>
                  <a:pt x="192758" y="782505"/>
                  <a:pt x="192758" y="754497"/>
                </a:cubicBezTo>
                <a:cubicBezTo>
                  <a:pt x="192758" y="739775"/>
                  <a:pt x="204608" y="727926"/>
                  <a:pt x="218971" y="727926"/>
                </a:cubicBezTo>
                <a:cubicBezTo>
                  <a:pt x="234052" y="727926"/>
                  <a:pt x="245902" y="739775"/>
                  <a:pt x="245902" y="754497"/>
                </a:cubicBezTo>
                <a:cubicBezTo>
                  <a:pt x="245902" y="768501"/>
                  <a:pt x="251288" y="781787"/>
                  <a:pt x="260983" y="791482"/>
                </a:cubicBezTo>
                <a:cubicBezTo>
                  <a:pt x="271037" y="801537"/>
                  <a:pt x="284323" y="806923"/>
                  <a:pt x="298327" y="806923"/>
                </a:cubicBezTo>
                <a:cubicBezTo>
                  <a:pt x="312331" y="806923"/>
                  <a:pt x="325617" y="801537"/>
                  <a:pt x="335312" y="791482"/>
                </a:cubicBezTo>
                <a:cubicBezTo>
                  <a:pt x="345007" y="781787"/>
                  <a:pt x="350393" y="768501"/>
                  <a:pt x="350393" y="754497"/>
                </a:cubicBezTo>
                <a:cubicBezTo>
                  <a:pt x="350393" y="729362"/>
                  <a:pt x="350393" y="704586"/>
                  <a:pt x="350034" y="679450"/>
                </a:cubicBezTo>
                <a:lnTo>
                  <a:pt x="359446" y="679450"/>
                </a:lnTo>
                <a:lnTo>
                  <a:pt x="359446" y="401525"/>
                </a:lnTo>
                <a:lnTo>
                  <a:pt x="334537" y="387374"/>
                </a:lnTo>
                <a:cubicBezTo>
                  <a:pt x="322647" y="383051"/>
                  <a:pt x="309675" y="380529"/>
                  <a:pt x="295983" y="380529"/>
                </a:cubicBezTo>
                <a:cubicBezTo>
                  <a:pt x="282291" y="380529"/>
                  <a:pt x="269320" y="383051"/>
                  <a:pt x="257790" y="387374"/>
                </a:cubicBezTo>
                <a:cubicBezTo>
                  <a:pt x="245539" y="391697"/>
                  <a:pt x="234369" y="398182"/>
                  <a:pt x="225001" y="406108"/>
                </a:cubicBezTo>
                <a:cubicBezTo>
                  <a:pt x="217795" y="412233"/>
                  <a:pt x="207346" y="411873"/>
                  <a:pt x="201220" y="405388"/>
                </a:cubicBezTo>
                <a:cubicBezTo>
                  <a:pt x="191852" y="397822"/>
                  <a:pt x="181042" y="391337"/>
                  <a:pt x="169152" y="387374"/>
                </a:cubicBezTo>
                <a:cubicBezTo>
                  <a:pt x="157261" y="383051"/>
                  <a:pt x="144290" y="380529"/>
                  <a:pt x="130958" y="380529"/>
                </a:cubicBezTo>
                <a:cubicBezTo>
                  <a:pt x="108979" y="380529"/>
                  <a:pt x="88801" y="387014"/>
                  <a:pt x="72227" y="397101"/>
                </a:cubicBezTo>
                <a:cubicBezTo>
                  <a:pt x="54932" y="407910"/>
                  <a:pt x="41600" y="423041"/>
                  <a:pt x="34034" y="440695"/>
                </a:cubicBezTo>
                <a:cubicBezTo>
                  <a:pt x="30070" y="449701"/>
                  <a:pt x="19621" y="453664"/>
                  <a:pt x="10613" y="449701"/>
                </a:cubicBezTo>
                <a:cubicBezTo>
                  <a:pt x="3407" y="446819"/>
                  <a:pt x="-917" y="439254"/>
                  <a:pt x="164" y="431688"/>
                </a:cubicBezTo>
                <a:cubicBezTo>
                  <a:pt x="524" y="327929"/>
                  <a:pt x="43041" y="234258"/>
                  <a:pt x="111141" y="166166"/>
                </a:cubicBezTo>
                <a:cubicBezTo>
                  <a:pt x="162486" y="115097"/>
                  <a:pt x="228627" y="78417"/>
                  <a:pt x="302570" y="63268"/>
                </a:cubicBezTo>
                <a:lnTo>
                  <a:pt x="360158" y="57451"/>
                </a:lnTo>
                <a:lnTo>
                  <a:pt x="377702"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07F1699A-B6B3-7F40-A384-F4F03FFD3BA5}"/>
              </a:ext>
            </a:extLst>
          </p:cNvPr>
          <p:cNvSpPr txBox="1">
            <a:spLocks/>
          </p:cNvSpPr>
          <p:nvPr/>
        </p:nvSpPr>
        <p:spPr>
          <a:xfrm>
            <a:off x="7421285" y="6001857"/>
            <a:ext cx="186352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Create business value</a:t>
            </a:r>
          </a:p>
        </p:txBody>
      </p:sp>
      <p:sp>
        <p:nvSpPr>
          <p:cNvPr id="30" name="Subtitle 2">
            <a:extLst>
              <a:ext uri="{FF2B5EF4-FFF2-40B4-BE49-F238E27FC236}">
                <a16:creationId xmlns:a16="http://schemas.microsoft.com/office/drawing/2014/main" id="{81CF9336-EFB8-934F-90E3-DCDA0661624C}"/>
              </a:ext>
            </a:extLst>
          </p:cNvPr>
          <p:cNvSpPr txBox="1">
            <a:spLocks/>
          </p:cNvSpPr>
          <p:nvPr/>
        </p:nvSpPr>
        <p:spPr>
          <a:xfrm>
            <a:off x="10076862" y="6001857"/>
            <a:ext cx="1863520"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Understand the strategic value of technology</a:t>
            </a:r>
          </a:p>
        </p:txBody>
      </p:sp>
      <p:sp>
        <p:nvSpPr>
          <p:cNvPr id="31" name="Subtitle 2">
            <a:extLst>
              <a:ext uri="{FF2B5EF4-FFF2-40B4-BE49-F238E27FC236}">
                <a16:creationId xmlns:a16="http://schemas.microsoft.com/office/drawing/2014/main" id="{9EBF1FFF-E093-1C45-8AD8-B4EA596F3A8B}"/>
              </a:ext>
            </a:extLst>
          </p:cNvPr>
          <p:cNvSpPr txBox="1">
            <a:spLocks/>
          </p:cNvSpPr>
          <p:nvPr/>
        </p:nvSpPr>
        <p:spPr>
          <a:xfrm>
            <a:off x="12732437" y="6001857"/>
            <a:ext cx="186352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Drive business innovation</a:t>
            </a:r>
          </a:p>
        </p:txBody>
      </p:sp>
      <p:sp>
        <p:nvSpPr>
          <p:cNvPr id="32" name="Subtitle 2">
            <a:extLst>
              <a:ext uri="{FF2B5EF4-FFF2-40B4-BE49-F238E27FC236}">
                <a16:creationId xmlns:a16="http://schemas.microsoft.com/office/drawing/2014/main" id="{0079D445-E088-224D-8A52-CFFC8E4BC643}"/>
              </a:ext>
            </a:extLst>
          </p:cNvPr>
          <p:cNvSpPr txBox="1">
            <a:spLocks/>
          </p:cNvSpPr>
          <p:nvPr/>
        </p:nvSpPr>
        <p:spPr>
          <a:xfrm>
            <a:off x="15364845" y="6001857"/>
            <a:ext cx="186352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Provide holistic optimization</a:t>
            </a:r>
          </a:p>
        </p:txBody>
      </p:sp>
      <p:sp>
        <p:nvSpPr>
          <p:cNvPr id="33" name="Subtitle 2">
            <a:extLst>
              <a:ext uri="{FF2B5EF4-FFF2-40B4-BE49-F238E27FC236}">
                <a16:creationId xmlns:a16="http://schemas.microsoft.com/office/drawing/2014/main" id="{E758885F-1211-304A-A715-833DF20106E1}"/>
              </a:ext>
            </a:extLst>
          </p:cNvPr>
          <p:cNvSpPr txBox="1">
            <a:spLocks/>
          </p:cNvSpPr>
          <p:nvPr/>
        </p:nvSpPr>
        <p:spPr>
          <a:xfrm>
            <a:off x="17997256" y="6001857"/>
            <a:ext cx="1863520"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Transform into a service broker</a:t>
            </a:r>
          </a:p>
        </p:txBody>
      </p:sp>
      <p:sp>
        <p:nvSpPr>
          <p:cNvPr id="35" name="Subtitle 2">
            <a:extLst>
              <a:ext uri="{FF2B5EF4-FFF2-40B4-BE49-F238E27FC236}">
                <a16:creationId xmlns:a16="http://schemas.microsoft.com/office/drawing/2014/main" id="{CBB4CF6C-85A4-3140-81A8-82A36C3B888E}"/>
              </a:ext>
            </a:extLst>
          </p:cNvPr>
          <p:cNvSpPr txBox="1">
            <a:spLocks/>
          </p:cNvSpPr>
          <p:nvPr/>
        </p:nvSpPr>
        <p:spPr>
          <a:xfrm>
            <a:off x="20658621" y="6001857"/>
            <a:ext cx="186352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Engage and deliver services</a:t>
            </a:r>
          </a:p>
        </p:txBody>
      </p:sp>
      <p:sp>
        <p:nvSpPr>
          <p:cNvPr id="36" name="TextBox 35">
            <a:extLst>
              <a:ext uri="{FF2B5EF4-FFF2-40B4-BE49-F238E27FC236}">
                <a16:creationId xmlns:a16="http://schemas.microsoft.com/office/drawing/2014/main" id="{D81F2D1E-B76F-484C-BFAC-BB9524793806}"/>
              </a:ext>
            </a:extLst>
          </p:cNvPr>
          <p:cNvSpPr txBox="1"/>
          <p:nvPr/>
        </p:nvSpPr>
        <p:spPr>
          <a:xfrm>
            <a:off x="17038223" y="8533810"/>
            <a:ext cx="464903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DIGITAL ORIENTATION</a:t>
            </a:r>
          </a:p>
        </p:txBody>
      </p:sp>
      <p:sp>
        <p:nvSpPr>
          <p:cNvPr id="37" name="TextBox 36">
            <a:extLst>
              <a:ext uri="{FF2B5EF4-FFF2-40B4-BE49-F238E27FC236}">
                <a16:creationId xmlns:a16="http://schemas.microsoft.com/office/drawing/2014/main" id="{DAF4D7BB-9508-024C-A887-5B2F4BCB6C96}"/>
              </a:ext>
            </a:extLst>
          </p:cNvPr>
          <p:cNvSpPr txBox="1"/>
          <p:nvPr/>
        </p:nvSpPr>
        <p:spPr>
          <a:xfrm>
            <a:off x="9020964" y="8533810"/>
            <a:ext cx="475001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SERVICE ORIENTATION</a:t>
            </a:r>
          </a:p>
        </p:txBody>
      </p:sp>
      <p:sp>
        <p:nvSpPr>
          <p:cNvPr id="38" name="TextBox 37">
            <a:extLst>
              <a:ext uri="{FF2B5EF4-FFF2-40B4-BE49-F238E27FC236}">
                <a16:creationId xmlns:a16="http://schemas.microsoft.com/office/drawing/2014/main" id="{34E44AC5-D340-4D43-82F5-A316FAF84370}"/>
              </a:ext>
            </a:extLst>
          </p:cNvPr>
          <p:cNvSpPr txBox="1"/>
          <p:nvPr/>
        </p:nvSpPr>
        <p:spPr>
          <a:xfrm>
            <a:off x="11180455" y="10026793"/>
            <a:ext cx="758252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PROVIDE ORGANIZATIONAL CHANGE</a:t>
            </a:r>
          </a:p>
        </p:txBody>
      </p:sp>
      <p:sp>
        <p:nvSpPr>
          <p:cNvPr id="39" name="TextBox 38">
            <a:extLst>
              <a:ext uri="{FF2B5EF4-FFF2-40B4-BE49-F238E27FC236}">
                <a16:creationId xmlns:a16="http://schemas.microsoft.com/office/drawing/2014/main" id="{E4119BAD-F462-0D4F-83FF-E9B87A841DC1}"/>
              </a:ext>
            </a:extLst>
          </p:cNvPr>
          <p:cNvSpPr txBox="1"/>
          <p:nvPr/>
        </p:nvSpPr>
        <p:spPr>
          <a:xfrm>
            <a:off x="10337886" y="11797860"/>
            <a:ext cx="918552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DELIVER CONTINUAL SERVICE IMPROVEMENT</a:t>
            </a:r>
          </a:p>
        </p:txBody>
      </p:sp>
      <p:sp>
        <p:nvSpPr>
          <p:cNvPr id="40" name="TextBox 39">
            <a:extLst>
              <a:ext uri="{FF2B5EF4-FFF2-40B4-BE49-F238E27FC236}">
                <a16:creationId xmlns:a16="http://schemas.microsoft.com/office/drawing/2014/main" id="{49DDC2BA-6BF0-8A41-A883-B4C709841934}"/>
              </a:ext>
            </a:extLst>
          </p:cNvPr>
          <p:cNvSpPr txBox="1"/>
          <p:nvPr/>
        </p:nvSpPr>
        <p:spPr>
          <a:xfrm>
            <a:off x="2105236" y="7202677"/>
            <a:ext cx="3971038" cy="3247043"/>
          </a:xfrm>
          <a:prstGeom prst="rect">
            <a:avLst/>
          </a:prstGeom>
          <a:noFill/>
        </p:spPr>
        <p:txBody>
          <a:bodyPr wrap="square" rtlCol="0" anchor="ctr">
            <a:spAutoFit/>
          </a:bodyPr>
          <a:lstStyle/>
          <a:p>
            <a:pPr marL="457200" indent="-457200">
              <a:spcBef>
                <a:spcPts val="1800"/>
              </a:spcBef>
              <a:buFont typeface="Wingdings" pitchFamily="2" charset="2"/>
              <a:buChar char="§"/>
            </a:pPr>
            <a:r>
              <a:rPr lang="en-US" sz="3200" b="1" dirty="0">
                <a:solidFill>
                  <a:schemeClr val="bg1"/>
                </a:solidFill>
                <a:latin typeface="Poppins" pitchFamily="2" charset="77"/>
                <a:cs typeface="Poppins" pitchFamily="2" charset="77"/>
              </a:rPr>
              <a:t>EFFICIENCY</a:t>
            </a:r>
          </a:p>
          <a:p>
            <a:pPr marL="457200" indent="-457200">
              <a:spcBef>
                <a:spcPts val="1800"/>
              </a:spcBef>
              <a:buFont typeface="Wingdings" pitchFamily="2" charset="2"/>
              <a:buChar char="§"/>
            </a:pPr>
            <a:r>
              <a:rPr lang="en-US" sz="3200" b="1" dirty="0">
                <a:solidFill>
                  <a:schemeClr val="bg1"/>
                </a:solidFill>
                <a:latin typeface="Poppins" pitchFamily="2" charset="77"/>
                <a:cs typeface="Poppins" pitchFamily="2" charset="77"/>
              </a:rPr>
              <a:t>TRACEABILITY</a:t>
            </a:r>
          </a:p>
          <a:p>
            <a:pPr marL="457200" indent="-457200">
              <a:spcBef>
                <a:spcPts val="1800"/>
              </a:spcBef>
              <a:buFont typeface="Wingdings" pitchFamily="2" charset="2"/>
              <a:buChar char="§"/>
            </a:pPr>
            <a:r>
              <a:rPr lang="en-US" sz="3200" b="1" dirty="0">
                <a:solidFill>
                  <a:schemeClr val="bg1"/>
                </a:solidFill>
                <a:latin typeface="Poppins" pitchFamily="2" charset="77"/>
                <a:cs typeface="Poppins" pitchFamily="2" charset="77"/>
              </a:rPr>
              <a:t>CUSTOMER SATISFACTION</a:t>
            </a:r>
          </a:p>
          <a:p>
            <a:pPr marL="457200" indent="-457200">
              <a:spcBef>
                <a:spcPts val="1800"/>
              </a:spcBef>
              <a:buFont typeface="Wingdings" pitchFamily="2" charset="2"/>
              <a:buChar char="§"/>
            </a:pPr>
            <a:r>
              <a:rPr lang="en-US" sz="3200" b="1" dirty="0">
                <a:solidFill>
                  <a:schemeClr val="bg1"/>
                </a:solidFill>
                <a:latin typeface="Poppins" pitchFamily="2" charset="77"/>
                <a:cs typeface="Poppins" pitchFamily="2" charset="77"/>
              </a:rPr>
              <a:t>PROFITABILITY</a:t>
            </a:r>
          </a:p>
        </p:txBody>
      </p:sp>
    </p:spTree>
    <p:extLst>
      <p:ext uri="{BB962C8B-B14F-4D97-AF65-F5344CB8AC3E}">
        <p14:creationId xmlns:p14="http://schemas.microsoft.com/office/powerpoint/2010/main" val="1364736561"/>
      </p:ext>
    </p:extLst>
  </p:cSld>
  <p:clrMapOvr>
    <a:masterClrMapping/>
  </p:clrMapOvr>
</p:sld>
</file>

<file path=ppt/theme/theme1.xml><?xml version="1.0" encoding="utf-8"?>
<a:theme xmlns:a="http://schemas.openxmlformats.org/drawingml/2006/main" name="Office Theme">
  <a:themeElements>
    <a:clrScheme name="PX - Theme 20 - Light">
      <a:dk1>
        <a:srgbClr val="B3B3B3"/>
      </a:dk1>
      <a:lt1>
        <a:srgbClr val="FFFFFF"/>
      </a:lt1>
      <a:dk2>
        <a:srgbClr val="1C2835"/>
      </a:dk2>
      <a:lt2>
        <a:srgbClr val="FFFFFF"/>
      </a:lt2>
      <a:accent1>
        <a:srgbClr val="3786D1"/>
      </a:accent1>
      <a:accent2>
        <a:srgbClr val="3B8BC6"/>
      </a:accent2>
      <a:accent3>
        <a:srgbClr val="4196B7"/>
      </a:accent3>
      <a:accent4>
        <a:srgbClr val="4CA99A"/>
      </a:accent4>
      <a:accent5>
        <a:srgbClr val="53B35F"/>
      </a:accent5>
      <a:accent6>
        <a:srgbClr val="73BA38"/>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87893</TotalTime>
  <Words>1283</Words>
  <Application>Microsoft Macintosh PowerPoint</Application>
  <PresentationFormat>Custom</PresentationFormat>
  <Paragraphs>388</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Lato</vt:lpstr>
      <vt:lpstr>Lato Light</vt:lpstr>
      <vt:lpstr>League Spartan</vt:lpstr>
      <vt:lpstr>Mukta ExtraLight</vt:lpstr>
      <vt:lpstr>Open Sans Light</vt:lpstr>
      <vt:lpstr>Poppins</vt:lpstr>
      <vt:lpstr>Poppins Light</vt:lpstr>
      <vt:lpstr>Poppins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15308</cp:revision>
  <dcterms:created xsi:type="dcterms:W3CDTF">2014-11-12T21:47:38Z</dcterms:created>
  <dcterms:modified xsi:type="dcterms:W3CDTF">2019-08-21T17:44:03Z</dcterms:modified>
  <cp:category/>
</cp:coreProperties>
</file>