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361" r:id="rId2"/>
    <p:sldId id="363" r:id="rId3"/>
    <p:sldId id="364" r:id="rId4"/>
    <p:sldId id="408" r:id="rId5"/>
    <p:sldId id="440" r:id="rId6"/>
    <p:sldId id="441" r:id="rId7"/>
    <p:sldId id="409" r:id="rId8"/>
    <p:sldId id="443" r:id="rId9"/>
    <p:sldId id="442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70" r:id="rId21"/>
    <p:sldId id="454" r:id="rId22"/>
    <p:sldId id="471" r:id="rId23"/>
    <p:sldId id="472" r:id="rId24"/>
    <p:sldId id="455" r:id="rId25"/>
    <p:sldId id="473" r:id="rId26"/>
    <p:sldId id="456" r:id="rId27"/>
    <p:sldId id="474" r:id="rId28"/>
    <p:sldId id="475" r:id="rId29"/>
    <p:sldId id="476" r:id="rId30"/>
    <p:sldId id="477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65" r:id="rId42"/>
    <p:sldId id="466" r:id="rId43"/>
    <p:sldId id="478" r:id="rId44"/>
    <p:sldId id="401" r:id="rId45"/>
    <p:sldId id="402" r:id="rId46"/>
    <p:sldId id="439" r:id="rId47"/>
    <p:sldId id="403" r:id="rId48"/>
    <p:sldId id="4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4147" autoAdjust="0"/>
  </p:normalViewPr>
  <p:slideViewPr>
    <p:cSldViewPr>
      <p:cViewPr varScale="1">
        <p:scale>
          <a:sx n="55" d="100"/>
          <a:sy n="55" d="100"/>
        </p:scale>
        <p:origin x="17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A3C32-D70A-4436-8FE9-309A3A29FACC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AB9A-B4F3-4FBD-AB29-0F0B33B090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9DD7-98DA-479D-B714-E2F426B0561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CBBC-4413-4F11-8923-0CCF3B2711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9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End-to-End Verifiable Elections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integrity against computationally unbounded adversaries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a-IR" dirty="0" smtClean="0"/>
          </a:p>
          <a:p>
            <a:r>
              <a:rPr lang="en-US" dirty="0" smtClean="0"/>
              <a:t>Decisional </a:t>
            </a:r>
            <a:r>
              <a:rPr lang="en-US" dirty="0" err="1" smtClean="0"/>
              <a:t>Diffie-Helman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23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sigma protocol:</a:t>
            </a:r>
          </a:p>
          <a:p>
            <a:r>
              <a:rPr lang="en-US" dirty="0" smtClean="0"/>
              <a:t>	</a:t>
            </a:r>
            <a:r>
              <a:rPr lang="fa-IR" dirty="0" smtClean="0"/>
              <a:t>پروتکل</a:t>
            </a:r>
            <a:r>
              <a:rPr lang="fa-IR" baseline="0" dirty="0" smtClean="0"/>
              <a:t> </a:t>
            </a:r>
            <a:r>
              <a:rPr lang="fa-IR" baseline="0" dirty="0" err="1" smtClean="0"/>
              <a:t>هایی</a:t>
            </a:r>
            <a:r>
              <a:rPr lang="fa-IR" baseline="0" dirty="0" smtClean="0"/>
              <a:t> که سه گام </a:t>
            </a:r>
            <a:r>
              <a:rPr lang="en-US" baseline="0" dirty="0" smtClean="0"/>
              <a:t>commitment</a:t>
            </a:r>
            <a:r>
              <a:rPr lang="fa-IR" baseline="0" dirty="0" smtClean="0"/>
              <a:t>، </a:t>
            </a:r>
            <a:r>
              <a:rPr lang="en-US" baseline="0" dirty="0" smtClean="0"/>
              <a:t>challenge</a:t>
            </a:r>
            <a:r>
              <a:rPr lang="fa-IR" baseline="0" dirty="0" smtClean="0"/>
              <a:t> و </a:t>
            </a:r>
            <a:r>
              <a:rPr lang="en-US" baseline="0" dirty="0" smtClean="0"/>
              <a:t>response</a:t>
            </a:r>
            <a:r>
              <a:rPr lang="fa-IR" baseline="0" dirty="0" smtClean="0"/>
              <a:t> داشته باشند.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1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imbusRomNo9L-Regu"/>
              </a:rPr>
              <a:t>cut-and-choose verification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 that, as we will prove, the cut-and-choose verification that V1 performs, does not reveal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 vote even to a party that obtains her receipt. This is because the cast vote-code alone does not leak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information about the associated candidate, while the entirely opened auditing part only serves as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that the correspondence of the vote-codes and candidates in this part has not been tampered with.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V1 can delegate the task of verification to a third party, without compromising her privacy.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41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0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94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2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04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 Facts: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Selection (</a:t>
            </a:r>
            <a:r>
              <a:rPr lang="en-US" baseline="0" dirty="0" err="1" smtClean="0"/>
              <a:t>AfzaliPour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to write an awful paper!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Crypto-Hike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 voting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type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 done through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known as e-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voting</a:t>
            </a:r>
            <a:endParaRPr lang="fa-I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a-IR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 voting technology can speed the counting of ballots, reduce the cost of paying staff to count votes manually and can provide improved accessibility for disabled voters</a:t>
            </a:r>
            <a:endParaRPr lang="fa-I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Politics, economy, life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6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در هر مقاله تعبیر خودش را دارد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end-to-end (E2E) verifiable election system, voters have the ability to verify that their vote was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properly cast, recorded and tallied into the election result.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ballots are well-formed (i.e. the representation of the voter’s choices on the ballot agrees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representation that will be read by the rest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election system)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 ballots do not contain over-votes or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votes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در هر مقاله تعبیر خودش را دارد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end-to-end (E2E) verifiable election system, voters have the ability to verify that their vote was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properly cast, recorded and tallied into the election result.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6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leap of faith</a:t>
            </a:r>
          </a:p>
          <a:p>
            <a:endParaRPr lang="en-US" dirty="0" smtClean="0"/>
          </a:p>
          <a:p>
            <a:r>
              <a:rPr lang="en-US" dirty="0" smtClean="0"/>
              <a:t>Minimal assumption</a:t>
            </a:r>
          </a:p>
          <a:p>
            <a:r>
              <a:rPr lang="en-US" dirty="0" smtClean="0"/>
              <a:t>The existence of BB</a:t>
            </a:r>
          </a:p>
          <a:p>
            <a:r>
              <a:rPr lang="en-US" dirty="0" smtClean="0"/>
              <a:t>Voters</a:t>
            </a:r>
            <a:r>
              <a:rPr lang="en-US" baseline="0" dirty="0" smtClean="0"/>
              <a:t> incapable of performing any cryptography operation during ballot-casting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Adversary: computationally unbounded and completely controls the EA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8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Individual:</a:t>
            </a:r>
            <a:r>
              <a:rPr lang="en-US" baseline="0" dirty="0" smtClean="0"/>
              <a:t> </a:t>
            </a:r>
            <a:r>
              <a:rPr lang="fa-IR" baseline="0" dirty="0" smtClean="0"/>
              <a:t>هر کسی رای خودش رو میتونه چک کنه که تو نتیجه شمرده شده</a:t>
            </a:r>
          </a:p>
          <a:p>
            <a:r>
              <a:rPr lang="en-US" baseline="0" dirty="0" smtClean="0"/>
              <a:t>Universally</a:t>
            </a:r>
            <a:r>
              <a:rPr lang="fa-IR" baseline="0" dirty="0" smtClean="0"/>
              <a:t>:هر کسی میتونه بررسی کنه که نتیجه انتخابات از آرای ریخته شده به دست اومده یا نه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دو تا بازی:</a:t>
            </a:r>
          </a:p>
          <a:p>
            <a:r>
              <a:rPr lang="fa-IR" dirty="0" smtClean="0"/>
              <a:t>یکی برای </a:t>
            </a:r>
            <a:r>
              <a:rPr lang="en-US" dirty="0" smtClean="0"/>
              <a:t>E2E</a:t>
            </a:r>
            <a:endParaRPr lang="fa-IR" dirty="0" smtClean="0"/>
          </a:p>
          <a:p>
            <a:r>
              <a:rPr lang="fa-IR" dirty="0" smtClean="0"/>
              <a:t> یکی هم برای حریم</a:t>
            </a:r>
            <a:r>
              <a:rPr lang="fa-IR" baseline="0" dirty="0" smtClean="0"/>
              <a:t> خصوصی و تازگی رسید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 is only writable by EA</a:t>
            </a:r>
            <a:r>
              <a:rPr lang="en-US" baseline="0" dirty="0" smtClean="0"/>
              <a:t> and readably by anyone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10208" y="6305550"/>
            <a:ext cx="21336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28 تیر 1395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736848" y="6305550"/>
            <a:ext cx="28956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Content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187624" y="1074150"/>
            <a:ext cx="7757160" cy="20492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fa-I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انتخابات‌های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انتها‌به‌انتها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قابل </a:t>
            </a:r>
            <a:r>
              <a:rPr lang="fa-I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راستی‌آزمایی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90604" y="3068960"/>
            <a:ext cx="5599112" cy="32013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سید</a:t>
            </a:r>
            <a:r>
              <a:rPr kumimoji="0" lang="fa-IR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محمدمهدی احمدپناه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900" dirty="0" smtClean="0">
                <a:solidFill>
                  <a:schemeClr val="tx2"/>
                </a:solidFill>
                <a:latin typeface="Calibri (Body)"/>
                <a:cs typeface="B Nazanin" pitchFamily="2" charset="-78"/>
              </a:rPr>
              <a:t>smahmadpanah@aut.ac.ir</a:t>
            </a:r>
            <a:endParaRPr kumimoji="0" lang="fa-IR" sz="19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 (Body)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ارائه درس </a:t>
            </a:r>
            <a:r>
              <a:rPr lang="fa-IR" sz="2700" dirty="0" err="1" smtClean="0">
                <a:solidFill>
                  <a:schemeClr val="tx2"/>
                </a:solidFill>
                <a:cs typeface="B Nazanin" pitchFamily="2" charset="-78"/>
              </a:rPr>
              <a:t>پروتکل‌های</a:t>
            </a: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 امنیتی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B Nazanin" pitchFamily="2" charset="-78"/>
              </a:rPr>
              <a:t>دانشگاه صنعتی امیرکبیر</a:t>
            </a:r>
            <a:endParaRPr lang="en-US" sz="2000" dirty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28 تیر 1395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016" y="236107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110_Besmellah" pitchFamily="2" charset="0"/>
                <a:cs typeface="IranNastaliq" pitchFamily="18" charset="0"/>
              </a:rPr>
              <a:t>d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IranNastaliq" pitchFamily="18" charset="0"/>
              <a:cs typeface="IranNastaliq" pitchFamily="18" charset="0"/>
            </a:endParaRPr>
          </a:p>
        </p:txBody>
      </p:sp>
      <p:pic>
        <p:nvPicPr>
          <p:cNvPr id="18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43">
        <p:fade/>
      </p:transition>
    </mc:Choice>
    <mc:Fallback xmlns="">
      <p:transition spd="med" advTm="5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10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نمادگذاری</a:t>
            </a:r>
            <a:endParaRPr lang="fa-IR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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: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>
                <a:cs typeface="B Nazanin" panose="00000400000000000000" pitchFamily="2" charset="-78"/>
                <a:sym typeface="Symbol" panose="05050102010706020507" pitchFamily="18" charset="2"/>
              </a:rPr>
              <a:t>سیستم انتخابات</a:t>
            </a:r>
            <a:endParaRPr lang="en-US" dirty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marL="82296" indent="0" algn="r" rtl="1">
              <a:buNone/>
            </a:pP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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: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پارامتر امنیتی</a:t>
            </a:r>
            <a:endParaRPr lang="en-US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marL="82296" indent="0" algn="r" rtl="1">
              <a:buNone/>
            </a:pP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n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: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تعداد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رأی‌دهنده‌ها</a:t>
            </a:r>
            <a:endParaRPr lang="en-US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marL="82296" indent="0" algn="r" rtl="1">
              <a:buNone/>
            </a:pP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m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: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تعداد کاندیداها</a:t>
            </a:r>
            <a:endParaRPr lang="en-US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marL="82296" indent="0" algn="r" rtl="1">
              <a:buNone/>
            </a:pP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𝒱 = {V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1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,…, 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n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}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: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مجموعه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رأی‌دهنده‌ها</a:t>
            </a:r>
            <a:endParaRPr lang="fa-IR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marL="82296" indent="0" algn="r" rtl="1">
              <a:buNone/>
            </a:pP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𝒫 </a:t>
            </a:r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= {P</a:t>
            </a:r>
            <a:r>
              <a:rPr lang="en-US" baseline="-25000" dirty="0">
                <a:cs typeface="B Nazanin" panose="00000400000000000000" pitchFamily="2" charset="-78"/>
                <a:sym typeface="Symbol" panose="05050102010706020507" pitchFamily="18" charset="2"/>
              </a:rPr>
              <a:t>1</a:t>
            </a:r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,…,P</a:t>
            </a:r>
            <a:r>
              <a:rPr lang="en-US" baseline="-25000" dirty="0">
                <a:cs typeface="B Nazanin" panose="00000400000000000000" pitchFamily="2" charset="-78"/>
                <a:sym typeface="Symbol" panose="05050102010706020507" pitchFamily="18" charset="2"/>
              </a:rPr>
              <a:t>m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}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: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>
                <a:cs typeface="B Nazanin" panose="00000400000000000000" pitchFamily="2" charset="-78"/>
                <a:sym typeface="Symbol" panose="05050102010706020507" pitchFamily="18" charset="2"/>
              </a:rPr>
              <a:t>مجموعه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کاندیدا</a:t>
            </a:r>
            <a:endParaRPr lang="en-US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marL="82296" indent="0" algn="r" rtl="1">
              <a:buNone/>
            </a:pP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𝒰  2</a:t>
            </a:r>
            <a:r>
              <a:rPr lang="en-US" baseline="30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𝒫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: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مجموعه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زیرمجموعه‌های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کاندیداهای مجاز</a:t>
            </a:r>
          </a:p>
          <a:p>
            <a:pPr marL="82296" indent="0" algn="r" rtl="1">
              <a:buNone/>
            </a:pP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𝒰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𝓁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: کاندیداهای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انتخاب‌شده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توسط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رأی‌دهنده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𝓁</a:t>
            </a: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50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11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نمادگذاری</a:t>
                </a:r>
              </a:p>
              <a:p>
                <a:pPr marL="82296" indent="0" algn="l">
                  <a:buNone/>
                </a:pP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E2E: End-to-End</a:t>
                </a:r>
              </a:p>
              <a:p>
                <a:pPr marL="82296" indent="0" algn="l">
                  <a:buNone/>
                </a:pP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EA: Election Authority</a:t>
                </a:r>
              </a:p>
              <a:p>
                <a:pPr marL="82296" indent="0" algn="l">
                  <a:buNone/>
                </a:pP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BB: Bulletin Board</a:t>
                </a:r>
              </a:p>
              <a:p>
                <a:pPr marL="82296" indent="0">
                  <a:buNone/>
                </a:pP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Election 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Evaluation Function (ƒ)</a:t>
                </a:r>
                <a:endParaRPr lang="en-US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82296" indent="0">
                  <a:buNone/>
                </a:pP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ƒ: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𝒫</a:t>
                </a:r>
                <a:r>
                  <a:rPr lang="en-US" baseline="300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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ℤ</m:t>
                        </m:r>
                        <m:r>
                          <m:rPr>
                            <m:nor/>
                          </m:rPr>
                          <a:rPr lang="en-US" baseline="30000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+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>
                    <a:cs typeface="B Nazanin" panose="00000400000000000000" pitchFamily="2" charset="-78"/>
                  </a:rPr>
                  <a:t> s.t.</a:t>
                </a:r>
              </a:p>
              <a:p>
                <a:pPr marL="82296" indent="0">
                  <a:buNone/>
                </a:pPr>
                <a:r>
                  <a:rPr lang="en-US" dirty="0">
                    <a:cs typeface="B Nazanin" panose="00000400000000000000" pitchFamily="2" charset="-78"/>
                  </a:rPr>
                  <a:t>	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ƒ(𝒰</a:t>
                </a:r>
                <a:r>
                  <a:rPr lang="en-US" baseline="-250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1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,…,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𝒰</a:t>
                </a:r>
                <a:r>
                  <a:rPr lang="en-US" baseline="-250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n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) = t</a:t>
                </a:r>
                <a:r>
                  <a:rPr lang="en-US" baseline="-250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1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,…,t</a:t>
                </a:r>
                <a:r>
                  <a:rPr lang="en-US" baseline="-250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m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</a:t>
                </a:r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3"/>
                <a:stretch>
                  <a:fillRect l="-976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8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12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یک سیستم انتخابات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، یک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پنج‌تایی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از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الگوریتم‌ها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و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پروتکل‌های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زیر است:</a:t>
            </a:r>
          </a:p>
          <a:p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Setup (Algorithm)</a:t>
            </a:r>
          </a:p>
          <a:p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Cast (Protocol)</a:t>
            </a:r>
          </a:p>
          <a:p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Tally</a:t>
            </a:r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 (Protocol)</a:t>
            </a:r>
            <a:endParaRPr lang="en-US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Result (Algorithm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Verify</a:t>
            </a:r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 (Algorithm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)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85" y="3554281"/>
            <a:ext cx="2754353" cy="27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13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B Nazanin" panose="00000400000000000000" pitchFamily="2" charset="-78"/>
              </a:rPr>
              <a:t>Setup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cs typeface="B Nazanin" panose="00000400000000000000" pitchFamily="2" charset="-78"/>
                <a:sym typeface="Symbol" panose="05050102010706020507" pitchFamily="18" charset="2"/>
              </a:rPr>
              <a:t></a:t>
            </a:r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,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𝒫, 𝒱, 𝒰)</a:t>
            </a:r>
            <a:endParaRPr lang="fa-IR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اجرا توسط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EA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تولید یک کلید محرمانه اصلی 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msk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و پارامترهای عمومی سیستم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Pub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(حاوی </a:t>
            </a:r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𝒫, 𝒱,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𝒰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) و مقادیر محرمانه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رأی‌دهندگان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1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,…,</a:t>
            </a:r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s</a:t>
            </a:r>
            <a:r>
              <a:rPr lang="en-US" baseline="-25000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n</a:t>
            </a:r>
            <a:endParaRPr lang="fa-IR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algn="r" rtl="1"/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EA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یک حالت 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st</a:t>
            </a:r>
            <a:r>
              <a:rPr lang="fa-IR" dirty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دارد که در ابتدا 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msk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است.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EA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در ابتدا گزارش عمومی </a:t>
            </a:r>
            <a:r>
              <a:rPr lang="en-US" i="1" dirty="0" smtClean="0">
                <a:cs typeface="B Nazanin" panose="00000400000000000000" pitchFamily="2" charset="-78"/>
                <a:sym typeface="Symbol" panose="05050102010706020507" pitchFamily="18" charset="2"/>
              </a:rPr>
              <a:t>T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= Pub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را به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BB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ارسال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می‌کند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.</a:t>
            </a: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l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33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14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B Nazanin" panose="00000400000000000000" pitchFamily="2" charset="-78"/>
              </a:rPr>
              <a:t>Cast 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پروتکل بین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𝓁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،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BB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و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EA</a:t>
            </a:r>
          </a:p>
          <a:p>
            <a:pPr algn="r" rtl="1"/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𝓁</a:t>
            </a:r>
            <a:r>
              <a:rPr lang="fa-IR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با ورودی (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Pub, s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𝓁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, 𝒰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𝓁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)،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EA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با ورودی 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msk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و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BB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با ورودی </a:t>
            </a:r>
            <a:r>
              <a:rPr lang="en-US" i="1" dirty="0" smtClean="0">
                <a:cs typeface="B Nazanin" panose="00000400000000000000" pitchFamily="2" charset="-78"/>
                <a:sym typeface="Symbol" panose="05050102010706020507" pitchFamily="18" charset="2"/>
              </a:rPr>
              <a:t>T</a:t>
            </a:r>
            <a:endParaRPr lang="fa-IR" i="1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EA</a:t>
            </a:r>
            <a:r>
              <a:rPr lang="fa-IR" dirty="0" smtClean="0">
                <a:cs typeface="B Nazanin" panose="00000400000000000000" pitchFamily="2" charset="-78"/>
              </a:rPr>
              <a:t> حالت خود و </a:t>
            </a:r>
            <a:r>
              <a:rPr lang="en-US" dirty="0" smtClean="0">
                <a:cs typeface="B Nazanin" panose="00000400000000000000" pitchFamily="2" charset="-78"/>
              </a:rPr>
              <a:t>BB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نیز </a:t>
            </a:r>
            <a:r>
              <a:rPr lang="en-US" i="1" dirty="0">
                <a:cs typeface="B Nazanin" panose="00000400000000000000" pitchFamily="2" charset="-78"/>
              </a:rPr>
              <a:t>T</a:t>
            </a:r>
            <a:r>
              <a:rPr lang="fa-IR" dirty="0">
                <a:cs typeface="B Nazanin" panose="00000400000000000000" pitchFamily="2" charset="-78"/>
              </a:rPr>
              <a:t> را </a:t>
            </a:r>
            <a:r>
              <a:rPr lang="fa-IR" dirty="0" err="1" smtClean="0">
                <a:cs typeface="B Nazanin" panose="00000400000000000000" pitchFamily="2" charset="-78"/>
              </a:rPr>
              <a:t>به‌روز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می‌کنند</a:t>
            </a:r>
            <a:r>
              <a:rPr lang="fa-IR" dirty="0" smtClean="0">
                <a:cs typeface="B Nazanin" panose="00000400000000000000" pitchFamily="2" charset="-78"/>
              </a:rPr>
              <a:t>. 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صورت </a:t>
            </a:r>
            <a:r>
              <a:rPr lang="fa-IR" dirty="0" err="1" smtClean="0">
                <a:cs typeface="B Nazanin" panose="00000400000000000000" pitchFamily="2" charset="-78"/>
              </a:rPr>
              <a:t>موفقیت‌آمیزبودن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𝓁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رسید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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𝓁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را دریافت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می‌کند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. </a:t>
            </a:r>
            <a:endParaRPr lang="en-US" dirty="0" smtClean="0">
              <a:cs typeface="B Nazanin" panose="00000400000000000000" pitchFamily="2" charset="-78"/>
            </a:endParaRPr>
          </a:p>
          <a:p>
            <a:pPr algn="l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26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15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B Nazanin" panose="00000400000000000000" pitchFamily="2" charset="-78"/>
              </a:rPr>
              <a:t>Tally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پروتکل بین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BB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و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EA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ورودی مشترک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Pub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و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EA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با ورودی 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msk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و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BB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با ورودی </a:t>
            </a:r>
            <a:r>
              <a:rPr lang="en-US" i="1" dirty="0" smtClean="0">
                <a:cs typeface="B Nazanin" panose="00000400000000000000" pitchFamily="2" charset="-78"/>
                <a:sym typeface="Symbol" panose="05050102010706020507" pitchFamily="18" charset="2"/>
              </a:rPr>
              <a:t>T</a:t>
            </a:r>
            <a:endParaRPr lang="fa-IR" i="1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صورت </a:t>
            </a:r>
            <a:r>
              <a:rPr lang="fa-IR" dirty="0" err="1" smtClean="0">
                <a:cs typeface="B Nazanin" panose="00000400000000000000" pitchFamily="2" charset="-78"/>
              </a:rPr>
              <a:t>موفقیت‌آمیزبودن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BB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گزارش عمومی </a:t>
            </a:r>
            <a:r>
              <a:rPr lang="en-US" i="1" dirty="0" smtClean="0">
                <a:cs typeface="B Nazanin" panose="00000400000000000000" pitchFamily="2" charset="-78"/>
                <a:sym typeface="Symbol" panose="05050102010706020507" pitchFamily="18" charset="2"/>
              </a:rPr>
              <a:t>T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را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به‌روز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می‌کند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. </a:t>
            </a:r>
            <a:endParaRPr lang="en-US" dirty="0" smtClean="0">
              <a:cs typeface="B Nazanin" panose="00000400000000000000" pitchFamily="2" charset="-78"/>
            </a:endParaRPr>
          </a:p>
          <a:p>
            <a:pPr algn="l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0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16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B Nazanin" panose="00000400000000000000" pitchFamily="2" charset="-78"/>
              </a:rPr>
              <a:t>Result(</a:t>
            </a:r>
            <a:r>
              <a:rPr lang="en-US" i="1" dirty="0" smtClean="0">
                <a:cs typeface="B Nazanin" panose="00000400000000000000" pitchFamily="2" charset="-78"/>
              </a:rPr>
              <a:t>T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خروجی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R</a:t>
            </a:r>
            <a:r>
              <a:rPr lang="en-US" i="1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T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برای نتیجه انتخابات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در صورت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تعریف‌نشده‌بودن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نتیجه، خروجی  برگردانده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می‌شود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خروجی این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الگوریتم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، همان نتیجه شمارش آرا و نتیجه انتخابات است. </a:t>
            </a:r>
            <a:endParaRPr lang="en-US" dirty="0" smtClean="0">
              <a:cs typeface="B Nazanin" panose="00000400000000000000" pitchFamily="2" charset="-78"/>
            </a:endParaRPr>
          </a:p>
          <a:p>
            <a:pPr algn="l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8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17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B Nazanin" panose="00000400000000000000" pitchFamily="2" charset="-78"/>
              </a:rPr>
              <a:t>Verify(</a:t>
            </a:r>
            <a:r>
              <a:rPr lang="en-US" i="1" dirty="0" smtClean="0">
                <a:cs typeface="B Nazanin" panose="00000400000000000000" pitchFamily="2" charset="-78"/>
              </a:rPr>
              <a:t>T</a:t>
            </a:r>
            <a:r>
              <a:rPr lang="en-US" dirty="0" smtClean="0">
                <a:cs typeface="B Nazanin" panose="00000400000000000000" pitchFamily="2" charset="-78"/>
              </a:rPr>
              <a:t>,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)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 رسید </a:t>
            </a:r>
            <a:r>
              <a:rPr lang="fa-IR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رأی‌دهنده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 از خروجی پروتکل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Cast</a:t>
            </a:r>
            <a:endParaRPr lang="fa-IR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خروجی مقدار صفر یا یک</a:t>
            </a:r>
          </a:p>
          <a:p>
            <a:pPr algn="r" rtl="1"/>
            <a:endParaRPr lang="fa-IR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26" name="Picture 2" descr="http://cdn1.itpro.co.uk/sites/itpro/files/styles/article_main_wide_image/public/3/31/shutterstock_113144242.jpg?itok=ccX-s3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23" y="3848100"/>
            <a:ext cx="4174649" cy="23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0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 کلی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18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تعریف صحت انتخابات</a:t>
                </a:r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سیستم انتخابات  صحت دارد اگر برای هر اجرای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درستکارانه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از آن:</a:t>
                </a:r>
                <a:endParaRPr lang="en-US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1" algn="r" rtl="1"/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402336" lvl="1" indent="0">
                  <a:buNone/>
                </a:pPr>
                <a:r>
                  <a:rPr lang="en-US" sz="24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Result(</a:t>
                </a:r>
                <a:r>
                  <a:rPr lang="en-US" sz="2400" i="1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T</a:t>
                </a:r>
                <a:r>
                  <a:rPr lang="en-US" sz="24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) = </a:t>
                </a:r>
                <a:r>
                  <a:rPr lang="en-US" sz="2400" dirty="0">
                    <a:cs typeface="B Nazanin" panose="00000400000000000000" pitchFamily="2" charset="-78"/>
                    <a:sym typeface="Symbol" panose="05050102010706020507" pitchFamily="18" charset="2"/>
                  </a:rPr>
                  <a:t>ƒ(𝒰</a:t>
                </a:r>
                <a:r>
                  <a:rPr lang="en-US" sz="2400" baseline="-25000" dirty="0">
                    <a:cs typeface="B Nazanin" panose="00000400000000000000" pitchFamily="2" charset="-78"/>
                    <a:sym typeface="Symbol" panose="05050102010706020507" pitchFamily="18" charset="2"/>
                  </a:rPr>
                  <a:t>1</a:t>
                </a:r>
                <a:r>
                  <a:rPr lang="en-US" sz="2400" dirty="0">
                    <a:cs typeface="B Nazanin" panose="00000400000000000000" pitchFamily="2" charset="-78"/>
                    <a:sym typeface="Symbol" panose="05050102010706020507" pitchFamily="18" charset="2"/>
                  </a:rPr>
                  <a:t>,…, 𝒰</a:t>
                </a:r>
                <a:r>
                  <a:rPr lang="en-US" sz="2400" baseline="-25000" dirty="0">
                    <a:cs typeface="B Nazanin" panose="00000400000000000000" pitchFamily="2" charset="-78"/>
                    <a:sym typeface="Symbol" panose="05050102010706020507" pitchFamily="18" charset="2"/>
                  </a:rPr>
                  <a:t>n</a:t>
                </a:r>
                <a:r>
                  <a:rPr lang="en-US" sz="2400" dirty="0">
                    <a:cs typeface="B Nazanin" panose="00000400000000000000" pitchFamily="2" charset="-78"/>
                    <a:sym typeface="Symbol" panose="05050102010706020507" pitchFamily="18" charset="2"/>
                  </a:rPr>
                  <a:t>) </a:t>
                </a:r>
                <a:r>
                  <a:rPr lang="en-US" sz="24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 smtClean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(Verify(</a:t>
                </a:r>
                <a:r>
                  <a:rPr lang="en-US" sz="2400" i="1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T</a:t>
                </a:r>
                <a:r>
                  <a:rPr lang="en-US" sz="24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,</a:t>
                </a:r>
                <a:r>
                  <a:rPr lang="en-US" sz="2400" baseline="-250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𝓁</a:t>
                </a:r>
                <a:r>
                  <a:rPr lang="en-US" sz="24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)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24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).</a:t>
                </a:r>
                <a:endParaRPr lang="fa-IR" sz="2400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2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images.clipartpanda.com/correctness-clipart-k134844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08" y="1124744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معرفی اجزای سیستم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19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cs typeface="B Nazanin" panose="00000400000000000000" pitchFamily="2" charset="-78"/>
              </a:rPr>
              <a:t>Perfectly Binding Commitment</a:t>
            </a:r>
            <a:endParaRPr lang="fa-IR" dirty="0" smtClean="0">
              <a:cs typeface="B Nazanin" panose="00000400000000000000" pitchFamily="2" charset="-78"/>
            </a:endParaRPr>
          </a:p>
          <a:p>
            <a:pPr lvl="1"/>
            <a:r>
              <a:rPr lang="en-US" dirty="0" smtClean="0">
                <a:cs typeface="B Nazanin" panose="00000400000000000000" pitchFamily="2" charset="-78"/>
              </a:rPr>
              <a:t>Additively </a:t>
            </a:r>
            <a:r>
              <a:rPr lang="en-US" dirty="0" err="1" smtClean="0">
                <a:cs typeface="B Nazanin" panose="00000400000000000000" pitchFamily="2" charset="-78"/>
              </a:rPr>
              <a:t>Homomorphic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طرح </a:t>
            </a:r>
            <a:r>
              <a:rPr lang="fa-IR" dirty="0" err="1" smtClean="0">
                <a:cs typeface="B Nazanin" panose="00000400000000000000" pitchFamily="2" charset="-78"/>
              </a:rPr>
              <a:t>الجمال</a:t>
            </a:r>
            <a:r>
              <a:rPr lang="fa-IR" dirty="0" smtClean="0">
                <a:cs typeface="B Nazanin" panose="00000400000000000000" pitchFamily="2" charset="-78"/>
              </a:rPr>
              <a:t> روی </a:t>
            </a:r>
            <a:r>
              <a:rPr lang="fa-IR" dirty="0" err="1" smtClean="0">
                <a:cs typeface="B Nazanin" panose="00000400000000000000" pitchFamily="2" charset="-78"/>
              </a:rPr>
              <a:t>منحنی‌های</a:t>
            </a:r>
            <a:r>
              <a:rPr lang="fa-IR" dirty="0" smtClean="0">
                <a:cs typeface="B Nazanin" panose="00000400000000000000" pitchFamily="2" charset="-78"/>
              </a:rPr>
              <a:t> بیضوی</a:t>
            </a:r>
          </a:p>
          <a:p>
            <a:pPr algn="l"/>
            <a:r>
              <a:rPr lang="en-US" dirty="0" err="1" smtClean="0">
                <a:cs typeface="B Nazanin" panose="00000400000000000000" pitchFamily="2" charset="-78"/>
              </a:rPr>
              <a:t>Param</a:t>
            </a:r>
            <a:r>
              <a:rPr lang="en-US" dirty="0" smtClean="0">
                <a:cs typeface="B Nazanin" panose="00000400000000000000" pitchFamily="2" charset="-78"/>
              </a:rPr>
              <a:t> := (p, a, b, g, q)</a:t>
            </a:r>
          </a:p>
          <a:p>
            <a:pPr algn="l"/>
            <a:r>
              <a:rPr lang="en-US" dirty="0" smtClean="0">
                <a:cs typeface="B Nazanin" panose="00000400000000000000" pitchFamily="2" charset="-78"/>
              </a:rPr>
              <a:t>Elliptic Curve E: y</a:t>
            </a:r>
            <a:r>
              <a:rPr lang="en-US" baseline="30000" dirty="0" smtClean="0">
                <a:cs typeface="B Nazanin" panose="00000400000000000000" pitchFamily="2" charset="-78"/>
              </a:rPr>
              <a:t>2</a:t>
            </a:r>
            <a:r>
              <a:rPr lang="en-US" dirty="0" smtClean="0">
                <a:cs typeface="B Nazanin" panose="00000400000000000000" pitchFamily="2" charset="-78"/>
              </a:rPr>
              <a:t> = x</a:t>
            </a:r>
            <a:r>
              <a:rPr lang="en-US" baseline="30000" dirty="0" smtClean="0">
                <a:cs typeface="B Nazanin" panose="00000400000000000000" pitchFamily="2" charset="-78"/>
              </a:rPr>
              <a:t>2</a:t>
            </a:r>
            <a:r>
              <a:rPr lang="en-US" dirty="0" smtClean="0">
                <a:cs typeface="B Nazanin" panose="00000400000000000000" pitchFamily="2" charset="-78"/>
              </a:rPr>
              <a:t> + ax + b (mod p)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G</a:t>
            </a:r>
            <a:r>
              <a:rPr lang="fa-IR" dirty="0" smtClean="0">
                <a:cs typeface="B Nazanin" panose="00000400000000000000" pitchFamily="2" charset="-78"/>
              </a:rPr>
              <a:t> گروه دوری </a:t>
            </a:r>
            <a:r>
              <a:rPr lang="fa-IR" dirty="0" err="1" smtClean="0">
                <a:cs typeface="B Nazanin" panose="00000400000000000000" pitchFamily="2" charset="-78"/>
              </a:rPr>
              <a:t>تولیدشده</a:t>
            </a:r>
            <a:r>
              <a:rPr lang="fa-IR" dirty="0" smtClean="0">
                <a:cs typeface="B Nazanin" panose="00000400000000000000" pitchFamily="2" charset="-78"/>
              </a:rPr>
              <a:t> توسط </a:t>
            </a:r>
            <a:r>
              <a:rPr lang="en-US" dirty="0" smtClean="0">
                <a:cs typeface="B Nazanin" panose="00000400000000000000" pitchFamily="2" charset="-78"/>
              </a:rPr>
              <a:t>g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با فرض برقراری </a:t>
            </a:r>
            <a:r>
              <a:rPr lang="en-US" dirty="0" smtClean="0">
                <a:cs typeface="B Nazanin" panose="00000400000000000000" pitchFamily="2" charset="-78"/>
              </a:rPr>
              <a:t>DDH</a:t>
            </a:r>
            <a:r>
              <a:rPr lang="fa-IR" dirty="0" smtClean="0">
                <a:cs typeface="B Nazanin" panose="00000400000000000000" pitchFamily="2" charset="-78"/>
              </a:rPr>
              <a:t> روی </a:t>
            </a:r>
            <a:r>
              <a:rPr lang="en-US" dirty="0" smtClean="0">
                <a:cs typeface="B Nazanin" panose="00000400000000000000" pitchFamily="2" charset="-78"/>
              </a:rPr>
              <a:t>G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l"/>
            <a:r>
              <a:rPr lang="en-US" dirty="0" err="1" smtClean="0">
                <a:cs typeface="B Nazanin" panose="00000400000000000000" pitchFamily="2" charset="-78"/>
              </a:rPr>
              <a:t>g</a:t>
            </a:r>
            <a:r>
              <a:rPr lang="en-US" baseline="30000" dirty="0" err="1" smtClean="0">
                <a:cs typeface="B Nazanin" panose="00000400000000000000" pitchFamily="2" charset="-78"/>
              </a:rPr>
              <a:t>a</a:t>
            </a:r>
            <a:r>
              <a:rPr lang="en-US" dirty="0" smtClean="0">
                <a:cs typeface="B Nazanin" panose="00000400000000000000" pitchFamily="2" charset="-78"/>
              </a:rPr>
              <a:t> , </a:t>
            </a:r>
            <a:r>
              <a:rPr lang="en-US" dirty="0" err="1" smtClean="0">
                <a:cs typeface="B Nazanin" panose="00000400000000000000" pitchFamily="2" charset="-78"/>
              </a:rPr>
              <a:t>g</a:t>
            </a:r>
            <a:r>
              <a:rPr lang="en-US" baseline="30000" dirty="0" err="1" smtClean="0">
                <a:cs typeface="B Nazanin" panose="00000400000000000000" pitchFamily="2" charset="-78"/>
              </a:rPr>
              <a:t>b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 g</a:t>
            </a:r>
            <a:r>
              <a:rPr lang="en-US" baseline="30000" dirty="0" smtClean="0">
                <a:cs typeface="B Nazanin" panose="00000400000000000000" pitchFamily="2" charset="-78"/>
                <a:sym typeface="Symbol" panose="05050102010706020507" pitchFamily="18" charset="2"/>
              </a:rPr>
              <a:t>ab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random-like in G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055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فهرست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35832"/>
            <a:ext cx="7498080" cy="4069432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امنیتی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کارهای گذشته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مدل‌سازی</a:t>
            </a:r>
            <a:r>
              <a:rPr lang="fa-IR" dirty="0" smtClean="0">
                <a:cs typeface="B Nazanin" panose="00000400000000000000" pitchFamily="2" charset="-78"/>
              </a:rPr>
              <a:t> خواسته امنیتی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ساختار کلی سیستم پیشنهادی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معرفی اجزای سیستم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بیان سیستم پیشنهادی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جمع‌بندی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مسائل باز و پروژه کارشناسی ارشد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594801"/>
            <a:ext cx="1922016" cy="21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">
        <p:fade/>
      </p:transition>
    </mc:Choice>
    <mc:Fallback xmlns="">
      <p:transition spd="med" advTm="30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معرفی اجزای سیستم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20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cs typeface="B Nazanin" panose="00000400000000000000" pitchFamily="2" charset="-78"/>
              </a:rPr>
              <a:t>Perfectly Binding Commitment</a:t>
            </a:r>
            <a:endParaRPr lang="fa-IR" dirty="0" smtClean="0">
              <a:cs typeface="B Nazanin" panose="00000400000000000000" pitchFamily="2" charset="-78"/>
            </a:endParaRPr>
          </a:p>
          <a:p>
            <a:pPr lvl="1"/>
            <a:r>
              <a:rPr lang="en-US" dirty="0"/>
              <a:t>Gen(</a:t>
            </a:r>
            <a:r>
              <a:rPr lang="en-US" dirty="0" err="1"/>
              <a:t>Param</a:t>
            </a:r>
            <a:r>
              <a:rPr lang="en-US" dirty="0"/>
              <a:t>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cs typeface="B Nazanin" panose="00000400000000000000" pitchFamily="2" charset="-78"/>
                <a:sym typeface="Symbol" panose="05050102010706020507" pitchFamily="18" charset="2"/>
              </a:rPr>
              <a:t></a:t>
            </a:r>
            <a:r>
              <a:rPr lang="en-US" dirty="0" smtClean="0"/>
              <a:t>): </a:t>
            </a:r>
          </a:p>
          <a:p>
            <a:pPr lvl="2"/>
            <a:r>
              <a:rPr lang="en-US" dirty="0" smtClean="0"/>
              <a:t>picks x</a:t>
            </a:r>
            <a:r>
              <a:rPr lang="en-US" dirty="0" smtClean="0">
                <a:sym typeface="Symbol" panose="05050102010706020507" pitchFamily="18" charset="2"/>
              </a:rPr>
              <a:t> </a:t>
            </a:r>
            <a:r>
              <a:rPr lang="en-US" dirty="0" err="1" smtClean="0"/>
              <a:t>Zq</a:t>
            </a:r>
            <a:r>
              <a:rPr lang="en-US" dirty="0"/>
              <a:t>, sets h :=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outputs </a:t>
            </a:r>
            <a:r>
              <a:rPr lang="en-US" dirty="0" err="1"/>
              <a:t>ck</a:t>
            </a:r>
            <a:r>
              <a:rPr lang="en-US" dirty="0"/>
              <a:t> := (</a:t>
            </a:r>
            <a:r>
              <a:rPr lang="en-US" dirty="0" err="1"/>
              <a:t>Param</a:t>
            </a:r>
            <a:r>
              <a:rPr lang="en-US" dirty="0"/>
              <a:t>; h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pt-BR" dirty="0" smtClean="0"/>
              <a:t>Com</a:t>
            </a:r>
            <a:r>
              <a:rPr lang="pt-BR" baseline="-25000" dirty="0" smtClean="0"/>
              <a:t>ck</a:t>
            </a:r>
            <a:r>
              <a:rPr lang="pt-BR" dirty="0" smtClean="0"/>
              <a:t>(m</a:t>
            </a:r>
            <a:r>
              <a:rPr lang="pt-BR" dirty="0"/>
              <a:t>; r): </a:t>
            </a:r>
            <a:endParaRPr lang="pt-BR" dirty="0" smtClean="0"/>
          </a:p>
          <a:p>
            <a:pPr lvl="2"/>
            <a:r>
              <a:rPr lang="pt-BR" dirty="0" smtClean="0"/>
              <a:t>outputs </a:t>
            </a:r>
            <a:r>
              <a:rPr lang="pt-BR" dirty="0"/>
              <a:t>c := (g</a:t>
            </a:r>
            <a:r>
              <a:rPr lang="pt-BR" baseline="30000" dirty="0"/>
              <a:t>r</a:t>
            </a:r>
            <a:r>
              <a:rPr lang="pt-BR" dirty="0"/>
              <a:t>; g</a:t>
            </a:r>
            <a:r>
              <a:rPr lang="pt-BR" baseline="30000" dirty="0"/>
              <a:t>m</a:t>
            </a:r>
            <a:r>
              <a:rPr lang="pt-BR" dirty="0"/>
              <a:t>h</a:t>
            </a:r>
            <a:r>
              <a:rPr lang="pt-BR" baseline="30000" dirty="0"/>
              <a:t>r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en-US" dirty="0" err="1" smtClean="0"/>
              <a:t>Ver</a:t>
            </a:r>
            <a:r>
              <a:rPr lang="en-US" baseline="-25000" dirty="0" err="1" smtClean="0"/>
              <a:t>ck</a:t>
            </a:r>
            <a:r>
              <a:rPr lang="en-US" dirty="0" smtClean="0"/>
              <a:t>(c; m</a:t>
            </a:r>
            <a:r>
              <a:rPr lang="en-US" dirty="0"/>
              <a:t>; r): </a:t>
            </a:r>
            <a:endParaRPr lang="en-US" dirty="0" smtClean="0"/>
          </a:p>
          <a:p>
            <a:pPr lvl="2"/>
            <a:r>
              <a:rPr lang="en-US" dirty="0" smtClean="0"/>
              <a:t>outputs </a:t>
            </a:r>
            <a:r>
              <a:rPr lang="en-US" dirty="0"/>
              <a:t>accept if c = (g</a:t>
            </a:r>
            <a:r>
              <a:rPr lang="en-US" baseline="30000" dirty="0"/>
              <a:t>r</a:t>
            </a:r>
            <a:r>
              <a:rPr lang="en-US" dirty="0"/>
              <a:t>; </a:t>
            </a:r>
            <a:r>
              <a:rPr lang="en-US" dirty="0" err="1"/>
              <a:t>g</a:t>
            </a:r>
            <a:r>
              <a:rPr lang="en-US" baseline="30000" dirty="0" err="1"/>
              <a:t>m</a:t>
            </a:r>
            <a:r>
              <a:rPr lang="en-US" dirty="0" err="1"/>
              <a:t>h</a:t>
            </a:r>
            <a:r>
              <a:rPr lang="en-US" baseline="30000" dirty="0" err="1"/>
              <a:t>r</a:t>
            </a:r>
            <a:r>
              <a:rPr lang="en-US" dirty="0"/>
              <a:t>); otherwise, outputs </a:t>
            </a:r>
            <a:r>
              <a:rPr lang="en-US" dirty="0" smtClean="0"/>
              <a:t>reject</a:t>
            </a:r>
          </a:p>
          <a:p>
            <a:pPr lvl="1"/>
            <a:r>
              <a:rPr lang="pt-BR" sz="2400" dirty="0"/>
              <a:t>Com</a:t>
            </a:r>
            <a:r>
              <a:rPr lang="pt-BR" sz="2400" baseline="-25000" dirty="0"/>
              <a:t>ck</a:t>
            </a:r>
            <a:r>
              <a:rPr lang="pt-BR" sz="2400" dirty="0"/>
              <a:t>(m</a:t>
            </a:r>
            <a:r>
              <a:rPr lang="pt-BR" sz="2400" baseline="-25000" dirty="0"/>
              <a:t>1</a:t>
            </a:r>
            <a:r>
              <a:rPr lang="pt-BR" sz="2400" dirty="0"/>
              <a:t>; </a:t>
            </a:r>
            <a:r>
              <a:rPr lang="pt-BR" sz="2400" dirty="0" smtClean="0"/>
              <a:t>r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) . Com</a:t>
            </a:r>
            <a:r>
              <a:rPr lang="pt-BR" sz="2400" baseline="-25000" dirty="0" smtClean="0"/>
              <a:t>ck</a:t>
            </a:r>
            <a:r>
              <a:rPr lang="pt-BR" sz="2400" dirty="0" smtClean="0"/>
              <a:t>(m</a:t>
            </a:r>
            <a:r>
              <a:rPr lang="pt-BR" sz="2400" baseline="-25000" dirty="0" smtClean="0"/>
              <a:t>2</a:t>
            </a:r>
            <a:r>
              <a:rPr lang="pt-BR" sz="2400" dirty="0"/>
              <a:t>; r</a:t>
            </a:r>
            <a:r>
              <a:rPr lang="pt-BR" sz="2400" baseline="-25000" dirty="0"/>
              <a:t>2</a:t>
            </a:r>
            <a:r>
              <a:rPr lang="pt-BR" sz="2400" dirty="0"/>
              <a:t>) = </a:t>
            </a:r>
            <a:r>
              <a:rPr lang="pt-BR" sz="2400" dirty="0" smtClean="0"/>
              <a:t>Com</a:t>
            </a:r>
            <a:r>
              <a:rPr lang="pt-BR" sz="2400" baseline="-25000" dirty="0" smtClean="0"/>
              <a:t>ck</a:t>
            </a:r>
            <a:r>
              <a:rPr lang="pt-BR" sz="2400" dirty="0" smtClean="0"/>
              <a:t>(m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+m</a:t>
            </a:r>
            <a:r>
              <a:rPr lang="pt-BR" sz="2400" baseline="-25000" dirty="0" smtClean="0"/>
              <a:t>2</a:t>
            </a:r>
            <a:r>
              <a:rPr lang="pt-BR" sz="2400" dirty="0"/>
              <a:t>; </a:t>
            </a:r>
            <a:r>
              <a:rPr lang="pt-BR" sz="2400" dirty="0" smtClean="0"/>
              <a:t>r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+r</a:t>
            </a:r>
            <a:r>
              <a:rPr lang="pt-BR" sz="2400" baseline="-25000" dirty="0" smtClean="0"/>
              <a:t>2</a:t>
            </a:r>
            <a:r>
              <a:rPr lang="pt-BR" sz="2400" dirty="0"/>
              <a:t>)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25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معرفی اجزای سیستم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21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A Protocol for Candidate Encoding Correctness</a:t>
                </a:r>
              </a:p>
              <a:p>
                <a:pPr lvl="1"/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N = n+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</a:p>
              <a:p>
                <a:pPr lvl="1" algn="r" rtl="1"/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هر برگه رأی شامل دو قسمت مشابه حاوی </a:t>
                </a:r>
                <a:r>
                  <a:rPr lang="fa-IR" dirty="0" err="1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لیستی</a:t>
                </a:r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 از </a:t>
                </a:r>
                <a:r>
                  <a:rPr lang="en-US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m</a:t>
                </a:r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 کد-رأی مربوط به لیست کاندیداها</a:t>
                </a:r>
                <a:endParaRPr lang="en-US" dirty="0" smtClean="0">
                  <a:latin typeface="Times New Roman" panose="02020603050405020304" pitchFamily="18" charset="0"/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1" algn="r" rt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: دو مجموعه </a:t>
                </a:r>
                <a:r>
                  <a:rPr lang="fa-IR" dirty="0" err="1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تعهدها</a:t>
                </a:r>
                <a:endParaRPr lang="fa-IR" dirty="0" smtClean="0">
                  <a:latin typeface="Times New Roman" panose="02020603050405020304" pitchFamily="18" charset="0"/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2"/>
                <a:r>
                  <a:rPr lang="en-US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a{0,1},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𝓁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 = 1,…,n , j = 1,…,m</a:t>
                </a:r>
              </a:p>
              <a:p>
                <a:pPr lvl="2" algn="r" rtl="1"/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هر مجموعه به </a:t>
                </a:r>
                <a:r>
                  <a:rPr lang="fa-IR" dirty="0" err="1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جایگشتی</a:t>
                </a:r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 از </a:t>
                </a:r>
                <a:r>
                  <a:rPr lang="fa-IR" dirty="0" err="1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کدهای</a:t>
                </a:r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 کاندیداها متعهد </a:t>
                </a:r>
                <a:r>
                  <a:rPr lang="fa-IR" dirty="0" err="1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می‌شود</a:t>
                </a:r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.</a:t>
                </a:r>
              </a:p>
              <a:p>
                <a:pPr lvl="2" algn="r" rtl="1"/>
                <a:r>
                  <a:rPr lang="fa-IR" dirty="0" err="1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کدکردن</a:t>
                </a:r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 کاندیدای </a:t>
                </a:r>
                <a:r>
                  <a:rPr lang="en-US" dirty="0" err="1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P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j</a:t>
                </a:r>
                <a:r>
                  <a:rPr lang="fa-IR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 با مقدار </a:t>
                </a:r>
                <a:r>
                  <a:rPr lang="en-US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N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j-1</a:t>
                </a:r>
                <a:r>
                  <a:rPr lang="fa-IR" baseline="30000" dirty="0" smtClean="0">
                    <a:latin typeface="Times New Roman" panose="02020603050405020304" pitchFamily="18" charset="0"/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endParaRPr lang="en-US" dirty="0" smtClean="0">
                  <a:latin typeface="Times New Roman" panose="02020603050405020304" pitchFamily="18" charset="0"/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1"/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3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4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معرفی اجزای سیستم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22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l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11" y="1273441"/>
            <a:ext cx="7905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معرفی اجزای سیستم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23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l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10" y="1424084"/>
            <a:ext cx="6924675" cy="478155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771800" y="1816827"/>
            <a:ext cx="5040560" cy="3963062"/>
            <a:chOff x="2771800" y="1816827"/>
            <a:chExt cx="5040560" cy="3963062"/>
          </a:xfrm>
        </p:grpSpPr>
        <p:sp>
          <p:nvSpPr>
            <p:cNvPr id="5" name="Oval 4"/>
            <p:cNvSpPr/>
            <p:nvPr/>
          </p:nvSpPr>
          <p:spPr>
            <a:xfrm>
              <a:off x="2771800" y="3068960"/>
              <a:ext cx="1440160" cy="14401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372200" y="3065827"/>
              <a:ext cx="1440160" cy="14401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V</a:t>
              </a:r>
              <a:endParaRPr lang="en-US" dirty="0"/>
            </a:p>
          </p:txBody>
        </p:sp>
        <p:sp>
          <p:nvSpPr>
            <p:cNvPr id="16" name="U-Turn Arrow 15"/>
            <p:cNvSpPr/>
            <p:nvPr/>
          </p:nvSpPr>
          <p:spPr>
            <a:xfrm>
              <a:off x="3491880" y="2174702"/>
              <a:ext cx="3816424" cy="891125"/>
            </a:xfrm>
            <a:prstGeom prst="uturnArrow">
              <a:avLst>
                <a:gd name="adj1" fmla="val 1484"/>
                <a:gd name="adj2" fmla="val 25000"/>
                <a:gd name="adj3" fmla="val 28258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U-Turn Arrow 16"/>
            <p:cNvSpPr/>
            <p:nvPr/>
          </p:nvSpPr>
          <p:spPr>
            <a:xfrm flipV="1">
              <a:off x="3491880" y="4536149"/>
              <a:ext cx="3816424" cy="891125"/>
            </a:xfrm>
            <a:prstGeom prst="uturnArrow">
              <a:avLst>
                <a:gd name="adj1" fmla="val 1484"/>
                <a:gd name="adj2" fmla="val 25000"/>
                <a:gd name="adj3" fmla="val 28258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4211960" y="3501008"/>
              <a:ext cx="2160240" cy="504056"/>
            </a:xfrm>
            <a:prstGeom prst="leftArrow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71392" y="1816827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ym typeface="Symbol" panose="05050102010706020507" pitchFamily="18" charset="2"/>
                </a:rPr>
                <a:t></a:t>
              </a:r>
              <a:r>
                <a: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i="1" dirty="0" smtClean="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rPr>
                <a:t>(Commitment)</a:t>
              </a:r>
              <a:endParaRPr lang="en-US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87416" y="5410557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ym typeface="Symbol" panose="05050102010706020507" pitchFamily="18" charset="2"/>
                </a:rPr>
                <a:t></a:t>
              </a:r>
              <a:r>
                <a: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i="1" dirty="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i="1" dirty="0" smtClean="0">
                  <a:cs typeface="Times New Roman" panose="02020603050405020304" pitchFamily="18" charset="0"/>
                  <a:sym typeface="Symbol" panose="05050102010706020507" pitchFamily="18" charset="2"/>
                </a:rPr>
                <a:t>(Response)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6016" y="341224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ym typeface="Symbol" panose="05050102010706020507" pitchFamily="18" charset="2"/>
                </a:rPr>
                <a:t> (Challenge)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معرفی اجزای سیستم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24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Producing the Verifier’s Challenge</a:t>
                </a:r>
              </a:p>
              <a:p>
                <a:pPr lvl="1" algn="r" rtl="1"/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{0,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}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30000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aseline="30000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e>
                      <m:sub>
                        <m:r>
                          <a:rPr lang="en-US" i="1" baseline="30000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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فضای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چالش‌ها</a:t>
                </a:r>
                <a:r>
                  <a:rPr lang="fa-IR" dirty="0" smtClean="0">
                    <a:cs typeface="B Nazanin" panose="00000400000000000000" pitchFamily="2" charset="-78"/>
                  </a:rPr>
                  <a:t> 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⌊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⌋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fa-IR" b="0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افراز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سکه‌های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رأی‌دهندگان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</a:rPr>
                  <a:t>a</a:t>
                </a:r>
                <a:r>
                  <a:rPr lang="fa-IR" dirty="0" smtClean="0">
                    <a:cs typeface="B Nazanin" panose="00000400000000000000" pitchFamily="2" charset="-78"/>
                  </a:rPr>
                  <a:t> به </a:t>
                </a:r>
                <a:r>
                  <a:rPr lang="en-US" dirty="0" smtClean="0">
                    <a:cs typeface="B Nazanin" panose="00000400000000000000" pitchFamily="2" charset="-78"/>
                  </a:rPr>
                  <a:t>k</a:t>
                </a:r>
                <a:r>
                  <a:rPr lang="fa-IR" dirty="0" smtClean="0">
                    <a:cs typeface="B Nazanin" panose="00000400000000000000" pitchFamily="2" charset="-78"/>
                  </a:rPr>
                  <a:t> بلوک؛ یعنی </a:t>
                </a:r>
                <a:r>
                  <a:rPr lang="en-US" dirty="0" smtClean="0">
                    <a:cs typeface="B Nazanin" panose="00000400000000000000" pitchFamily="2" charset="-78"/>
                  </a:rPr>
                  <a:t>a</a:t>
                </a:r>
                <a:r>
                  <a:rPr lang="en-US" baseline="-25000" dirty="0" smtClean="0">
                    <a:cs typeface="B Nazanin" panose="00000400000000000000" pitchFamily="2" charset="-78"/>
                  </a:rPr>
                  <a:t>1</a:t>
                </a:r>
                <a:r>
                  <a:rPr lang="en-US" dirty="0" smtClean="0">
                    <a:cs typeface="B Nazanin" panose="00000400000000000000" pitchFamily="2" charset="-78"/>
                  </a:rPr>
                  <a:t>,…,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a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k</a:t>
                </a:r>
                <a:endParaRPr lang="en-US" baseline="-25000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برای هر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a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i</a:t>
                </a:r>
                <a:r>
                  <a:rPr lang="fa-IR" dirty="0" smtClean="0">
                    <a:cs typeface="B Nazanin" panose="00000400000000000000" pitchFamily="2" charset="-78"/>
                  </a:rPr>
                  <a:t>، اثبات صحت برگه رأی </a:t>
                </a:r>
                <a:r>
                  <a:rPr lang="en-US" dirty="0" smtClean="0">
                    <a:cs typeface="B Nazanin" panose="00000400000000000000" pitchFamily="2" charset="-78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</a:rPr>
                  <a:t> با استفاده از یک پروتکل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</a:t>
                </a:r>
                <a:r>
                  <a:rPr lang="fa-IR" dirty="0" smtClean="0">
                    <a:cs typeface="B Nazanin" panose="00000400000000000000" pitchFamily="2" charset="-78"/>
                  </a:rPr>
                  <a:t> جداگانه که در آن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a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i</a:t>
                </a:r>
                <a:r>
                  <a:rPr lang="fa-IR" baseline="-25000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چالش باشد.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پذیرش صحت اثبات </a:t>
                </a:r>
                <a:r>
                  <a:rPr lang="en-US" dirty="0" smtClean="0">
                    <a:cs typeface="B Nazanin" panose="00000400000000000000" pitchFamily="2" charset="-78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</a:rPr>
                  <a:t> توسط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Verfier</a:t>
                </a:r>
                <a:r>
                  <a:rPr lang="fa-IR" dirty="0" smtClean="0">
                    <a:cs typeface="B Nazanin" panose="00000400000000000000" pitchFamily="2" charset="-78"/>
                  </a:rPr>
                  <a:t> در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صورتی‌که</a:t>
                </a:r>
                <a:r>
                  <a:rPr lang="fa-IR" dirty="0" smtClean="0">
                    <a:cs typeface="B Nazanin" panose="00000400000000000000" pitchFamily="2" charset="-78"/>
                  </a:rPr>
                  <a:t> همه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پروتکل‌های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</a:t>
                </a:r>
                <a:r>
                  <a:rPr lang="fa-IR" dirty="0" smtClean="0">
                    <a:cs typeface="B Nazanin" panose="00000400000000000000" pitchFamily="2" charset="-78"/>
                  </a:rPr>
                  <a:t> معتبر باشند. 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قضیه بعدی مشخص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 که خطای درستی با </a:t>
                </a:r>
                <a:r>
                  <a:rPr lang="en-US" dirty="0" smtClean="0">
                    <a:cs typeface="B Nazanin" panose="00000400000000000000" pitchFamily="2" charset="-78"/>
                  </a:rPr>
                  <a:t>k</a:t>
                </a:r>
                <a:r>
                  <a:rPr lang="fa-IR" dirty="0" smtClean="0">
                    <a:cs typeface="B Nazanin" panose="00000400000000000000" pitchFamily="2" charset="-78"/>
                  </a:rPr>
                  <a:t>بار اجرای پروتکل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</a:t>
                </a:r>
                <a:r>
                  <a:rPr lang="fa-IR" dirty="0" smtClean="0">
                    <a:cs typeface="B Nazanin" panose="00000400000000000000" pitchFamily="2" charset="-78"/>
                  </a:rPr>
                  <a:t> به شرح بالا، به صورت نمایی افت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2"/>
                <a:stretch>
                  <a:fillRect l="-163" t="-3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معرفی اجزای سیستم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25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Producing the Verifier’s Challenge</a:t>
            </a:r>
            <a:endParaRPr lang="fa-IR" dirty="0" smtClean="0">
              <a:cs typeface="B Nazanin" panose="00000400000000000000" pitchFamily="2" charset="-78"/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a = (a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1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,…,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k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H</a:t>
            </a:r>
            <a:r>
              <a:rPr lang="en-US" baseline="-25000" dirty="0" smtClean="0">
                <a:cs typeface="B Nazanin" panose="00000400000000000000" pitchFamily="2" charset="-78"/>
                <a:sym typeface="Symbol" panose="05050102010706020507" pitchFamily="18" charset="2"/>
              </a:rPr>
              <a:t>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(a) = </a:t>
            </a:r>
          </a:p>
          <a:p>
            <a:pPr lvl="1"/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all adversarial </a:t>
            </a:r>
            <a:r>
              <a:rPr lang="en-US" dirty="0" err="1" smtClean="0">
                <a:cs typeface="B Nazanin" panose="00000400000000000000" pitchFamily="2" charset="-78"/>
                <a:sym typeface="Symbol" panose="05050102010706020507" pitchFamily="18" charset="2"/>
              </a:rPr>
              <a:t>prover</a:t>
            </a:r>
            <a:r>
              <a:rPr lang="en-US" dirty="0" smtClean="0">
                <a:cs typeface="B Nazanin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en-US" i="1" dirty="0" smtClean="0">
                <a:cs typeface="B Nazanin" panose="00000400000000000000" pitchFamily="2" charset="-78"/>
                <a:sym typeface="Symbol" panose="05050102010706020507" pitchFamily="18" charset="2"/>
              </a:rPr>
              <a:t>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70" y="4117428"/>
            <a:ext cx="7956400" cy="13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26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 fontScale="92500" lnSpcReduction="10000"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انتخابات یک از </a:t>
                </a:r>
                <a:r>
                  <a:rPr lang="en-US" dirty="0" smtClean="0">
                    <a:cs typeface="B Nazanin" panose="00000400000000000000" pitchFamily="2" charset="-78"/>
                  </a:rPr>
                  <a:t>m</a:t>
                </a:r>
                <a:r>
                  <a:rPr lang="fa-IR" dirty="0" smtClean="0">
                    <a:cs typeface="B Nazanin" panose="00000400000000000000" pitchFamily="2" charset="-78"/>
                  </a:rPr>
                  <a:t> (مشابه ریاست جمهوری ایران)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البته طرح کلی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می‌تواند</a:t>
                </a:r>
                <a:r>
                  <a:rPr lang="fa-IR" dirty="0" smtClean="0">
                    <a:cs typeface="B Nazanin" panose="00000400000000000000" pitchFamily="2" charset="-78"/>
                  </a:rPr>
                  <a:t> چند از </a:t>
                </a:r>
                <a:r>
                  <a:rPr lang="en-US" dirty="0" smtClean="0">
                    <a:cs typeface="B Nazanin" panose="00000400000000000000" pitchFamily="2" charset="-78"/>
                  </a:rPr>
                  <a:t>m</a:t>
                </a:r>
                <a:r>
                  <a:rPr lang="fa-IR" dirty="0" smtClean="0">
                    <a:cs typeface="B Nazanin" panose="00000400000000000000" pitchFamily="2" charset="-78"/>
                  </a:rPr>
                  <a:t> باشد.</a:t>
                </a:r>
              </a:p>
              <a:p>
                <a:pPr lvl="1" algn="l"/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𝒰 = {{P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}, …, {P</a:t>
                </a:r>
                <a:r>
                  <a:rPr lang="en-US" baseline="-25000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m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}}</a:t>
                </a:r>
              </a:p>
              <a:p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Setup(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aseline="30000" dirty="0">
                    <a:cs typeface="B Nazanin" panose="00000400000000000000" pitchFamily="2" charset="-78"/>
                    <a:sym typeface="Symbol" panose="05050102010706020507" pitchFamily="18" charset="2"/>
                  </a:rPr>
                  <a:t>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, 𝒫, 𝒱,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𝒰)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اجرای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Gen(</a:t>
                </a:r>
                <a:r>
                  <a:rPr lang="en-US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Param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aseline="30000" dirty="0">
                    <a:cs typeface="B Nazanin" panose="00000400000000000000" pitchFamily="2" charset="-78"/>
                    <a:sym typeface="Symbol" panose="05050102010706020507" pitchFamily="18" charset="2"/>
                  </a:rPr>
                  <a:t>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)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توسط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برای محاسبه کلید تعهد </a:t>
                </a:r>
                <a:r>
                  <a:rPr lang="en-US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ck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برای هر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𝓁</m:t>
                    </m:r>
                  </m:oMath>
                </a14:m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[n]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،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مراحل زیر را انجام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می‌دهد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: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انتخاب شماره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منحصربه‌فرد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برای برگه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رأیِ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دوتایی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𝓁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ام (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tag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𝓁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)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انتخاب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جایگشت‌های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تصادفی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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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روی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[m]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برای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بهم‌ریختن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ترتیب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زوج‌های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(کد-رأی، کاندیدا) در بخش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از برگه رأی</a:t>
                </a:r>
              </a:p>
              <a:p>
                <a:pPr lvl="1" algn="r" rtl="1"/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2"/>
                <a:stretch>
                  <a:fillRect t="-3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0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27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 lnSpcReduction="10000"/>
              </a:bodyPr>
              <a:lstStyle/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انتخاب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جایگشت‌های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تصادفی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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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روی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[m]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برای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بهم‌ریختن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ترتیب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زوج‌های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(کد-رأی، کاندیدا) در بخش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از برگه رأی دوتایی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برای حفظ حریم خصوصی،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جایگشت‌های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برگه‌های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رأی‌ را به صورت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متعهدشده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به </a:t>
                </a:r>
                <a:r>
                  <a:rPr lang="en-US" dirty="0" smtClean="0">
                    <a:cs typeface="B Nazanin" panose="00000400000000000000" pitchFamily="2" charset="-78"/>
                  </a:rPr>
                  <a:t>BB</a:t>
                </a:r>
                <a:r>
                  <a:rPr lang="fa-IR" dirty="0" smtClean="0">
                    <a:cs typeface="B Nazanin" panose="00000400000000000000" pitchFamily="2" charset="-78"/>
                  </a:rPr>
                  <a:t> ارسال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 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برای </a:t>
                </a:r>
                <a:r>
                  <a:rPr lang="en-US" dirty="0" smtClean="0">
                    <a:cs typeface="B Nazanin" panose="00000400000000000000" pitchFamily="2" charset="-78"/>
                  </a:rPr>
                  <a:t>j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[m]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کد-رأی‌های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منحصربه‌فرد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</m:t>
                    </m:r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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𝑍𝑞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lvl="3" algn="r" rtl="1"/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قسمتی از بخش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از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است که کاندیدای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𝑃𝑗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را مشخص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برای </a:t>
                </a:r>
                <a:r>
                  <a:rPr lang="en-US" dirty="0" smtClean="0">
                    <a:cs typeface="B Nazanin" panose="00000400000000000000" pitchFamily="2" charset="-78"/>
                  </a:rPr>
                  <a:t>a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{0,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}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، بخش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{(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𝓁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∈[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]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و در نهایت، برگه رأی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𝑡𝑎𝑔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</m:t>
                    </m:r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</m:t>
                    </m:r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را تولید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 </a:t>
                </a: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2"/>
                <a:stretch>
                  <a:fillRect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28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برای </a:t>
                </a:r>
                <a:r>
                  <a:rPr lang="en-US" dirty="0">
                    <a:cs typeface="B Nazanin" panose="00000400000000000000" pitchFamily="2" charset="-78"/>
                  </a:rPr>
                  <a:t>j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[m]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، محاسبه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j’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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و </a:t>
                </a:r>
              </a:p>
              <a:p>
                <a:pPr lvl="3" algn="r" rtl="1"/>
                <a:r>
                  <a:rPr lang="fa-IR" dirty="0">
                    <a:cs typeface="B Nazanin" panose="00000400000000000000" pitchFamily="2" charset="-78"/>
                  </a:rPr>
                  <a:t>برای </a:t>
                </a:r>
                <a:r>
                  <a:rPr lang="en-US" dirty="0">
                    <a:cs typeface="B Nazanin" panose="00000400000000000000" pitchFamily="2" charset="-78"/>
                  </a:rPr>
                  <a:t>a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{0,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}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، انتخاب مقدار تصادفی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𝑡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′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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و محاسبه تعهد کد-رأی برای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′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:</a:t>
                </a:r>
                <a:endParaRPr lang="en-US" dirty="0" smtClean="0">
                  <a:cs typeface="B Nazanin" panose="00000400000000000000" pitchFamily="2" charset="-78"/>
                </a:endParaRPr>
              </a:p>
              <a:p>
                <a:pPr marL="923544" lvl="3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a-IR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𝓁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′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𝐶𝑜𝑚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𝑐𝑘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(</m:t>
                      </m:r>
                      <m:sSubSup>
                        <m:sSubSupPr>
                          <m:ctrlPr>
                            <a:rPr lang="fa-IR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𝓁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′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;</m:t>
                      </m:r>
                      <m:sSubSup>
                        <m:sSubSupPr>
                          <m:ctrlPr>
                            <a:rPr lang="fa-IR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𝓁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′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cs typeface="B Nazanin" panose="00000400000000000000" pitchFamily="2" charset="-78"/>
                </a:endParaRPr>
              </a:p>
              <a:p>
                <a:pPr lvl="3" algn="r" rtl="1"/>
                <a:r>
                  <a:rPr lang="fa-IR" dirty="0">
                    <a:cs typeface="B Nazanin" panose="00000400000000000000" pitchFamily="2" charset="-78"/>
                  </a:rPr>
                  <a:t>برای </a:t>
                </a:r>
                <a:r>
                  <a:rPr lang="en-US" dirty="0">
                    <a:cs typeface="B Nazanin" panose="00000400000000000000" pitchFamily="2" charset="-78"/>
                  </a:rPr>
                  <a:t>a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{0,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}</a:t>
                </a:r>
                <a:r>
                  <a:rPr lang="fa-IR" dirty="0">
                    <a:cs typeface="B Nazanin" panose="00000400000000000000" pitchFamily="2" charset="-78"/>
                    <a:sym typeface="Symbol" panose="05050102010706020507" pitchFamily="18" charset="2"/>
                  </a:rPr>
                  <a:t>، انتخاب مقدار تصادفی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′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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و محاسبه تعهد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کدشده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کاندیدا </a:t>
                </a:r>
                <a:r>
                  <a:rPr lang="fa-IR" dirty="0">
                    <a:cs typeface="B Nazanin" panose="00000400000000000000" pitchFamily="2" charset="-78"/>
                  </a:rPr>
                  <a:t>برای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′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:</a:t>
                </a:r>
                <a:endParaRPr lang="en-US" dirty="0" smtClean="0">
                  <a:cs typeface="B Nazanin" panose="00000400000000000000" pitchFamily="2" charset="-78"/>
                </a:endParaRPr>
              </a:p>
              <a:p>
                <a:pPr marL="923544" lvl="3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a-IR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𝓁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′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𝐶𝑜𝑚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𝑐𝑘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(</m:t>
                      </m:r>
                      <m:sSubSup>
                        <m:sSubSupPr>
                          <m:ctrlPr>
                            <a:rPr lang="fa-IR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b/>
                        <m:sup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;</m:t>
                      </m:r>
                      <m:sSubSup>
                        <m:sSubSupPr>
                          <m:ctrlPr>
                            <a:rPr lang="fa-IR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𝓁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′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marL="923544" lvl="3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</a:rPr>
                  <a:t>که در آن </a:t>
                </a:r>
                <a:r>
                  <a:rPr lang="en-US" dirty="0" smtClean="0">
                    <a:cs typeface="B Nazanin" panose="00000400000000000000" pitchFamily="2" charset="-78"/>
                  </a:rPr>
                  <a:t>(n+1)</a:t>
                </a:r>
                <a:r>
                  <a:rPr lang="en-US" baseline="30000" dirty="0" smtClean="0">
                    <a:cs typeface="B Nazanin" panose="00000400000000000000" pitchFamily="2" charset="-78"/>
                  </a:rPr>
                  <a:t>j’-1</a:t>
                </a:r>
                <a:r>
                  <a:rPr lang="fa-IR" baseline="30000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کدشده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کاندیدای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P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j</a:t>
                </a:r>
                <a:r>
                  <a:rPr lang="en-US" baseline="-25000" dirty="0" smtClean="0">
                    <a:cs typeface="B Nazanin" panose="00000400000000000000" pitchFamily="2" charset="-78"/>
                  </a:rPr>
                  <a:t>’</a:t>
                </a:r>
                <a:r>
                  <a:rPr lang="fa-IR" baseline="-25000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است. </a:t>
                </a:r>
                <a:endParaRPr lang="en-US" dirty="0">
                  <a:cs typeface="B Nazanin" panose="00000400000000000000" pitchFamily="2" charset="-78"/>
                </a:endParaRPr>
              </a:p>
              <a:p>
                <a:pPr lvl="3" algn="r" rtl="1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0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29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20688"/>
                <a:ext cx="7498080" cy="4800600"/>
              </a:xfrm>
            </p:spPr>
            <p:txBody>
              <a:bodyPr>
                <a:normAutofit/>
              </a:bodyPr>
              <a:lstStyle/>
              <a:p>
                <a:pPr lvl="3" algn="r" rtl="1"/>
                <a:r>
                  <a:rPr lang="fa-IR" dirty="0" smtClean="0">
                    <a:cs typeface="B Nazanin" panose="00000400000000000000" pitchFamily="2" charset="-78"/>
                  </a:rPr>
                  <a:t>برای </a:t>
                </a:r>
                <a:r>
                  <a:rPr lang="en-US" dirty="0">
                    <a:cs typeface="B Nazanin" panose="00000400000000000000" pitchFamily="2" charset="-78"/>
                  </a:rPr>
                  <a:t>a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{0,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}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، داده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پیش‌حسابرسی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′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برای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راستی‌آزمایی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′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تولید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می‌شود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. حالت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اثبات‌کننده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𝑠𝑡𝑎𝑡𝑒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′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را نیز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نگه‌داری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 نحوه تولید این دو در گام اول پروتکل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</a:t>
                </a:r>
                <a:endParaRPr lang="fa-IR" dirty="0">
                  <a:cs typeface="B Nazanin" panose="00000400000000000000" pitchFamily="2" charset="-78"/>
                </a:endParaRPr>
              </a:p>
              <a:p>
                <a:pPr lvl="3" algn="r" rtl="1"/>
                <a:r>
                  <a:rPr lang="fa-IR" dirty="0" smtClean="0">
                    <a:cs typeface="B Nazanin" panose="00000400000000000000" pitchFamily="2" charset="-78"/>
                  </a:rPr>
                  <a:t>اطلاعات عمومی مربوط به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، یعنی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𝑃𝑢𝑏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به شکل زیر است:</a:t>
                </a:r>
              </a:p>
              <a:p>
                <a:pPr marL="923544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a-IR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𝑃𝑢𝑏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𝓁</m:t>
                          </m:r>
                        </m:sub>
                        <m:sup/>
                      </m:sSubSup>
                      <m:r>
                        <a:rPr lang="en-US" i="1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𝑡𝑎𝑔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{(</m:t>
                          </m:r>
                          <m:sSubSup>
                            <m:sSubSupPr>
                              <m:ctrlPr>
                                <a:rPr lang="fa-IR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𝓁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fa-IR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𝓁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fa-IR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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𝓁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)}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]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∈{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}</m:t>
                          </m:r>
                        </m:sup>
                      </m:sSubSup>
                    </m:oMath>
                  </m:oMathPara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lvl="4" algn="r" rtl="1"/>
                <a:r>
                  <a:rPr lang="fa-IR" dirty="0" err="1" smtClean="0">
                    <a:cs typeface="B Nazanin" panose="00000400000000000000" pitchFamily="2" charset="-78"/>
                  </a:rPr>
                  <a:t>مرتب‌شده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بر اساس </a:t>
                </a:r>
                <a:r>
                  <a:rPr lang="en-US" dirty="0" smtClean="0">
                    <a:cs typeface="B Nazanin" panose="00000400000000000000" pitchFamily="2" charset="-78"/>
                  </a:rPr>
                  <a:t>tag</a:t>
                </a:r>
                <a:endParaRPr lang="en-US" baseline="-25000" dirty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اطلاعات عمومی که توسط </a:t>
                </a:r>
                <a:r>
                  <a:rPr lang="en-US" dirty="0" smtClean="0">
                    <a:cs typeface="B Nazanin" panose="00000400000000000000" pitchFamily="2" charset="-78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</a:rPr>
                  <a:t> تولید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می‌شود</a:t>
                </a:r>
                <a:r>
                  <a:rPr lang="fa-IR" dirty="0" smtClean="0">
                    <a:cs typeface="B Nazanin" panose="00000400000000000000" pitchFamily="2" charset="-78"/>
                  </a:rPr>
                  <a:t>:</a:t>
                </a:r>
              </a:p>
              <a:p>
                <a:pPr marL="658368" lvl="2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a-IR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𝑃𝑢𝑏</m:t>
                          </m:r>
                        </m:e>
                        <m:sub/>
                        <m:sup/>
                      </m:sSubSup>
                      <m:r>
                        <a:rPr lang="en-US" b="0" i="0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𝒫</m:t>
                      </m:r>
                      <m:r>
                        <m:rPr>
                          <m:nor/>
                        </m:rPr>
                        <a:rPr lang="en-US" dirty="0"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𝒰</m:t>
                      </m:r>
                      <m:r>
                        <m:rPr>
                          <m:nor/>
                        </m:rPr>
                        <a:rPr lang="en-US" b="0" i="0" dirty="0" smtClean="0"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fa-IR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𝑃𝑢𝑏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𝓁</m:t>
                              </m:r>
                            </m:sub>
                            <m:sup/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}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∈[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marL="658368" lvl="2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</a:rPr>
                  <a:t>و کلید محرمانه </a:t>
                </a:r>
                <a:r>
                  <a:rPr lang="en-US" dirty="0" smtClean="0">
                    <a:cs typeface="B Nazanin" panose="00000400000000000000" pitchFamily="2" charset="-78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</a:rPr>
                  <a:t>:</a:t>
                </a:r>
              </a:p>
              <a:p>
                <a:pPr marL="658368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a-IR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𝑚𝑠𝑘</m:t>
                          </m:r>
                        </m:e>
                        <m:sub/>
                        <m:sup/>
                      </m:sSubSup>
                      <m:r>
                        <a:rPr lang="en-US" dirty="0">
                          <a:latin typeface="Cambria Math" panose="02040503050406030204" pitchFamily="18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fa-IR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𝑃𝑢𝑏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dirty="0"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𝓁</m:t>
                              </m:r>
                            </m:sub>
                            <m:sup/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𝑚𝑠𝑘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𝑠𝑡𝑎𝑡𝑒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  <a:sym typeface="Symbol" panose="05050102010706020507" pitchFamily="18" charset="2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}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∈[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  <a:sym typeface="Symbol" panose="05050102010706020507" pitchFamily="18" charset="2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cs typeface="B Nazanin" panose="00000400000000000000" pitchFamily="2" charset="-78"/>
                </a:endParaRPr>
              </a:p>
              <a:p>
                <a:pPr marL="658368" lvl="2" indent="0">
                  <a:buNone/>
                </a:pPr>
                <a:endParaRPr lang="en-US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20688"/>
                <a:ext cx="7498080" cy="4800600"/>
              </a:xfrm>
              <a:blipFill rotWithShape="0">
                <a:blip r:embed="rId2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49" y="5805264"/>
            <a:ext cx="7762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مقدمه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انتخابات الکترونیکی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ضرورت ایجاد سیستم انتخابات الکترونیکی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اهمیت بررسی امنیت در انتخابات 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ایجاد سیستم انتخابات امن</a:t>
            </a:r>
            <a:endParaRPr lang="en-US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امنیتی گوناگون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28" name="Picture 4" descr="http://www.currencies.co.uk/wp-content/uploads/2011/04/People-Vo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70832"/>
            <a:ext cx="2858518" cy="28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30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Cast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ورودی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𝑃𝑢𝑏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  <m:r>
                      <a:rPr lang="en-US" i="1" dirty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𝒰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)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با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سکه‌اندازی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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و انتخاب بخش برای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رأی‌دادن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کاندیدای مورد نظر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𝒰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باید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که کد-رأی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متناظر</a:t>
                </a:r>
                <a:r>
                  <a:rPr lang="fa-IR" dirty="0" smtClean="0">
                    <a:cs typeface="B Nazanin" panose="00000400000000000000" pitchFamily="2" charset="-78"/>
                  </a:rPr>
                  <a:t> با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در بخش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است، ارائه کند.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در نهایت،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رأی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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𝑡𝑎𝑔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</m:t>
                    </m:r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را بیندازد. 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52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49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31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algn="r" rtl="1"/>
                <a:r>
                  <a:rPr lang="en-US" dirty="0" smtClean="0">
                    <a:cs typeface="B Nazanin" panose="00000400000000000000" pitchFamily="2" charset="-78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</a:rPr>
                  <a:t> رأی را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می‌گیرد</a:t>
                </a:r>
                <a:r>
                  <a:rPr lang="fa-IR" dirty="0" smtClean="0">
                    <a:cs typeface="B Nazanin" panose="00000400000000000000" pitchFamily="2" charset="-78"/>
                  </a:rPr>
                  <a:t> و حالت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st</a:t>
                </a:r>
                <a:r>
                  <a:rPr lang="fa-IR" dirty="0" smtClean="0">
                    <a:cs typeface="B Nazanin" panose="00000400000000000000" pitchFamily="2" charset="-78"/>
                  </a:rPr>
                  <a:t> خود را با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اضافه‌کردن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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به‌روز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 رسید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حاوی رأی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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و بخش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برای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حسابرسی</a:t>
                </a:r>
                <a:r>
                  <a:rPr lang="fa-IR" dirty="0" smtClean="0">
                    <a:cs typeface="B Nazanin" panose="00000400000000000000" pitchFamily="2" charset="-78"/>
                  </a:rPr>
                  <a:t> به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داده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می‌شود</a:t>
                </a:r>
                <a:r>
                  <a:rPr lang="fa-IR" dirty="0" smtClean="0">
                    <a:cs typeface="B Nazanin" panose="00000400000000000000" pitchFamily="2" charset="-78"/>
                  </a:rPr>
                  <a:t>. 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2"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30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32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dirty="0" smtClean="0">
                    <a:cs typeface="B Nazanin" panose="00000400000000000000" pitchFamily="2" charset="-78"/>
                  </a:rPr>
                  <a:t>Tally</a:t>
                </a:r>
              </a:p>
              <a:p>
                <a:pPr lvl="1" algn="r" rt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a-IR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𝑉</m:t>
                        </m:r>
                      </m:e>
                    </m:acc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: مجموعه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رأی‌دهندگانی</a:t>
                </a:r>
                <a:r>
                  <a:rPr lang="fa-IR" dirty="0" smtClean="0">
                    <a:cs typeface="B Nazanin" panose="00000400000000000000" pitchFamily="2" charset="-78"/>
                  </a:rPr>
                  <a:t> که با موفقیت رأی دادند.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برای هر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𝑉</m:t>
                        </m:r>
                      </m:e>
                    </m:acc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، </a:t>
                </a:r>
                <a:r>
                  <a:rPr lang="en-US" dirty="0" smtClean="0">
                    <a:cs typeface="B Nazanin" panose="00000400000000000000" pitchFamily="2" charset="-78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</a:rPr>
                  <a:t> از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𝑡𝑎𝑔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از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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، برای بازیابی اطلاعات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حسابرسی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از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استفاده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ارسال لیست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{(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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𝓁</m:t>
                            </m:r>
                          </m:sub>
                          <m:sup/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𝓁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)}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</m:acc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به </a:t>
                </a:r>
                <a:r>
                  <a:rPr lang="en-US" dirty="0" smtClean="0">
                    <a:cs typeface="B Nazanin" panose="00000400000000000000" pitchFamily="2" charset="-78"/>
                  </a:rPr>
                  <a:t>BB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بازکردن همه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تعهدهای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کد-رأی‌ها</a:t>
                </a:r>
                <a:r>
                  <a:rPr lang="fa-IR" dirty="0" smtClean="0">
                    <a:cs typeface="B Nazanin" panose="00000400000000000000" pitchFamily="2" charset="-78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{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𝓁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∈{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}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) با ارسال لیست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زوج‌های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{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𝓁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𝓁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∈{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}</m:t>
                        </m:r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به </a:t>
                </a:r>
                <a:r>
                  <a:rPr lang="en-US" dirty="0" smtClean="0">
                    <a:cs typeface="B Nazanin" panose="00000400000000000000" pitchFamily="2" charset="-78"/>
                  </a:rPr>
                  <a:t>BB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1" algn="r" rtl="1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392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33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algn="r" rtl="1"/>
                <a:r>
                  <a:rPr lang="en-US" dirty="0" smtClean="0">
                    <a:cs typeface="B Nazanin" panose="00000400000000000000" pitchFamily="2" charset="-78"/>
                  </a:rPr>
                  <a:t>EA</a:t>
                </a:r>
                <a:r>
                  <a:rPr lang="fa-IR" dirty="0" smtClean="0">
                    <a:cs typeface="B Nazanin" panose="00000400000000000000" pitchFamily="2" charset="-78"/>
                  </a:rPr>
                  <a:t> برای هر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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متناظر</a:t>
                </a:r>
                <a:r>
                  <a:rPr lang="fa-IR" dirty="0" smtClean="0">
                    <a:cs typeface="B Nazanin" panose="00000400000000000000" pitchFamily="2" charset="-78"/>
                  </a:rPr>
                  <a:t> با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𝑉</m:t>
                        </m:r>
                      </m:e>
                    </m:acc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مراحل زیر را انجام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می‌دهد</a:t>
                </a:r>
                <a:r>
                  <a:rPr lang="fa-IR" dirty="0" smtClean="0">
                    <a:cs typeface="B Nazanin" panose="00000400000000000000" pitchFamily="2" charset="-78"/>
                  </a:rPr>
                  <a:t>: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محل کد-رأی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بازشده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که با کد-رأی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انداخته‌شده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مطابقت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>
                    <a:cs typeface="B Nazanin" panose="00000400000000000000" pitchFamily="2" charset="-78"/>
                  </a:rPr>
                  <a:t>،</a:t>
                </a:r>
                <a:r>
                  <a:rPr lang="fa-IR" dirty="0" smtClean="0">
                    <a:cs typeface="B Nazanin" panose="00000400000000000000" pitchFamily="2" charset="-78"/>
                  </a:rPr>
                  <a:t> را پیدا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کد-رأی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را با نشان </a:t>
                </a:r>
                <a:r>
                  <a:rPr lang="en-US" dirty="0" smtClean="0">
                    <a:cs typeface="B Nazanin" panose="00000400000000000000" pitchFamily="2" charset="-78"/>
                  </a:rPr>
                  <a:t>‘voted’</a:t>
                </a:r>
                <a:r>
                  <a:rPr lang="fa-IR" dirty="0" smtClean="0">
                    <a:cs typeface="B Nazanin" panose="00000400000000000000" pitchFamily="2" charset="-78"/>
                  </a:rPr>
                  <a:t> مشخص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تعهد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′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مربوطه را به مجموعه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tally</a:t>
                </a:r>
                <a:r>
                  <a:rPr lang="fa-IR" baseline="-25000" dirty="0" smtClean="0">
                    <a:cs typeface="B Nazanin" panose="00000400000000000000" pitchFamily="2" charset="-78"/>
                  </a:rPr>
                  <a:t>،</a:t>
                </a:r>
                <a:r>
                  <a:rPr lang="fa-IR" dirty="0" smtClean="0">
                    <a:cs typeface="B Nazanin" panose="00000400000000000000" pitchFamily="2" charset="-78"/>
                  </a:rPr>
                  <a:t>اضافه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lvl="3" algn="r" rtl="1"/>
                <a:r>
                  <a:rPr lang="fa-IR" dirty="0" smtClean="0">
                    <a:cs typeface="B Nazanin" panose="00000400000000000000" pitchFamily="2" charset="-78"/>
                  </a:rPr>
                  <a:t>یادآوری: </a:t>
                </a:r>
                <a:r>
                  <a:rPr lang="en-US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j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𝓁</m:t>
                    </m:r>
                  </m:oMath>
                </a14:m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’ 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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𝑗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1" algn="r" rtl="1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1"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22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34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همه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تعهدهای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{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𝓁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مرتبط با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کد-رأی‌های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موجود در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  <m:r>
                      <a:rPr lang="fa-IR" b="0" i="0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را به مجموعه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open</a:t>
                </a:r>
                <a:r>
                  <a:rPr lang="fa-IR" dirty="0" smtClean="0">
                    <a:cs typeface="B Nazanin" panose="00000400000000000000" pitchFamily="2" charset="-78"/>
                  </a:rPr>
                  <a:t> اضافه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در نهایت،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tally</a:t>
                </a:r>
                <a:r>
                  <a:rPr lang="fa-IR" dirty="0" smtClean="0">
                    <a:cs typeface="B Nazanin" panose="00000400000000000000" pitchFamily="2" charset="-78"/>
                  </a:rPr>
                  <a:t> حاوی مجموعه آرا برای شمارش و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open</a:t>
                </a:r>
                <a:r>
                  <a:rPr lang="fa-IR" dirty="0" smtClean="0">
                    <a:cs typeface="B Nazanin" panose="00000400000000000000" pitchFamily="2" charset="-78"/>
                  </a:rPr>
                  <a:t> حاوی اطلاعات برای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راستی‌آزمایی</a:t>
                </a:r>
                <a:r>
                  <a:rPr lang="fa-IR" dirty="0" smtClean="0">
                    <a:cs typeface="B Nazanin" panose="00000400000000000000" pitchFamily="2" charset="-78"/>
                  </a:rPr>
                  <a:t> صحت برگه رأی است.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ارسال لیست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کد-رأی‌های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نشان‌دار</a:t>
                </a:r>
                <a:r>
                  <a:rPr lang="fa-IR" dirty="0" smtClean="0">
                    <a:cs typeface="B Nazanin" panose="00000400000000000000" pitchFamily="2" charset="-78"/>
                  </a:rPr>
                  <a:t> به همراه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tally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و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open</a:t>
                </a:r>
                <a:r>
                  <a:rPr lang="fa-IR" dirty="0" smtClean="0">
                    <a:cs typeface="B Nazanin" panose="00000400000000000000" pitchFamily="2" charset="-78"/>
                  </a:rPr>
                  <a:t> به</a:t>
                </a:r>
                <a:r>
                  <a:rPr lang="en-US" dirty="0" smtClean="0">
                    <a:cs typeface="B Nazanin" panose="00000400000000000000" pitchFamily="2" charset="-78"/>
                  </a:rPr>
                  <a:t> BB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 تولید همه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چالش‌های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{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𝐸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𝑡𝑎𝑙𝑙𝑦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پروتکل‌های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</a:t>
                </a:r>
                <a:r>
                  <a:rPr lang="fa-IR" dirty="0" smtClean="0">
                    <a:cs typeface="B Nazanin" panose="00000400000000000000" pitchFamily="2" charset="-78"/>
                  </a:rPr>
                  <a:t> برای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اعتبارسنجی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تعهدهای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موجود در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tally</a:t>
                </a:r>
                <a:r>
                  <a:rPr lang="fa-IR" dirty="0" smtClean="0">
                    <a:cs typeface="B Nazanin" panose="00000400000000000000" pitchFamily="2" charset="-78"/>
                  </a:rPr>
                  <a:t> و ارسال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آن‌ها</a:t>
                </a:r>
                <a:r>
                  <a:rPr lang="fa-IR" dirty="0" smtClean="0">
                    <a:cs typeface="B Nazanin" panose="00000400000000000000" pitchFamily="2" charset="-78"/>
                  </a:rPr>
                  <a:t> به </a:t>
                </a:r>
                <a:r>
                  <a:rPr lang="en-US" dirty="0" smtClean="0">
                    <a:cs typeface="B Nazanin" panose="00000400000000000000" pitchFamily="2" charset="-78"/>
                  </a:rPr>
                  <a:t>BB</a:t>
                </a:r>
                <a:r>
                  <a:rPr lang="fa-IR" dirty="0" smtClean="0">
                    <a:cs typeface="B Nazanin" panose="00000400000000000000" pitchFamily="2" charset="-78"/>
                  </a:rPr>
                  <a:t> (گام دوم پروتکل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</a:t>
                </a:r>
                <a:r>
                  <a:rPr lang="fa-IR" dirty="0" smtClean="0">
                    <a:cs typeface="B Nazanin" panose="00000400000000000000" pitchFamily="2" charset="-78"/>
                  </a:rPr>
                  <a:t>)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استخراج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چالش‌ها</a:t>
                </a:r>
                <a:r>
                  <a:rPr lang="fa-IR" dirty="0" smtClean="0">
                    <a:cs typeface="B Nazanin" panose="00000400000000000000" pitchFamily="2" charset="-78"/>
                  </a:rPr>
                  <a:t> از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تصادفی‌بودن</a:t>
                </a:r>
                <a:r>
                  <a:rPr lang="fa-IR" dirty="0" smtClean="0">
                    <a:cs typeface="B Nazanin" panose="00000400000000000000" pitchFamily="2" charset="-78"/>
                  </a:rPr>
                  <a:t> مربوط به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سکه‌اندازی</a:t>
                </a:r>
                <a:r>
                  <a:rPr lang="fa-IR" dirty="0" smtClean="0">
                    <a:cs typeface="B Nazanin" panose="00000400000000000000" pitchFamily="2" charset="-78"/>
                  </a:rPr>
                  <a:t>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رأی‌دهندگان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35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35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تهیه همه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داده‌های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پس‌حسابرسی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{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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𝐸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𝑡𝑎𝑙𝑙𝑦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پروتکل‌های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</a:t>
                </a:r>
                <a:r>
                  <a:rPr lang="fa-IR" dirty="0" smtClean="0">
                    <a:cs typeface="B Nazanin" panose="00000400000000000000" pitchFamily="2" charset="-78"/>
                  </a:rPr>
                  <a:t> برای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اعتبارسنجی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تعهدهای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موجود در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tally</a:t>
                </a:r>
                <a:r>
                  <a:rPr lang="fa-IR" dirty="0" smtClean="0">
                    <a:cs typeface="B Nazanin" panose="00000400000000000000" pitchFamily="2" charset="-78"/>
                  </a:rPr>
                  <a:t>. (گام سوم پروتکل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</a:t>
                </a:r>
                <a:r>
                  <a:rPr lang="fa-IR" dirty="0" smtClean="0">
                    <a:cs typeface="B Nazanin" panose="00000400000000000000" pitchFamily="2" charset="-78"/>
                  </a:rPr>
                  <a:t>)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سه‌‎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تایی</a:t>
                </a:r>
                <a:r>
                  <a:rPr lang="fa-IR" dirty="0" smtClean="0">
                    <a:cs typeface="B Nazanin" panose="00000400000000000000" pitchFamily="2" charset="-78"/>
                  </a:rPr>
                  <a:t> داده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پیش‌حسابرسی</a:t>
                </a:r>
                <a:r>
                  <a:rPr lang="fa-IR" dirty="0" smtClean="0">
                    <a:cs typeface="B Nazanin" panose="00000400000000000000" pitchFamily="2" charset="-78"/>
                  </a:rPr>
                  <a:t>، چالش و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پس‌حسابرسی</a:t>
                </a:r>
                <a:r>
                  <a:rPr lang="fa-IR" dirty="0" smtClean="0">
                    <a:cs typeface="B Nazanin" panose="00000400000000000000" pitchFamily="2" charset="-78"/>
                  </a:rPr>
                  <a:t> برای تشکیل یک اثبات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سیگمای</a:t>
                </a:r>
                <a:r>
                  <a:rPr lang="fa-IR" dirty="0" smtClean="0">
                    <a:cs typeface="B Nazanin" panose="00000400000000000000" pitchFamily="2" charset="-78"/>
                  </a:rPr>
                  <a:t> کامل برای یک تعهد معتبر، به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ازای</a:t>
                </a:r>
                <a:r>
                  <a:rPr lang="fa-IR" dirty="0" smtClean="0">
                    <a:cs typeface="B Nazanin" panose="00000400000000000000" pitchFamily="2" charset="-78"/>
                  </a:rPr>
                  <a:t> هر تعهد در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tally</a:t>
                </a:r>
                <a:endParaRPr lang="fa-IR" baseline="-25000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محاسبه شمارش آرا با استفاده از </a:t>
                </a:r>
                <a:r>
                  <a:rPr lang="en-US" dirty="0" smtClean="0">
                    <a:cs typeface="B Nazanin" panose="00000400000000000000" pitchFamily="2" charset="-78"/>
                  </a:rPr>
                  <a:t>homomorphism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𝑠𝑢𝑚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𝑡𝑎𝑙𝑙𝑦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𝐸</m:t>
                        </m:r>
                      </m:e>
                    </m:nary>
                  </m:oMath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محاسبه </a:t>
                </a:r>
                <a:r>
                  <a:rPr lang="en-US" dirty="0" smtClean="0">
                    <a:cs typeface="B Nazanin" panose="00000400000000000000" pitchFamily="2" charset="-78"/>
                  </a:rPr>
                  <a:t>(T, R)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lvl="3" algn="r" rtl="1"/>
                <a:r>
                  <a:rPr lang="en-US" dirty="0" smtClean="0">
                    <a:cs typeface="B Nazanin" panose="00000400000000000000" pitchFamily="2" charset="-78"/>
                  </a:rPr>
                  <a:t>T</a:t>
                </a:r>
                <a:r>
                  <a:rPr lang="fa-IR" dirty="0" smtClean="0">
                    <a:cs typeface="B Nazanin" panose="00000400000000000000" pitchFamily="2" charset="-78"/>
                  </a:rPr>
                  <a:t> نتیجه انتخابات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کدشده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در مبنای </a:t>
                </a:r>
                <a:r>
                  <a:rPr lang="en-US" dirty="0" smtClean="0">
                    <a:cs typeface="B Nazanin" panose="00000400000000000000" pitchFamily="2" charset="-78"/>
                  </a:rPr>
                  <a:t>N</a:t>
                </a:r>
                <a:r>
                  <a:rPr lang="fa-IR" dirty="0" smtClean="0">
                    <a:cs typeface="B Nazanin" panose="00000400000000000000" pitchFamily="2" charset="-78"/>
                  </a:rPr>
                  <a:t>؛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تعهدشده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با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مقدارتصادفی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</a:rPr>
                  <a:t>R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3" algn="r" rtl="1"/>
                <a:r>
                  <a:rPr lang="en-US" dirty="0" smtClean="0">
                    <a:cs typeface="B Nazanin" panose="00000400000000000000" pitchFamily="2" charset="-78"/>
                  </a:rPr>
                  <a:t>R</a:t>
                </a:r>
                <a:r>
                  <a:rPr lang="fa-IR" dirty="0" smtClean="0">
                    <a:cs typeface="B Nazanin" panose="00000400000000000000" pitchFamily="2" charset="-78"/>
                  </a:rPr>
                  <a:t> مجموعه همه مقادیر تصادفی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استفاده‌شده</a:t>
                </a:r>
                <a:r>
                  <a:rPr lang="fa-IR" dirty="0" smtClean="0">
                    <a:cs typeface="B Nazanin" panose="00000400000000000000" pitchFamily="2" charset="-78"/>
                  </a:rPr>
                  <a:t> در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تعهدهای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tally</a:t>
                </a:r>
                <a:r>
                  <a:rPr lang="fa-IR" baseline="-25000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است.</a:t>
                </a:r>
              </a:p>
              <a:p>
                <a:pPr lvl="3" algn="r" rtl="1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88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36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بازکردن همه </a:t>
            </a:r>
            <a:r>
              <a:rPr lang="fa-IR" dirty="0" err="1" smtClean="0">
                <a:cs typeface="B Nazanin" panose="00000400000000000000" pitchFamily="2" charset="-78"/>
              </a:rPr>
              <a:t>تعهدهای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E</a:t>
            </a:r>
            <a:r>
              <a:rPr lang="en-US" baseline="-25000" dirty="0" err="1" smtClean="0">
                <a:cs typeface="B Nazanin" panose="00000400000000000000" pitchFamily="2" charset="-78"/>
              </a:rPr>
              <a:t>open</a:t>
            </a:r>
            <a:endParaRPr lang="fa-IR" baseline="-25000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en-US" baseline="-25000" dirty="0" smtClean="0">
                <a:cs typeface="B Nazanin" panose="00000400000000000000" pitchFamily="2" charset="-78"/>
              </a:rPr>
              <a:t>Open</a:t>
            </a:r>
            <a:r>
              <a:rPr lang="fa-IR" dirty="0" smtClean="0">
                <a:cs typeface="B Nazanin" panose="00000400000000000000" pitchFamily="2" charset="-78"/>
              </a:rPr>
              <a:t>: مجموعه همه </a:t>
            </a:r>
            <a:r>
              <a:rPr lang="en-US" dirty="0" err="1" smtClean="0">
                <a:cs typeface="B Nazanin" panose="00000400000000000000" pitchFamily="2" charset="-78"/>
              </a:rPr>
              <a:t>openning</a:t>
            </a:r>
            <a:r>
              <a:rPr lang="fa-IR" dirty="0" smtClean="0">
                <a:cs typeface="B Nazanin" panose="00000400000000000000" pitchFamily="2" charset="-78"/>
              </a:rPr>
              <a:t>ها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ارسال </a:t>
            </a:r>
            <a:r>
              <a:rPr lang="en-US" dirty="0" smtClean="0">
                <a:cs typeface="B Nazanin" panose="00000400000000000000" pitchFamily="2" charset="-78"/>
              </a:rPr>
              <a:t>Open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err="1" smtClean="0">
                <a:cs typeface="B Nazanin" panose="00000400000000000000" pitchFamily="2" charset="-78"/>
              </a:rPr>
              <a:t>E</a:t>
            </a:r>
            <a:r>
              <a:rPr lang="en-US" baseline="-25000" dirty="0" err="1" smtClean="0">
                <a:cs typeface="B Nazanin" panose="00000400000000000000" pitchFamily="2" charset="-78"/>
              </a:rPr>
              <a:t>sum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(T, R)</a:t>
            </a:r>
            <a:r>
              <a:rPr lang="fa-IR" dirty="0" smtClean="0">
                <a:cs typeface="B Nazanin" panose="00000400000000000000" pitchFamily="2" charset="-78"/>
              </a:rPr>
              <a:t> به </a:t>
            </a:r>
            <a:r>
              <a:rPr lang="en-US" dirty="0" smtClean="0">
                <a:cs typeface="B Nazanin" panose="00000400000000000000" pitchFamily="2" charset="-78"/>
              </a:rPr>
              <a:t>BB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پایان، </a:t>
            </a:r>
            <a:r>
              <a:rPr lang="en-US" dirty="0" smtClean="0">
                <a:cs typeface="B Nazanin" panose="00000400000000000000" pitchFamily="2" charset="-78"/>
              </a:rPr>
              <a:t>BB</a:t>
            </a:r>
            <a:r>
              <a:rPr lang="fa-IR" dirty="0" smtClean="0">
                <a:cs typeface="B Nazanin" panose="00000400000000000000" pitchFamily="2" charset="-78"/>
              </a:rPr>
              <a:t> حاوی اطلاعات </a:t>
            </a:r>
            <a:r>
              <a:rPr lang="fa-IR" dirty="0" err="1" smtClean="0">
                <a:cs typeface="B Nazanin" panose="00000400000000000000" pitchFamily="2" charset="-78"/>
              </a:rPr>
              <a:t>کد-رأی‌های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نشان‌دار</a:t>
            </a:r>
            <a:r>
              <a:rPr lang="fa-IR" dirty="0" smtClean="0">
                <a:cs typeface="B Nazanin" panose="00000400000000000000" pitchFamily="2" charset="-78"/>
              </a:rPr>
              <a:t> و اطلاعات زیر خواهد بود: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4077072"/>
            <a:ext cx="7284597" cy="18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37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fa-IR" dirty="0">
              <a:cs typeface="B Nazanin" panose="00000400000000000000" pitchFamily="2" charset="-78"/>
            </a:endParaRPr>
          </a:p>
          <a:p>
            <a:pPr algn="l"/>
            <a:r>
              <a:rPr lang="en-US" dirty="0" smtClean="0">
                <a:cs typeface="B Nazanin" panose="00000400000000000000" pitchFamily="2" charset="-78"/>
              </a:rPr>
              <a:t>Result</a:t>
            </a:r>
            <a:endParaRPr lang="fa-IR" dirty="0" smtClean="0">
              <a:cs typeface="B Nazanin" panose="00000400000000000000" pitchFamily="2" charset="-78"/>
            </a:endParaRPr>
          </a:p>
          <a:p>
            <a:pPr algn="l"/>
            <a:endParaRPr lang="en-US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با استفاده از </a:t>
            </a:r>
            <a:r>
              <a:rPr lang="fa-IR" dirty="0" err="1" smtClean="0">
                <a:cs typeface="B Nazanin" panose="00000400000000000000" pitchFamily="2" charset="-78"/>
              </a:rPr>
              <a:t>الگوریتم</a:t>
            </a:r>
            <a:r>
              <a:rPr lang="fa-IR" dirty="0" smtClean="0">
                <a:cs typeface="B Nazanin" panose="00000400000000000000" pitchFamily="2" charset="-78"/>
              </a:rPr>
              <a:t> زیر، نتیجه </a:t>
            </a:r>
            <a:r>
              <a:rPr lang="fa-IR" dirty="0" err="1" smtClean="0">
                <a:cs typeface="B Nazanin" panose="00000400000000000000" pitchFamily="2" charset="-78"/>
              </a:rPr>
              <a:t>کدشده</a:t>
            </a:r>
            <a:r>
              <a:rPr lang="fa-IR" dirty="0" smtClean="0">
                <a:cs typeface="B Nazanin" panose="00000400000000000000" pitchFamily="2" charset="-78"/>
              </a:rPr>
              <a:t> انتخابات در </a:t>
            </a:r>
            <a:r>
              <a:rPr lang="en-US" dirty="0" smtClean="0">
                <a:cs typeface="B Nazanin" panose="00000400000000000000" pitchFamily="2" charset="-78"/>
              </a:rPr>
              <a:t>T</a:t>
            </a:r>
            <a:r>
              <a:rPr lang="fa-IR" dirty="0" smtClean="0">
                <a:cs typeface="B Nazanin" panose="00000400000000000000" pitchFamily="2" charset="-78"/>
              </a:rPr>
              <a:t> را </a:t>
            </a:r>
            <a:r>
              <a:rPr lang="fa-IR" dirty="0" err="1" smtClean="0">
                <a:cs typeface="B Nazanin" panose="00000400000000000000" pitchFamily="2" charset="-78"/>
              </a:rPr>
              <a:t>می‌توان</a:t>
            </a:r>
            <a:r>
              <a:rPr lang="fa-IR" dirty="0" smtClean="0">
                <a:cs typeface="B Nazanin" panose="00000400000000000000" pitchFamily="2" charset="-78"/>
              </a:rPr>
              <a:t> مشخص کرد.</a:t>
            </a:r>
          </a:p>
          <a:p>
            <a:pPr lvl="1" algn="l"/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221088"/>
            <a:ext cx="3488335" cy="1922403"/>
          </a:xfrm>
          <a:prstGeom prst="rect">
            <a:avLst/>
          </a:prstGeom>
        </p:spPr>
      </p:pic>
      <p:pic>
        <p:nvPicPr>
          <p:cNvPr id="1026" name="Picture 2" descr="http://bnmuinfo.org/assets/2014/02/BNMU-Part-3-Resul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48609"/>
            <a:ext cx="2079430" cy="13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38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cs typeface="B Nazanin" panose="00000400000000000000" pitchFamily="2" charset="-78"/>
                  </a:rPr>
                  <a:t>Verify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رسید 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 به شکل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tag,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C, s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(1-</a:t>
                </a:r>
                <a14:m>
                  <m:oMath xmlns:m="http://schemas.openxmlformats.org/officeDocument/2006/math">
                    <m:r>
                      <a:rPr lang="en-US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)</a:t>
                </a:r>
                <a:r>
                  <a:rPr lang="fa-IR" dirty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تجزیه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می‌شود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.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نتیجه این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الگوریتم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برابر با یک خواهد بود اگر همه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بررسی‌های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زیر معتبر باشند:</a:t>
                </a:r>
              </a:p>
              <a:p>
                <a:pPr marL="402336" lvl="1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1) همه اطلاعات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متعهدشده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در گزارش عمومی </a:t>
                </a:r>
                <a:r>
                  <a:rPr lang="en-US" i="1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T</a:t>
                </a:r>
                <a:r>
                  <a:rPr lang="fa-IR" dirty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مربوط به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n</a:t>
                </a:r>
                <a:r>
                  <a:rPr lang="fa-IR" dirty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برگه رأی هستند، طبق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tag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های جداگانه مرتب شده باشند و هیچ دو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کد-رأی‌ای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با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tag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مشابه، نشان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‘voted’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نداشته باشند.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0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06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39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02336" lvl="1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2) اگر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𝐶</m:t>
                        </m:r>
                      </m:e>
                    </m:acc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یک کد-رأی موجود در بخش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fa-IR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از یک برگه رأی باشد و نشان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‘voted’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داشته باشد، فقط اطلاعات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متعهدشده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در بخش دیگر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از آن برگه رأی باز شده ‌باشد.  </a:t>
                </a:r>
              </a:p>
              <a:p>
                <a:pPr marL="402336" lvl="1" indent="0" algn="r" rtl="1">
                  <a:buNone/>
                </a:pPr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402336" lvl="1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3) همه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اثبات‌های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سیگما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مرتبط با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تعهدهای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موجود در </a:t>
                </a:r>
                <a:r>
                  <a:rPr lang="en-US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E</a:t>
                </a:r>
                <a:r>
                  <a:rPr lang="en-US" baseline="-25000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tally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معتبر باشند.</a:t>
                </a:r>
              </a:p>
              <a:p>
                <a:pPr marL="402336" lvl="1" indent="0" algn="r" rtl="1">
                  <a:buNone/>
                </a:pPr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402336" lvl="1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𝑠𝑢𝑚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𝑡𝑎𝑙𝑙𝑦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𝐸</m:t>
                        </m:r>
                      </m:e>
                    </m:nary>
                  </m:oMath>
                </a14:m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402336" lvl="1" indent="0" algn="r" rtl="1">
                  <a:buNone/>
                </a:pPr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0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95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خواسته‌های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امنیتی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بررسی صلاحیت داشتن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یکتایی</a:t>
            </a:r>
            <a:r>
              <a:rPr lang="fa-IR" dirty="0" smtClean="0">
                <a:cs typeface="B Nazanin" panose="00000400000000000000" pitchFamily="2" charset="-78"/>
              </a:rPr>
              <a:t> رأی به </a:t>
            </a:r>
            <a:r>
              <a:rPr lang="fa-IR" dirty="0" err="1" smtClean="0">
                <a:cs typeface="B Nazanin" panose="00000400000000000000" pitchFamily="2" charset="-78"/>
              </a:rPr>
              <a:t>ازای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رأی‌دهنده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عدم قابلیت </a:t>
            </a:r>
            <a:r>
              <a:rPr lang="fa-IR" dirty="0" err="1">
                <a:cs typeface="B Nazanin" panose="00000400000000000000" pitchFamily="2" charset="-78"/>
              </a:rPr>
              <a:t>ب</a:t>
            </a:r>
            <a:r>
              <a:rPr lang="fa-IR" dirty="0" err="1" smtClean="0">
                <a:cs typeface="B Nazanin" panose="00000400000000000000" pitchFamily="2" charset="-78"/>
              </a:rPr>
              <a:t>ازاستفاده</a:t>
            </a:r>
            <a:r>
              <a:rPr lang="fa-IR" dirty="0" smtClean="0">
                <a:cs typeface="B Nazanin" panose="00000400000000000000" pitchFamily="2" charset="-78"/>
              </a:rPr>
              <a:t> کردن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حریم خصوصی </a:t>
            </a:r>
            <a:r>
              <a:rPr lang="fa-IR" b="1" dirty="0" err="1">
                <a:cs typeface="B Nazanin" panose="00000400000000000000" pitchFamily="2" charset="-78"/>
              </a:rPr>
              <a:t>رأی‌دهنده</a:t>
            </a:r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قابلیت </a:t>
            </a:r>
            <a:r>
              <a:rPr lang="fa-IR" b="1" dirty="0" err="1" smtClean="0">
                <a:cs typeface="B Nazanin" panose="00000400000000000000" pitchFamily="2" charset="-78"/>
              </a:rPr>
              <a:t>راستی‌آزمایی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جامع‌بودن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مانع‌بودن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ناظر به مسئولیت اجتماعی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بی‌طرفی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تازگی رسید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2050" name="Picture 2" descr="http://blog.commlabindia.com/wp-content/uploads/2014/09/Audience-Analysis-Key-Requirement-for-M-learning-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3813151" cy="23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بیان سیستم پیشنهادی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40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02336" lvl="1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5) همه </a:t>
                </a:r>
                <a:r>
                  <a:rPr lang="en-US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openning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های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تعهدها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معتبر باشند. </a:t>
                </a:r>
              </a:p>
              <a:p>
                <a:pPr marL="402336" lvl="1" indent="0" algn="r" rtl="1">
                  <a:buNone/>
                </a:pPr>
                <a:endParaRPr lang="fa-IR" dirty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402336" lvl="1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6)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tag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مربوط به رسید، برابر یکی از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𝑡𝑎𝑔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ها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) باشد و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</m:oMath>
                </a14:m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402336" lvl="1" indent="0" algn="r" rtl="1">
                  <a:buNone/>
                </a:pPr>
                <a:endParaRPr lang="fa-IR" dirty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402336" lvl="1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7) کد-رأی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نشان‌دار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و مربوط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𝑡𝑎𝑔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(که در مرحله قبل مشخص شد)، همان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C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موجود در رسید باشد.</a:t>
                </a:r>
              </a:p>
              <a:p>
                <a:pPr marL="402336" lvl="1" indent="0" algn="r" rtl="1">
                  <a:buNone/>
                </a:pPr>
                <a:endParaRPr lang="fa-IR" dirty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marL="402336" lvl="1" indent="0" algn="r" rtl="1">
                  <a:buNone/>
                </a:pP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8)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تناظر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بین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کدشده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کاندیدا و کد-رأی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افشاشده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در بازکردن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تعهدهای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{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</m:t>
                        </m:r>
                        <m:sSubSup>
                          <m:sSubSupPr>
                            <m:ctrlPr>
                              <a:rPr lang="fa-IR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  <a:sym typeface="Symbol" panose="05050102010706020507" pitchFamily="18" charset="2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b>
                      <m:sup/>
                    </m:sSubSup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                              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(که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همان مقدار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مشخص‌شده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در مرحله 6 است) برابر با همان قسمت در بخش</a:t>
                </a:r>
                <a:r>
                  <a:rPr lang="fa-IR" dirty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 باشد. </a:t>
                </a:r>
              </a:p>
              <a:p>
                <a:pPr marL="402336" lvl="1" indent="0" algn="r" rtl="1">
                  <a:buNone/>
                </a:pPr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50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3"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48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مثالی از سیستم پیشنهادی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41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Referendum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YES, P</a:t>
            </a:r>
            <a:r>
              <a:rPr lang="en-US" baseline="-25000" dirty="0"/>
              <a:t>2</a:t>
            </a:r>
            <a:r>
              <a:rPr lang="en-US" dirty="0"/>
              <a:t> = NO </a:t>
            </a:r>
            <a:r>
              <a:rPr lang="en-US" dirty="0" smtClean="0"/>
              <a:t>: candidates 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/>
              <a:t>; V</a:t>
            </a:r>
            <a:r>
              <a:rPr lang="en-US" baseline="-25000" dirty="0"/>
              <a:t>2</a:t>
            </a:r>
            <a:r>
              <a:rPr lang="en-US" dirty="0"/>
              <a:t>; </a:t>
            </a:r>
            <a:r>
              <a:rPr lang="en-US" dirty="0" smtClean="0"/>
              <a:t>V</a:t>
            </a:r>
            <a:r>
              <a:rPr lang="en-US" baseline="-25000" dirty="0" smtClean="0"/>
              <a:t>3 </a:t>
            </a:r>
            <a:r>
              <a:rPr lang="en-US" dirty="0" smtClean="0"/>
              <a:t>: voters</a:t>
            </a:r>
            <a:endParaRPr lang="fa-IR" baseline="-25000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93" y="3081813"/>
            <a:ext cx="7501390" cy="1579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88" y="4654197"/>
            <a:ext cx="5334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4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مثالی از سیستم پیشنهادی (ادامه)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42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406" y="1447800"/>
            <a:ext cx="4690483" cy="2485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72" y="4077072"/>
            <a:ext cx="577215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5528460"/>
            <a:ext cx="8124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مثالی از سیستم پیشنهادی (ادامه)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43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60848"/>
            <a:ext cx="7471204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جمع‌بندی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44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بیان </a:t>
            </a:r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امنیتی و تعریف انتخابات </a:t>
            </a:r>
            <a:r>
              <a:rPr lang="fa-IR" dirty="0" err="1" smtClean="0">
                <a:cs typeface="B Nazanin" panose="00000400000000000000" pitchFamily="2" charset="-78"/>
              </a:rPr>
              <a:t>انتهابه‌انتها</a:t>
            </a:r>
            <a:r>
              <a:rPr lang="fa-IR" dirty="0" smtClean="0">
                <a:cs typeface="B Nazanin" panose="00000400000000000000" pitchFamily="2" charset="-78"/>
              </a:rPr>
              <a:t> قابل </a:t>
            </a:r>
            <a:r>
              <a:rPr lang="fa-IR" dirty="0" err="1" smtClean="0">
                <a:cs typeface="B Nazanin" panose="00000400000000000000" pitchFamily="2" charset="-78"/>
              </a:rPr>
              <a:t>راستی‌آزمایی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بیان مزیت سیستم پیشنهادی نسبت به کارهای گذشته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بیان جزئیات سیستم پیشنهادی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08" y="4005243"/>
            <a:ext cx="2557264" cy="21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مسائل باز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45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برآورده‌کردن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امنیتی دیگر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تغییر در طرح برای </a:t>
            </a:r>
            <a:r>
              <a:rPr lang="fa-IR" dirty="0" err="1" smtClean="0">
                <a:cs typeface="B Nazanin" panose="00000400000000000000" pitchFamily="2" charset="-78"/>
              </a:rPr>
              <a:t>اضافه‌شدن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دیگر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حذف تابلوی اعلانات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اهمیت حفظ امنیت تابلوی اعلانات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بیان صوری قابلیت </a:t>
            </a:r>
            <a:r>
              <a:rPr lang="fa-IR" dirty="0" err="1" smtClean="0">
                <a:cs typeface="B Nazanin" panose="00000400000000000000" pitchFamily="2" charset="-78"/>
              </a:rPr>
              <a:t>راستی‌آزمایی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انتهابه‌انتها</a:t>
            </a:r>
            <a:r>
              <a:rPr lang="fa-IR" dirty="0" smtClean="0">
                <a:cs typeface="B Nazanin" panose="00000400000000000000" pitchFamily="2" charset="-78"/>
              </a:rPr>
              <a:t> با رویکرد جدید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کاهش پیچیدگی و افزایش کارایی طرح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17" y="531770"/>
            <a:ext cx="1488062" cy="18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پروژه کارشناسی ارشد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اضافه‌کردن</a:t>
            </a:r>
            <a:r>
              <a:rPr lang="fa-IR" dirty="0" smtClean="0">
                <a:cs typeface="B Nazanin" panose="00000400000000000000" pitchFamily="2" charset="-78"/>
              </a:rPr>
              <a:t> خواسته امنیتی جدید به سیستم موجود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مطالعه </a:t>
            </a:r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امنیتی و تعیین </a:t>
            </a:r>
            <a:r>
              <a:rPr lang="fa-IR" dirty="0" err="1" smtClean="0">
                <a:cs typeface="B Nazanin" panose="00000400000000000000" pitchFamily="2" charset="-78"/>
              </a:rPr>
              <a:t>محدودیت‌های</a:t>
            </a:r>
            <a:r>
              <a:rPr lang="fa-IR" dirty="0" smtClean="0">
                <a:cs typeface="B Nazanin" panose="00000400000000000000" pitchFamily="2" charset="-78"/>
              </a:rPr>
              <a:t> اعمال هر یک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مطالعه کارهای موجود در </a:t>
            </a:r>
            <a:r>
              <a:rPr lang="fa-IR" dirty="0" err="1" smtClean="0">
                <a:cs typeface="B Nazanin" panose="00000400000000000000" pitchFamily="2" charset="-78"/>
              </a:rPr>
              <a:t>برآورده‌سازی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امنیتی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امکان‌سنجی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امنیتی ممکن برای افزودن و انتخاب خواسته مورد نظر، طبق فرضیات و مشخصات سیستم پیشنهادی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طرح سیستم جدید برای </a:t>
            </a:r>
            <a:r>
              <a:rPr lang="fa-IR" dirty="0" err="1" smtClean="0">
                <a:cs typeface="B Nazanin" panose="00000400000000000000" pitchFamily="2" charset="-78"/>
              </a:rPr>
              <a:t>خواسته‌های</a:t>
            </a:r>
            <a:r>
              <a:rPr lang="fa-IR" dirty="0" smtClean="0">
                <a:cs typeface="B Nazanin" panose="00000400000000000000" pitchFamily="2" charset="-78"/>
              </a:rPr>
              <a:t> امنیتی جدید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اثبات درستی سیستم </a:t>
            </a:r>
            <a:r>
              <a:rPr lang="fa-IR" dirty="0" err="1" smtClean="0">
                <a:cs typeface="B Nazanin" panose="00000400000000000000" pitchFamily="2" charset="-78"/>
              </a:rPr>
              <a:t>ارائه‌شده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63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47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 algn="just">
              <a:buClr>
                <a:schemeClr val="bg1"/>
              </a:buClr>
              <a:buNone/>
            </a:pPr>
            <a:r>
              <a:rPr lang="fa-IR" sz="1500" dirty="0" smtClean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[1]</a:t>
            </a:r>
            <a:r>
              <a:rPr lang="en-US" sz="1500" dirty="0"/>
              <a:t> </a:t>
            </a:r>
            <a:r>
              <a:rPr lang="en-US" sz="1500" dirty="0" err="1"/>
              <a:t>Kiayias</a:t>
            </a:r>
            <a:r>
              <a:rPr lang="en-US" sz="1500" dirty="0"/>
              <a:t>, </a:t>
            </a:r>
            <a:r>
              <a:rPr lang="en-US" sz="1500" dirty="0" err="1"/>
              <a:t>Aggelos</a:t>
            </a:r>
            <a:r>
              <a:rPr lang="en-US" sz="1500" dirty="0"/>
              <a:t>, Thomas Zacharias, and </a:t>
            </a:r>
            <a:r>
              <a:rPr lang="en-US" sz="1500" dirty="0" err="1"/>
              <a:t>Bingsheng</a:t>
            </a:r>
            <a:r>
              <a:rPr lang="en-US" sz="1500" dirty="0"/>
              <a:t> Zhang. "End-to-end verifiable elections in the standard model." In Annual International Conference on the Theory and Applications of Cryptographic Techniques, pp. 468-498. Springer Berlin Heidelberg, 2015</a:t>
            </a:r>
            <a:r>
              <a:rPr lang="en-US" sz="1500" dirty="0" smtClean="0"/>
              <a:t>.</a:t>
            </a:r>
            <a:endParaRPr lang="fa-IR" sz="1500" dirty="0" smtClean="0"/>
          </a:p>
          <a:p>
            <a:pPr marL="82296" indent="0" algn="just">
              <a:buClr>
                <a:schemeClr val="bg1"/>
              </a:buClr>
              <a:buNone/>
            </a:pPr>
            <a:r>
              <a:rPr lang="fa-IR" sz="1500" dirty="0" smtClean="0">
                <a:cs typeface="B Nazanin" panose="00000400000000000000" pitchFamily="2" charset="-78"/>
              </a:rPr>
              <a:t>[2]</a:t>
            </a:r>
            <a:r>
              <a:rPr lang="en-US" sz="1500" dirty="0">
                <a:cs typeface="B Nazanin" panose="00000400000000000000" pitchFamily="2" charset="-78"/>
              </a:rPr>
              <a:t> </a:t>
            </a:r>
            <a:r>
              <a:rPr lang="en-US" sz="1500" dirty="0" err="1">
                <a:cs typeface="B Nazanin" panose="00000400000000000000" pitchFamily="2" charset="-78"/>
              </a:rPr>
              <a:t>Popoveniuc</a:t>
            </a:r>
            <a:r>
              <a:rPr lang="en-US" sz="1500" dirty="0">
                <a:cs typeface="B Nazanin" panose="00000400000000000000" pitchFamily="2" charset="-78"/>
              </a:rPr>
              <a:t>, Stefan, John Kelsey, Andrew </a:t>
            </a:r>
            <a:r>
              <a:rPr lang="en-US" sz="1500" dirty="0" err="1">
                <a:cs typeface="B Nazanin" panose="00000400000000000000" pitchFamily="2" charset="-78"/>
              </a:rPr>
              <a:t>Regenscheid</a:t>
            </a:r>
            <a:r>
              <a:rPr lang="en-US" sz="1500" dirty="0">
                <a:cs typeface="B Nazanin" panose="00000400000000000000" pitchFamily="2" charset="-78"/>
              </a:rPr>
              <a:t>, and </a:t>
            </a:r>
            <a:r>
              <a:rPr lang="en-US" sz="1500" dirty="0" err="1">
                <a:cs typeface="B Nazanin" panose="00000400000000000000" pitchFamily="2" charset="-78"/>
              </a:rPr>
              <a:t>Poorvi</a:t>
            </a:r>
            <a:r>
              <a:rPr lang="en-US" sz="1500" dirty="0">
                <a:cs typeface="B Nazanin" panose="00000400000000000000" pitchFamily="2" charset="-78"/>
              </a:rPr>
              <a:t> </a:t>
            </a:r>
            <a:r>
              <a:rPr lang="en-US" sz="1500" dirty="0" err="1">
                <a:cs typeface="B Nazanin" panose="00000400000000000000" pitchFamily="2" charset="-78"/>
              </a:rPr>
              <a:t>Vora</a:t>
            </a:r>
            <a:r>
              <a:rPr lang="en-US" sz="1500" dirty="0">
                <a:cs typeface="B Nazanin" panose="00000400000000000000" pitchFamily="2" charset="-78"/>
              </a:rPr>
              <a:t>. "Performance requirements for end-to-end verifiable elections." In Proceedings of the 2010 international conference on Electronic voting technology/workshop on trustworthy elections, pp. 1-16. USENIX Association, 2010</a:t>
            </a:r>
            <a:r>
              <a:rPr lang="en-US" sz="1500" dirty="0" smtClean="0">
                <a:cs typeface="B Nazanin" panose="00000400000000000000" pitchFamily="2" charset="-78"/>
              </a:rPr>
              <a:t>.</a:t>
            </a:r>
            <a:endParaRPr lang="fa-IR" sz="1500" dirty="0" smtClean="0">
              <a:cs typeface="B Nazanin" panose="00000400000000000000" pitchFamily="2" charset="-78"/>
            </a:endParaRPr>
          </a:p>
          <a:p>
            <a:pPr marL="82296" indent="0" algn="just">
              <a:buClr>
                <a:schemeClr val="bg1"/>
              </a:buClr>
              <a:buNone/>
            </a:pPr>
            <a:r>
              <a:rPr lang="en-US" sz="1500" dirty="0" smtClean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[3]</a:t>
            </a:r>
            <a:r>
              <a:rPr lang="en-US" sz="1500" dirty="0"/>
              <a:t> </a:t>
            </a:r>
            <a:r>
              <a:rPr lang="en-US" sz="1500" dirty="0" err="1"/>
              <a:t>Adida</a:t>
            </a:r>
            <a:r>
              <a:rPr lang="en-US" sz="1500" dirty="0"/>
              <a:t>, Ben. "Helios: Web-based Open-Audit Voting." In USENIX Security Symposium, vol. 17, pp. 335-348. 2008.</a:t>
            </a:r>
            <a:endParaRPr lang="fa-IR" sz="1500" dirty="0" smtClean="0"/>
          </a:p>
          <a:p>
            <a:pPr marL="82296" indent="0" algn="just">
              <a:buClr>
                <a:schemeClr val="bg1"/>
              </a:buClr>
              <a:buNone/>
            </a:pPr>
            <a:r>
              <a:rPr lang="fa-IR" sz="1500" dirty="0" smtClean="0">
                <a:cs typeface="B Nazanin" panose="00000400000000000000" pitchFamily="2" charset="-78"/>
              </a:rPr>
              <a:t>[4]</a:t>
            </a:r>
            <a:r>
              <a:rPr lang="en-US" sz="1500" dirty="0">
                <a:cs typeface="B Nazanin" panose="00000400000000000000" pitchFamily="2" charset="-78"/>
              </a:rPr>
              <a:t> </a:t>
            </a:r>
            <a:r>
              <a:rPr lang="en-US" sz="1500" dirty="0" err="1">
                <a:cs typeface="B Nazanin" panose="00000400000000000000" pitchFamily="2" charset="-78"/>
              </a:rPr>
              <a:t>Zagórski</a:t>
            </a:r>
            <a:r>
              <a:rPr lang="en-US" sz="1500" dirty="0">
                <a:cs typeface="B Nazanin" panose="00000400000000000000" pitchFamily="2" charset="-78"/>
              </a:rPr>
              <a:t>, Filip, Richard T. </a:t>
            </a:r>
            <a:r>
              <a:rPr lang="en-US" sz="1500" dirty="0" err="1">
                <a:cs typeface="B Nazanin" panose="00000400000000000000" pitchFamily="2" charset="-78"/>
              </a:rPr>
              <a:t>Carback</a:t>
            </a:r>
            <a:r>
              <a:rPr lang="en-US" sz="1500" dirty="0">
                <a:cs typeface="B Nazanin" panose="00000400000000000000" pitchFamily="2" charset="-78"/>
              </a:rPr>
              <a:t>, David </a:t>
            </a:r>
            <a:r>
              <a:rPr lang="en-US" sz="1500" dirty="0" err="1">
                <a:cs typeface="B Nazanin" panose="00000400000000000000" pitchFamily="2" charset="-78"/>
              </a:rPr>
              <a:t>Chaum</a:t>
            </a:r>
            <a:r>
              <a:rPr lang="en-US" sz="1500" dirty="0">
                <a:cs typeface="B Nazanin" panose="00000400000000000000" pitchFamily="2" charset="-78"/>
              </a:rPr>
              <a:t>, Jeremy Clark, </a:t>
            </a:r>
            <a:r>
              <a:rPr lang="en-US" sz="1500" dirty="0" err="1">
                <a:cs typeface="B Nazanin" panose="00000400000000000000" pitchFamily="2" charset="-78"/>
              </a:rPr>
              <a:t>Aleksander</a:t>
            </a:r>
            <a:r>
              <a:rPr lang="en-US" sz="1500" dirty="0">
                <a:cs typeface="B Nazanin" panose="00000400000000000000" pitchFamily="2" charset="-78"/>
              </a:rPr>
              <a:t> Essex, and </a:t>
            </a:r>
            <a:r>
              <a:rPr lang="en-US" sz="1500" dirty="0" err="1">
                <a:cs typeface="B Nazanin" panose="00000400000000000000" pitchFamily="2" charset="-78"/>
              </a:rPr>
              <a:t>Poorvi</a:t>
            </a:r>
            <a:r>
              <a:rPr lang="en-US" sz="1500" dirty="0">
                <a:cs typeface="B Nazanin" panose="00000400000000000000" pitchFamily="2" charset="-78"/>
              </a:rPr>
              <a:t> L. </a:t>
            </a:r>
            <a:r>
              <a:rPr lang="en-US" sz="1500" dirty="0" err="1">
                <a:cs typeface="B Nazanin" panose="00000400000000000000" pitchFamily="2" charset="-78"/>
              </a:rPr>
              <a:t>Vora</a:t>
            </a:r>
            <a:r>
              <a:rPr lang="en-US" sz="1500" dirty="0">
                <a:cs typeface="B Nazanin" panose="00000400000000000000" pitchFamily="2" charset="-78"/>
              </a:rPr>
              <a:t>. "</a:t>
            </a:r>
            <a:r>
              <a:rPr lang="en-US" sz="1500" dirty="0" err="1">
                <a:cs typeface="B Nazanin" panose="00000400000000000000" pitchFamily="2" charset="-78"/>
              </a:rPr>
              <a:t>Remotegrity</a:t>
            </a:r>
            <a:r>
              <a:rPr lang="en-US" sz="1500" dirty="0">
                <a:cs typeface="B Nazanin" panose="00000400000000000000" pitchFamily="2" charset="-78"/>
              </a:rPr>
              <a:t>: Design and use of an end-to-end verifiable remote voting system." In International Conference on Applied Cryptography and Network Security, pp. 441-457. Springer Berlin Heidelberg, 2013.</a:t>
            </a:r>
            <a:endParaRPr lang="fa-IR" sz="1500" dirty="0">
              <a:cs typeface="B Nazanin" panose="00000400000000000000" pitchFamily="2" charset="-78"/>
            </a:endParaRPr>
          </a:p>
          <a:p>
            <a:pPr marL="82296" indent="0" algn="just">
              <a:buClr>
                <a:schemeClr val="bg1"/>
              </a:buClr>
              <a:buNone/>
            </a:pPr>
            <a:r>
              <a:rPr lang="fa-IR" sz="1500" dirty="0" smtClean="0">
                <a:cs typeface="B Nazanin" panose="00000400000000000000" pitchFamily="2" charset="-78"/>
              </a:rPr>
              <a:t>[5]</a:t>
            </a:r>
            <a:r>
              <a:rPr lang="en-US" sz="1500" dirty="0">
                <a:cs typeface="B Nazanin" panose="00000400000000000000" pitchFamily="2" charset="-78"/>
              </a:rPr>
              <a:t> Kremer, Steve, Mark Ryan, and Ben Smyth. "Election verifiability in electronic voting protocols." In European Symposium on Research in Computer Security, pp. 389-404. Springer Berlin Heidelberg, 2010.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12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 سپاس از توجه شما!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  <a:sym typeface="Wingdings" panose="05000000000000000000" pitchFamily="2" charset="2"/>
              </a:rPr>
              <a:t>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>
                <a:solidFill>
                  <a:schemeClr val="tx2"/>
                </a:solidFill>
                <a:cs typeface="B Nazanin" panose="00000400000000000000" pitchFamily="2" charset="-78"/>
              </a:rPr>
              <a:t>48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448" y="2061394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خواسته‌های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امنیتی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5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سیستم انتخابات </a:t>
            </a:r>
            <a:r>
              <a:rPr lang="fa-IR" dirty="0" err="1" smtClean="0">
                <a:cs typeface="B Nazanin" panose="00000400000000000000" pitchFamily="2" charset="-78"/>
              </a:rPr>
              <a:t>انتهابه‌انتها</a:t>
            </a:r>
            <a:r>
              <a:rPr lang="fa-IR" dirty="0" smtClean="0">
                <a:cs typeface="B Nazanin" panose="00000400000000000000" pitchFamily="2" charset="-78"/>
              </a:rPr>
              <a:t> قابل </a:t>
            </a:r>
            <a:r>
              <a:rPr lang="fa-IR" dirty="0" err="1" smtClean="0">
                <a:cs typeface="B Nazanin" panose="00000400000000000000" pitchFamily="2" charset="-78"/>
              </a:rPr>
              <a:t>راستی‌آزمایی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خوش‌فرم‌بودن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برگه‌های</a:t>
            </a:r>
            <a:r>
              <a:rPr lang="fa-IR" dirty="0" smtClean="0">
                <a:cs typeface="B Nazanin" panose="00000400000000000000" pitchFamily="2" charset="-78"/>
              </a:rPr>
              <a:t> رأی </a:t>
            </a:r>
            <a:r>
              <a:rPr lang="fa-IR" dirty="0" err="1" smtClean="0">
                <a:cs typeface="B Nazanin" panose="00000400000000000000" pitchFamily="2" charset="-78"/>
              </a:rPr>
              <a:t>ارائه‌شده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خوش‌فرم‌بودن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برگه‌های</a:t>
            </a:r>
            <a:r>
              <a:rPr lang="fa-IR" dirty="0" smtClean="0">
                <a:cs typeface="B Nazanin" panose="00000400000000000000" pitchFamily="2" charset="-78"/>
              </a:rPr>
              <a:t> رأی </a:t>
            </a:r>
            <a:r>
              <a:rPr lang="fa-IR" dirty="0" err="1" smtClean="0">
                <a:cs typeface="B Nazanin" panose="00000400000000000000" pitchFamily="2" charset="-78"/>
              </a:rPr>
              <a:t>انداخته‌شده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ثبت‌شدن</a:t>
            </a:r>
            <a:r>
              <a:rPr lang="fa-IR" dirty="0" smtClean="0">
                <a:cs typeface="B Nazanin" panose="00000400000000000000" pitchFamily="2" charset="-78"/>
              </a:rPr>
              <a:t> همانی که </a:t>
            </a:r>
            <a:r>
              <a:rPr lang="fa-IR" dirty="0" err="1" smtClean="0">
                <a:cs typeface="B Nazanin" panose="00000400000000000000" pitchFamily="2" charset="-78"/>
              </a:rPr>
              <a:t>انداخته‌شده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شمارش همانی که </a:t>
            </a:r>
            <a:r>
              <a:rPr lang="fa-IR" dirty="0" err="1" smtClean="0">
                <a:cs typeface="B Nazanin" panose="00000400000000000000" pitchFamily="2" charset="-78"/>
              </a:rPr>
              <a:t>ثبت‌شده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سازگاری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عدم وجود برگه‌ رأی در شمارش که بررسی نشده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تشخیص مرجع </a:t>
            </a:r>
            <a:r>
              <a:rPr lang="fa-IR" dirty="0" smtClean="0">
                <a:cs typeface="B Nazanin" panose="00000400000000000000" pitchFamily="2" charset="-78"/>
              </a:rPr>
              <a:t>انتخابات </a:t>
            </a:r>
            <a:r>
              <a:rPr lang="fa-IR" dirty="0">
                <a:cs typeface="B Nazanin" panose="00000400000000000000" pitchFamily="2" charset="-78"/>
              </a:rPr>
              <a:t>بدخواه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58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خواسته‌های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امنیتی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6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marL="596646" indent="-514350" algn="l">
              <a:buFont typeface="+mj-lt"/>
              <a:buAutoNum type="arabicPeriod"/>
            </a:pPr>
            <a:r>
              <a:rPr lang="en-US" dirty="0" smtClean="0">
                <a:cs typeface="B Nazanin" panose="00000400000000000000" pitchFamily="2" charset="-78"/>
              </a:rPr>
              <a:t>Cast as Intended</a:t>
            </a:r>
          </a:p>
          <a:p>
            <a:pPr marL="596646" indent="-514350" algn="l">
              <a:buFont typeface="+mj-lt"/>
              <a:buAutoNum type="arabicPeriod"/>
            </a:pPr>
            <a:r>
              <a:rPr lang="en-US" dirty="0" smtClean="0">
                <a:cs typeface="B Nazanin" panose="00000400000000000000" pitchFamily="2" charset="-78"/>
              </a:rPr>
              <a:t>Recorded as Cast</a:t>
            </a:r>
          </a:p>
          <a:p>
            <a:pPr marL="596646" indent="-514350" algn="l">
              <a:buFont typeface="+mj-lt"/>
              <a:buAutoNum type="arabicPeriod"/>
            </a:pPr>
            <a:r>
              <a:rPr lang="en-US" dirty="0" smtClean="0">
                <a:cs typeface="B Nazanin" panose="00000400000000000000" pitchFamily="2" charset="-78"/>
              </a:rPr>
              <a:t>Tallied as Recorded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قابلیت </a:t>
            </a:r>
            <a:r>
              <a:rPr lang="fa-IR" dirty="0" err="1" smtClean="0">
                <a:cs typeface="B Nazanin" panose="00000400000000000000" pitchFamily="2" charset="-78"/>
              </a:rPr>
              <a:t>راستی‌آزمایی</a:t>
            </a:r>
            <a:r>
              <a:rPr lang="fa-IR" dirty="0" smtClean="0">
                <a:cs typeface="B Nazanin" panose="00000400000000000000" pitchFamily="2" charset="-78"/>
              </a:rPr>
              <a:t> انتخابات برای هر فرد ثالث خارجی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قابل </a:t>
            </a:r>
            <a:r>
              <a:rPr lang="fa-IR" dirty="0" err="1" smtClean="0">
                <a:cs typeface="B Nazanin" panose="00000400000000000000" pitchFamily="2" charset="-78"/>
              </a:rPr>
              <a:t>تفویض‌بودن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رسیدها</a:t>
            </a:r>
            <a:r>
              <a:rPr lang="fa-IR" dirty="0" smtClean="0">
                <a:cs typeface="B Nazanin" panose="00000400000000000000" pitchFamily="2" charset="-78"/>
              </a:rPr>
              <a:t> به فرد ثالث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عدم استفاده از رسید برای </a:t>
            </a:r>
            <a:r>
              <a:rPr lang="fa-IR" dirty="0" err="1" smtClean="0">
                <a:cs typeface="B Nazanin" panose="00000400000000000000" pitchFamily="2" charset="-78"/>
              </a:rPr>
              <a:t>مشخص‌شدن</a:t>
            </a:r>
            <a:r>
              <a:rPr lang="fa-IR" dirty="0" smtClean="0">
                <a:cs typeface="B Nazanin" panose="00000400000000000000" pitchFamily="2" charset="-78"/>
              </a:rPr>
              <a:t> محتوای رأی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جلوگیری از خرید و فروش رأی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مدل استاندارد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بدون نیاز به فرضیات در گام </a:t>
            </a:r>
            <a:r>
              <a:rPr lang="fa-IR" dirty="0" err="1" smtClean="0">
                <a:cs typeface="B Nazanin" panose="00000400000000000000" pitchFamily="2" charset="-78"/>
              </a:rPr>
              <a:t>راه‌اندازی</a:t>
            </a:r>
            <a:r>
              <a:rPr lang="fa-IR" dirty="0" smtClean="0">
                <a:cs typeface="B Nazanin" panose="00000400000000000000" pitchFamily="2" charset="-78"/>
              </a:rPr>
              <a:t> یا دسترسی به یک </a:t>
            </a:r>
            <a:r>
              <a:rPr lang="fa-IR" dirty="0" err="1" smtClean="0">
                <a:cs typeface="B Nazanin" panose="00000400000000000000" pitchFamily="2" charset="-78"/>
              </a:rPr>
              <a:t>اوراکل</a:t>
            </a:r>
            <a:r>
              <a:rPr lang="fa-IR" dirty="0" smtClean="0">
                <a:cs typeface="B Nazanin" panose="00000400000000000000" pitchFamily="2" charset="-78"/>
              </a:rPr>
              <a:t> تصادفی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91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مروری بر کارهای گذشته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7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162425"/>
            <a:ext cx="2857500" cy="21431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مبتنی بر فرضیات مرحله </a:t>
            </a:r>
            <a:r>
              <a:rPr lang="fa-IR" dirty="0" err="1" smtClean="0">
                <a:cs typeface="B Nazanin" panose="00000400000000000000" pitchFamily="2" charset="-78"/>
              </a:rPr>
              <a:t>راه‌اندازی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نیاز به حضور فرد ثالث مورد اعتماد</a:t>
            </a:r>
          </a:p>
          <a:p>
            <a:pPr lvl="2" algn="r" rtl="1"/>
            <a:r>
              <a:rPr lang="en-US" dirty="0" err="1" smtClean="0">
                <a:cs typeface="B Nazanin" panose="00000400000000000000" pitchFamily="2" charset="-78"/>
              </a:rPr>
              <a:t>Remotegrity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طرح‌های</a:t>
            </a:r>
            <a:r>
              <a:rPr lang="fa-IR" dirty="0" smtClean="0">
                <a:cs typeface="B Nazanin" panose="00000400000000000000" pitchFamily="2" charset="-78"/>
              </a:rPr>
              <a:t> مبتنی بر </a:t>
            </a:r>
            <a:r>
              <a:rPr lang="fa-IR" dirty="0">
                <a:cs typeface="B Nazanin" panose="00000400000000000000" pitchFamily="2" charset="-78"/>
              </a:rPr>
              <a:t>محاسبات </a:t>
            </a:r>
            <a:r>
              <a:rPr lang="fa-IR" dirty="0" err="1">
                <a:cs typeface="B Nazanin" panose="00000400000000000000" pitchFamily="2" charset="-78"/>
              </a:rPr>
              <a:t>چندطرفه</a:t>
            </a:r>
            <a:r>
              <a:rPr lang="fa-IR" dirty="0">
                <a:cs typeface="B Nazanin" panose="00000400000000000000" pitchFamily="2" charset="-78"/>
              </a:rPr>
              <a:t> قابل </a:t>
            </a:r>
            <a:r>
              <a:rPr lang="fa-IR" dirty="0" err="1">
                <a:cs typeface="B Nazanin" panose="00000400000000000000" pitchFamily="2" charset="-78"/>
              </a:rPr>
              <a:t>حسابرسی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مدل </a:t>
            </a:r>
            <a:r>
              <a:rPr lang="fa-IR" dirty="0" err="1" smtClean="0">
                <a:cs typeface="B Nazanin" panose="00000400000000000000" pitchFamily="2" charset="-78"/>
              </a:rPr>
              <a:t>اوراکل</a:t>
            </a:r>
            <a:r>
              <a:rPr lang="fa-IR" dirty="0" smtClean="0">
                <a:cs typeface="B Nazanin" panose="00000400000000000000" pitchFamily="2" charset="-78"/>
              </a:rPr>
              <a:t> تصادفی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نیاز به دسترسی به یک </a:t>
            </a:r>
            <a:r>
              <a:rPr lang="fa-IR" dirty="0" err="1" smtClean="0">
                <a:cs typeface="B Nazanin" panose="00000400000000000000" pitchFamily="2" charset="-78"/>
              </a:rPr>
              <a:t>اوراکل</a:t>
            </a:r>
            <a:r>
              <a:rPr lang="fa-IR" dirty="0" smtClean="0">
                <a:cs typeface="B Nazanin" panose="00000400000000000000" pitchFamily="2" charset="-78"/>
              </a:rPr>
              <a:t> تصادفی</a:t>
            </a:r>
          </a:p>
          <a:p>
            <a:pPr lvl="2" algn="r" rtl="1"/>
            <a:r>
              <a:rPr lang="en-US" dirty="0" smtClean="0">
                <a:cs typeface="B Nazanin" panose="00000400000000000000" pitchFamily="2" charset="-78"/>
              </a:rPr>
              <a:t>Helios</a:t>
            </a: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3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مروری بر کارهای گذشته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8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268760"/>
            <a:ext cx="2164581" cy="1623436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چاوم</a:t>
            </a:r>
            <a:r>
              <a:rPr lang="fa-IR" dirty="0" smtClean="0">
                <a:cs typeface="B Nazanin" panose="00000400000000000000" pitchFamily="2" charset="-78"/>
              </a:rPr>
              <a:t> (سال 1981)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ارتباط </a:t>
            </a:r>
            <a:r>
              <a:rPr lang="fa-IR" dirty="0" err="1" smtClean="0">
                <a:cs typeface="B Nazanin" panose="00000400000000000000" pitchFamily="2" charset="-78"/>
              </a:rPr>
              <a:t>بی‌نام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انتخابات با قابلیت </a:t>
            </a:r>
            <a:r>
              <a:rPr lang="fa-IR" dirty="0" err="1" smtClean="0">
                <a:cs typeface="B Nazanin" panose="00000400000000000000" pitchFamily="2" charset="-78"/>
              </a:rPr>
              <a:t>راستی‌آزمایی</a:t>
            </a:r>
            <a:r>
              <a:rPr lang="fa-IR" dirty="0" smtClean="0">
                <a:cs typeface="B Nazanin" panose="00000400000000000000" pitchFamily="2" charset="-78"/>
              </a:rPr>
              <a:t> انفرادی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ساکو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کیلیان</a:t>
            </a:r>
            <a:r>
              <a:rPr lang="fa-IR" dirty="0" smtClean="0">
                <a:cs typeface="B Nazanin" panose="00000400000000000000" pitchFamily="2" charset="-78"/>
              </a:rPr>
              <a:t> (سال 1995)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انتخابات با قابلیت </a:t>
            </a:r>
            <a:r>
              <a:rPr lang="fa-IR" dirty="0" err="1">
                <a:cs typeface="B Nazanin" panose="00000400000000000000" pitchFamily="2" charset="-78"/>
              </a:rPr>
              <a:t>راستی‌آزمایی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همگانی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چاوم</a:t>
            </a:r>
            <a:r>
              <a:rPr lang="fa-IR" dirty="0" smtClean="0">
                <a:cs typeface="B Nazanin" panose="00000400000000000000" pitchFamily="2" charset="-78"/>
              </a:rPr>
              <a:t> (سال 2004) و </a:t>
            </a:r>
            <a:r>
              <a:rPr lang="fa-IR" dirty="0" err="1" smtClean="0">
                <a:cs typeface="B Nazanin" panose="00000400000000000000" pitchFamily="2" charset="-78"/>
              </a:rPr>
              <a:t>نِف</a:t>
            </a:r>
            <a:r>
              <a:rPr lang="fa-IR" dirty="0" smtClean="0">
                <a:cs typeface="B Nazanin" panose="00000400000000000000" pitchFamily="2" charset="-78"/>
              </a:rPr>
              <a:t> (سال 2004)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معرفی قابلیت </a:t>
            </a:r>
            <a:r>
              <a:rPr lang="fa-IR" dirty="0" err="1" smtClean="0">
                <a:cs typeface="B Nazanin" panose="00000400000000000000" pitchFamily="2" charset="-78"/>
              </a:rPr>
              <a:t>راستی‌آزمایی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انتهابه‌انتها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کِرمِر</a:t>
            </a:r>
            <a:r>
              <a:rPr lang="fa-IR" dirty="0" smtClean="0">
                <a:cs typeface="B Nazanin" panose="00000400000000000000" pitchFamily="2" charset="-78"/>
              </a:rPr>
              <a:t> و همکاران (سال 2010)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تعریف صوری و نمادین با استفاده از حساب </a:t>
            </a:r>
            <a:r>
              <a:rPr lang="en-US" dirty="0" smtClean="0">
                <a:cs typeface="B Nazanin" panose="00000400000000000000" pitchFamily="2" charset="-78"/>
              </a:rPr>
              <a:t>Applied Pi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36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مدل‌سازی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خواسته امنیتی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9 از 48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نحوه </a:t>
            </a:r>
            <a:r>
              <a:rPr lang="fa-IR" dirty="0" err="1" smtClean="0">
                <a:cs typeface="B Nazanin" panose="00000400000000000000" pitchFamily="2" charset="-78"/>
              </a:rPr>
              <a:t>مدل‌کردن</a:t>
            </a:r>
            <a:r>
              <a:rPr lang="fa-IR" dirty="0" smtClean="0">
                <a:cs typeface="B Nazanin" panose="00000400000000000000" pitchFamily="2" charset="-78"/>
              </a:rPr>
              <a:t> صوری </a:t>
            </a:r>
            <a:r>
              <a:rPr lang="fa-IR" dirty="0" err="1" smtClean="0">
                <a:cs typeface="B Nazanin" panose="00000400000000000000" pitchFamily="2" charset="-78"/>
              </a:rPr>
              <a:t>راستی‌آزمایی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انتهابه‌انتها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رویکرد مبتنی بر بازی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تعریف یک بازی بین مهاجم و </a:t>
            </a:r>
            <a:r>
              <a:rPr lang="fa-IR" dirty="0" err="1" smtClean="0">
                <a:cs typeface="B Nazanin" panose="00000400000000000000" pitchFamily="2" charset="-78"/>
              </a:rPr>
              <a:t>چالش‌گر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وجود مرجع انتخابات بدخواه و یا </a:t>
            </a:r>
            <a:r>
              <a:rPr lang="fa-IR" dirty="0" err="1" smtClean="0">
                <a:cs typeface="B Nazanin" panose="00000400000000000000" pitchFamily="2" charset="-78"/>
              </a:rPr>
              <a:t>رأی‌دهندگان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نادرستکار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شرط </a:t>
            </a:r>
            <a:r>
              <a:rPr lang="fa-IR" dirty="0" err="1" smtClean="0">
                <a:cs typeface="B Nazanin" panose="00000400000000000000" pitchFamily="2" charset="-78"/>
              </a:rPr>
              <a:t>برنده‌شدن</a:t>
            </a:r>
            <a:r>
              <a:rPr lang="fa-IR" dirty="0" smtClean="0">
                <a:cs typeface="B Nazanin" panose="00000400000000000000" pitchFamily="2" charset="-78"/>
              </a:rPr>
              <a:t> مهاجم: اختلاف از نتیجه واقعی انتخابات بیش از مقدار مشخصی باشد.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احتمال </a:t>
            </a:r>
            <a:r>
              <a:rPr lang="fa-IR" dirty="0" err="1" smtClean="0">
                <a:cs typeface="B Nazanin" panose="00000400000000000000" pitchFamily="2" charset="-78"/>
              </a:rPr>
              <a:t>برنده‌شدن</a:t>
            </a:r>
            <a:r>
              <a:rPr lang="fa-IR" dirty="0" smtClean="0">
                <a:cs typeface="B Nazanin" panose="00000400000000000000" pitchFamily="2" charset="-78"/>
              </a:rPr>
              <a:t> مهاجم بسیار کوچک باشد.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5085184"/>
            <a:ext cx="4824536" cy="8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9099</TotalTime>
  <Words>2171</Words>
  <Application>Microsoft Office PowerPoint</Application>
  <PresentationFormat>On-screen Show (4:3)</PresentationFormat>
  <Paragraphs>434</Paragraphs>
  <Slides>48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110_Besmellah</vt:lpstr>
      <vt:lpstr>Arial</vt:lpstr>
      <vt:lpstr>B Nazanin</vt:lpstr>
      <vt:lpstr>Calibri</vt:lpstr>
      <vt:lpstr>Calibri (Body)</vt:lpstr>
      <vt:lpstr>Cambria Math</vt:lpstr>
      <vt:lpstr>Gill Sans MT</vt:lpstr>
      <vt:lpstr>IranNastaliq</vt:lpstr>
      <vt:lpstr>Majalla UI</vt:lpstr>
      <vt:lpstr>MRT_Poster</vt:lpstr>
      <vt:lpstr>NimbusRomNo9L-Regu</vt:lpstr>
      <vt:lpstr>Symbol</vt:lpstr>
      <vt:lpstr>Times New Roman</vt:lpstr>
      <vt:lpstr>Verdana</vt:lpstr>
      <vt:lpstr>Wingdings</vt:lpstr>
      <vt:lpstr>Wingdings 2</vt:lpstr>
      <vt:lpstr>Wingdings 3</vt:lpstr>
      <vt:lpstr>Solstice</vt:lpstr>
      <vt:lpstr>PowerPoint Presentation</vt:lpstr>
      <vt:lpstr>فهرست</vt:lpstr>
      <vt:lpstr>مقدمه</vt:lpstr>
      <vt:lpstr>خواسته‌های امنیتی</vt:lpstr>
      <vt:lpstr>خواسته‌های امنیتی (ادامه)</vt:lpstr>
      <vt:lpstr>خواسته‌های امنیتی (ادامه)</vt:lpstr>
      <vt:lpstr>مروری بر کارهای گذشته</vt:lpstr>
      <vt:lpstr>مروری بر کارهای گذشته (ادامه)</vt:lpstr>
      <vt:lpstr>مدل‌سازی خواسته امنیتی</vt:lpstr>
      <vt:lpstr>ساختار کلی سیستم پیشنهادی</vt:lpstr>
      <vt:lpstr>ساختار کلی سیستم پیشنهادی (ادامه)</vt:lpstr>
      <vt:lpstr>ساختار کلی سیستم پیشنهادی (ادامه)</vt:lpstr>
      <vt:lpstr>ساختار کلی سیستم پیشنهادی (ادامه)</vt:lpstr>
      <vt:lpstr>ساختار کلی سیستم پیشنهادی (ادامه)</vt:lpstr>
      <vt:lpstr>ساختار کلی سیستم پیشنهادی (ادامه)</vt:lpstr>
      <vt:lpstr>ساختار کلی سیستم پیشنهادی (ادامه)</vt:lpstr>
      <vt:lpstr>ساختار کلی سیستم پیشنهادی (ادامه)</vt:lpstr>
      <vt:lpstr>ساختار کلی سیستم پیشنهادی (ادامه)</vt:lpstr>
      <vt:lpstr>معرفی اجزای سیستم</vt:lpstr>
      <vt:lpstr>معرفی اجزای سیستم (ادامه)</vt:lpstr>
      <vt:lpstr>معرفی اجزای سیستم (ادامه)</vt:lpstr>
      <vt:lpstr>معرفی اجزای سیستم (ادامه)</vt:lpstr>
      <vt:lpstr>معرفی اجزای سیستم (ادامه)</vt:lpstr>
      <vt:lpstr>معرفی اجزای سیستم (ادامه)</vt:lpstr>
      <vt:lpstr>معرفی اجزای سیستم (ادامه)</vt:lpstr>
      <vt:lpstr>بیان سیستم پیشنهادی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بیان سیستم پیشنهادی (ادامه)</vt:lpstr>
      <vt:lpstr>مثالی از سیستم پیشنهادی </vt:lpstr>
      <vt:lpstr>مثالی از سیستم پیشنهادی (ادامه) </vt:lpstr>
      <vt:lpstr>مثالی از سیستم پیشنهادی (ادامه) </vt:lpstr>
      <vt:lpstr>جمع‌بندی</vt:lpstr>
      <vt:lpstr>مسائل باز</vt:lpstr>
      <vt:lpstr>پروژه کارشناسی ارشد</vt:lpstr>
      <vt:lpstr>منابع و مراجع</vt:lpstr>
      <vt:lpstr>با سپاس از توجه شما!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Mohammad Mehdi Ahmadpanah</dc:creator>
  <cp:lastModifiedBy>Seyed Mohammad Mehdi Ahmadpanah</cp:lastModifiedBy>
  <cp:revision>2043</cp:revision>
  <dcterms:created xsi:type="dcterms:W3CDTF">2012-09-25T07:25:39Z</dcterms:created>
  <dcterms:modified xsi:type="dcterms:W3CDTF">2016-07-19T10:19:58Z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