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61" r:id="rId2"/>
    <p:sldId id="363" r:id="rId3"/>
    <p:sldId id="364" r:id="rId4"/>
    <p:sldId id="408" r:id="rId5"/>
    <p:sldId id="409" r:id="rId6"/>
    <p:sldId id="410" r:id="rId7"/>
    <p:sldId id="411" r:id="rId8"/>
    <p:sldId id="412" r:id="rId9"/>
    <p:sldId id="414" r:id="rId10"/>
    <p:sldId id="415" r:id="rId11"/>
    <p:sldId id="416" r:id="rId12"/>
    <p:sldId id="417" r:id="rId13"/>
    <p:sldId id="418" r:id="rId14"/>
    <p:sldId id="422" r:id="rId15"/>
    <p:sldId id="419" r:id="rId16"/>
    <p:sldId id="420" r:id="rId17"/>
    <p:sldId id="413" r:id="rId18"/>
    <p:sldId id="421" r:id="rId19"/>
    <p:sldId id="423" r:id="rId20"/>
    <p:sldId id="424" r:id="rId21"/>
    <p:sldId id="425" r:id="rId22"/>
    <p:sldId id="426" r:id="rId23"/>
    <p:sldId id="431" r:id="rId24"/>
    <p:sldId id="432" r:id="rId25"/>
    <p:sldId id="427" r:id="rId26"/>
    <p:sldId id="428" r:id="rId27"/>
    <p:sldId id="429" r:id="rId28"/>
    <p:sldId id="430" r:id="rId29"/>
    <p:sldId id="433" r:id="rId30"/>
    <p:sldId id="434" r:id="rId31"/>
    <p:sldId id="435" r:id="rId32"/>
    <p:sldId id="436" r:id="rId33"/>
    <p:sldId id="437" r:id="rId34"/>
    <p:sldId id="438" r:id="rId35"/>
    <p:sldId id="401" r:id="rId36"/>
    <p:sldId id="402" r:id="rId37"/>
    <p:sldId id="439" r:id="rId38"/>
    <p:sldId id="403" r:id="rId39"/>
    <p:sldId id="404" r:id="rId40"/>
    <p:sldId id="40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5996" autoAdjust="0"/>
  </p:normalViewPr>
  <p:slideViewPr>
    <p:cSldViewPr>
      <p:cViewPr varScale="1">
        <p:scale>
          <a:sx n="64" d="100"/>
          <a:sy n="64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9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اگر در همه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متن‌های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واضح حمله، نیمه راست برابر با مقدار ثابت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0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باشد، پس در همه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عملیات‌های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رمز داریم: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xor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 L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0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، که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Const</a:t>
            </a:r>
            <a:r>
              <a:rPr lang="fa-IR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یک ثابت وابسته به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است. حال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می‌توان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فایستل با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2r</a:t>
            </a:r>
            <a:r>
              <a:rPr lang="fa-IR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دور را به یک ساختار معادل، با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2r-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دور با اضافه کردن مقدار ثابت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Const</a:t>
            </a:r>
            <a:r>
              <a:rPr lang="fa-IR" sz="1200" kern="1200" dirty="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 به نیمه راست متن </a:t>
            </a:r>
            <a:r>
              <a:rPr lang="fa-IR" sz="1200" kern="1200" smtClean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rPr>
              <a:t>واضح </a:t>
            </a: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0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9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2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0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187624" y="1074150"/>
            <a:ext cx="7757160" cy="20492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حمله تلاقی در میان به ساختارهای فایستل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068960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سید</a:t>
            </a:r>
            <a:r>
              <a:rPr kumimoji="0" lang="fa-IR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محمدمهدی احمدپناه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smahmadpanah@aut.ac.ir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ارائه درس </a:t>
            </a:r>
            <a:r>
              <a:rPr lang="fa-IR" sz="2700" dirty="0" err="1" smtClean="0">
                <a:solidFill>
                  <a:schemeClr val="tx2"/>
                </a:solidFill>
                <a:cs typeface="B Nazanin" pitchFamily="2" charset="-78"/>
              </a:rPr>
              <a:t>معماشناسی</a:t>
            </a: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 کاربردی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27 بهمن 1394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16" y="236107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110_Besmellah" pitchFamily="2" charset="0"/>
                <a:cs typeface="IranNastaliq" pitchFamily="18" charset="0"/>
              </a:rPr>
              <a:t>d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IranNastaliq" pitchFamily="18" charset="0"/>
              <a:cs typeface="IranNastaliq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ساختارهای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10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فایستل-1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توابع دور با کلید دلخواه مستقل از یکدیگر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توابع دور مستقل از یکدیگر</a:t>
            </a: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57158"/>
            <a:ext cx="6781870" cy="20214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64254" y="4257158"/>
            <a:ext cx="2487046" cy="2021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ساختارهای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11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فایستل-2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fa-IR" dirty="0" err="1" smtClean="0">
                <a:cs typeface="B Nazanin" panose="00000400000000000000" pitchFamily="2" charset="-78"/>
              </a:rPr>
              <a:t>سیستم‌های</a:t>
            </a:r>
            <a:r>
              <a:rPr lang="fa-IR" dirty="0" smtClean="0">
                <a:cs typeface="B Nazanin" panose="00000400000000000000" pitchFamily="2" charset="-78"/>
              </a:rPr>
              <a:t> رمز کاربردی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XOR</a:t>
            </a:r>
            <a:r>
              <a:rPr lang="fa-IR" dirty="0" smtClean="0">
                <a:cs typeface="B Nazanin" panose="00000400000000000000" pitchFamily="2" charset="-78"/>
              </a:rPr>
              <a:t> با </a:t>
            </a:r>
            <a:r>
              <a:rPr lang="fa-IR" dirty="0" err="1" smtClean="0">
                <a:cs typeface="B Nazanin" panose="00000400000000000000" pitchFamily="2" charset="-78"/>
              </a:rPr>
              <a:t>زیرکلید</a:t>
            </a:r>
            <a:r>
              <a:rPr lang="fa-IR" dirty="0" smtClean="0">
                <a:cs typeface="B Nazanin" panose="00000400000000000000" pitchFamily="2" charset="-78"/>
              </a:rPr>
              <a:t>، قبل از تابع دور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Y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 = F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 (X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xor</a:t>
            </a:r>
            <a:r>
              <a:rPr lang="en-US" dirty="0" smtClean="0">
                <a:cs typeface="B Nazanin" panose="00000400000000000000" pitchFamily="2" charset="-78"/>
              </a:rPr>
              <a:t> K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F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: تابع مشخص و ثابت در دور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-ام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57158"/>
            <a:ext cx="6781870" cy="20214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85154" y="4257158"/>
            <a:ext cx="2487046" cy="2021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ساختارهای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12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فایستل-3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فایستل-2ای است که </a:t>
            </a:r>
            <a:r>
              <a:rPr lang="en-US" dirty="0" smtClean="0">
                <a:cs typeface="B Nazanin" panose="00000400000000000000" pitchFamily="2" charset="-78"/>
              </a:rPr>
              <a:t>F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باید از نوع </a:t>
            </a:r>
            <a:r>
              <a:rPr lang="en-US" dirty="0" smtClean="0">
                <a:cs typeface="B Nazanin" panose="00000400000000000000" pitchFamily="2" charset="-78"/>
              </a:rPr>
              <a:t>SP</a:t>
            </a:r>
            <a:r>
              <a:rPr lang="fa-IR" dirty="0" smtClean="0">
                <a:cs typeface="B Nazanin" panose="00000400000000000000" pitchFamily="2" charset="-78"/>
              </a:rPr>
              <a:t> باشد.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هر تابع دور شامل: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یک </a:t>
            </a:r>
            <a:r>
              <a:rPr lang="en-US" dirty="0" smtClean="0">
                <a:cs typeface="B Nazanin" panose="00000400000000000000" pitchFamily="2" charset="-78"/>
              </a:rPr>
              <a:t>S-box</a:t>
            </a:r>
            <a:r>
              <a:rPr lang="fa-IR" dirty="0" smtClean="0">
                <a:cs typeface="B Nazanin" panose="00000400000000000000" pitchFamily="2" charset="-78"/>
              </a:rPr>
              <a:t> دوطرفه (لایه </a:t>
            </a:r>
            <a:r>
              <a:rPr lang="en-US" dirty="0" smtClean="0">
                <a:cs typeface="B Nazanin" panose="00000400000000000000" pitchFamily="2" charset="-78"/>
              </a:rPr>
              <a:t>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یک لایه </a:t>
            </a:r>
            <a:r>
              <a:rPr lang="fa-IR" dirty="0" err="1" smtClean="0">
                <a:cs typeface="B Nazanin" panose="00000400000000000000" pitchFamily="2" charset="-78"/>
              </a:rPr>
              <a:t>پخش‌کننده</a:t>
            </a:r>
            <a:r>
              <a:rPr lang="fa-IR" dirty="0" smtClean="0">
                <a:cs typeface="B Nazanin" panose="00000400000000000000" pitchFamily="2" charset="-78"/>
              </a:rPr>
              <a:t> خطی (لایه </a:t>
            </a:r>
            <a:r>
              <a:rPr lang="en-US" dirty="0" smtClean="0">
                <a:cs typeface="B Nazanin" panose="00000400000000000000" pitchFamily="2" charset="-78"/>
              </a:rPr>
              <a:t>P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XOR</a:t>
            </a:r>
            <a:r>
              <a:rPr lang="fa-IR" dirty="0" smtClean="0">
                <a:cs typeface="B Nazanin" panose="00000400000000000000" pitchFamily="2" charset="-78"/>
              </a:rPr>
              <a:t> با </a:t>
            </a:r>
            <a:r>
              <a:rPr lang="fa-IR" dirty="0" err="1" smtClean="0">
                <a:cs typeface="B Nazanin" panose="00000400000000000000" pitchFamily="2" charset="-78"/>
              </a:rPr>
              <a:t>زیرکلید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n/2</a:t>
            </a:r>
            <a:r>
              <a:rPr lang="fa-IR" dirty="0" smtClean="0">
                <a:cs typeface="B Nazanin" panose="00000400000000000000" pitchFamily="2" charset="-78"/>
              </a:rPr>
              <a:t>-بیتی قبل از تابع دور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57158"/>
            <a:ext cx="6781870" cy="20214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00192" y="4257158"/>
            <a:ext cx="2487046" cy="2021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ساختارهای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13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37" y="2492896"/>
            <a:ext cx="7748226" cy="2309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5956" y="3046323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Symbol" panose="05050102010706020507" pitchFamily="18" charset="2"/>
              </a:rPr>
              <a:t>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7409" y="304632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Symbol" panose="05050102010706020507" pitchFamily="18" charset="2"/>
              </a:rPr>
              <a:t>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عام به ساختار فایستل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14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تعریف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حمله‌های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عام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حملاتی کارا به بیشتر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طرح‌ها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دارای پیچیدگی ناچیز در مقایسه با جستجوی جامع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حمله روی طرح فایستل یک دوری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با یک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پرس‌وجو</a:t>
                </a:r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:r>
                  <a:rPr lang="en-US" dirty="0" smtClean="0">
                    <a:cs typeface="B Nazanin" panose="00000400000000000000" pitchFamily="2" charset="-78"/>
                  </a:rPr>
                  <a:t>O(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</a:rPr>
                  <a:t>)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آیا نیمه اول خروجی </a:t>
                </a:r>
                <a:r>
                  <a:rPr lang="fa-IR" dirty="0" smtClean="0">
                    <a:cs typeface="B Nazanin" panose="00000400000000000000" pitchFamily="2" charset="-78"/>
                  </a:rPr>
                  <a:t>برابر با </a:t>
                </a:r>
                <a:r>
                  <a:rPr lang="fa-IR" dirty="0" smtClean="0">
                    <a:cs typeface="B Nazanin" panose="00000400000000000000" pitchFamily="2" charset="-78"/>
                  </a:rPr>
                  <a:t>نیمه دوم ورودی است؟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حمله روی طرح فایستل دو دوری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به ازای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ورودی‌های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منتخب با پیچیدگی </a:t>
                </a:r>
                <a:r>
                  <a:rPr lang="en-US" dirty="0" smtClean="0">
                    <a:cs typeface="B Nazanin" panose="00000400000000000000" pitchFamily="2" charset="-78"/>
                  </a:rPr>
                  <a:t>O(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1</a:t>
                </a:r>
                <a:r>
                  <a:rPr lang="en-US" dirty="0" smtClean="0">
                    <a:cs typeface="B Nazanin" panose="00000400000000000000" pitchFamily="2" charset="-78"/>
                  </a:rPr>
                  <a:t>)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به ازای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ورودی‌های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دلخواه با پیچیدگی </a:t>
                </a:r>
                <a:r>
                  <a:rPr lang="en-US" dirty="0" smtClean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cs typeface="B Nazanin" panose="00000400000000000000" pitchFamily="2" charset="-78"/>
                  </a:rPr>
                  <a:t>)</a:t>
                </a: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t="-1779" b="-3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عام به ساختار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15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حمله روی طرح فایستل بیشتر از سه دور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نیاز به حداقل </a:t>
                </a:r>
                <a:r>
                  <a:rPr lang="en-US" dirty="0" smtClean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cs typeface="B Nazanin" panose="00000400000000000000" pitchFamily="2" charset="-78"/>
                  </a:rPr>
                  <a:t>)</a:t>
                </a:r>
                <a:r>
                  <a:rPr lang="fa-IR" dirty="0" smtClean="0">
                    <a:cs typeface="B Nazanin" panose="00000400000000000000" pitchFamily="2" charset="-78"/>
                  </a:rPr>
                  <a:t> ورودی، حتی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ورودی‌های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منتخب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پیچیدگی </a:t>
                </a:r>
                <a:r>
                  <a:rPr lang="en-US" dirty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)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برای سه یا چهار دور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حمله روی طرح فایستل بیشتر از پنج دور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حداقل </a:t>
                </a:r>
                <a:r>
                  <a:rPr lang="en-US" dirty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)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پرس‌وجو</a:t>
                </a:r>
                <a:r>
                  <a:rPr lang="fa-IR" dirty="0" smtClean="0">
                    <a:cs typeface="B Nazanin" panose="00000400000000000000" pitchFamily="2" charset="-78"/>
                  </a:rPr>
                  <a:t>، حتی با عدم محدودیت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محاسباتی</a:t>
                </a:r>
                <a:endParaRPr lang="en-US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معرفی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حمله‌ای</a:t>
                </a:r>
                <a:r>
                  <a:rPr lang="fa-IR" dirty="0" smtClean="0">
                    <a:cs typeface="B Nazanin" panose="00000400000000000000" pitchFamily="2" charset="-78"/>
                  </a:rPr>
                  <a:t> با پیچیدگی حداکثر </a:t>
                </a:r>
                <a:r>
                  <a:rPr lang="en-US" dirty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)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محاسبه و پیام واضح منتخب</a:t>
                </a:r>
              </a:p>
              <a:p>
                <a:pPr marL="82296" indent="0" algn="r" rtl="1">
                  <a:buNone/>
                </a:pP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l="-1057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عام به ساختار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16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برای افزایش سرعت الگوریتم رمز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دور کم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برای افزایش امنیت الگوریتم رمز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دور زیاد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سوال: حداقل تعداد دور لازم در یک طرح فایستل برای جلوگیری از همه حملات عام چیست؟	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توصیه: </a:t>
            </a:r>
            <a:r>
              <a:rPr lang="fa-IR" b="1" dirty="0" smtClean="0">
                <a:cs typeface="B Nazanin" panose="00000400000000000000" pitchFamily="2" charset="-78"/>
              </a:rPr>
              <a:t>حداقل شش دور</a:t>
            </a:r>
          </a:p>
        </p:txBody>
      </p:sp>
    </p:spTree>
    <p:extLst>
      <p:ext uri="{BB962C8B-B14F-4D97-AF65-F5344CB8AC3E}">
        <p14:creationId xmlns:p14="http://schemas.microsoft.com/office/powerpoint/2010/main" val="37977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حملات (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تحلیل‌ها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بومرنگ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چرخشی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زمانی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کلید ضعیف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موازنه زمان-حافظه-داده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و...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جستجوی جامع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تلاقی در میان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خطی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تفاضلی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انتگرال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تفاضلی-خطی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تمایز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افراز</a:t>
            </a:r>
            <a:endParaRPr lang="fa-IR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17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/>
          <a:stretch/>
        </p:blipFill>
        <p:spPr>
          <a:xfrm>
            <a:off x="3919488" y="4927579"/>
            <a:ext cx="2530321" cy="14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18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سال 1977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معرفی توسط </a:t>
            </a:r>
            <a:r>
              <a:rPr lang="en-US" dirty="0" err="1" smtClean="0">
                <a:cs typeface="B Nazanin" panose="00000400000000000000" pitchFamily="2" charset="-78"/>
              </a:rPr>
              <a:t>Diffie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Hellman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به عنوان روشی برای تحلیل رمز </a:t>
            </a:r>
            <a:r>
              <a:rPr lang="fa-IR" dirty="0" err="1" smtClean="0">
                <a:cs typeface="B Nazanin" panose="00000400000000000000" pitchFamily="2" charset="-78"/>
              </a:rPr>
              <a:t>طرح‌های</a:t>
            </a:r>
            <a:r>
              <a:rPr lang="fa-IR" dirty="0" smtClean="0">
                <a:cs typeface="B Nazanin" panose="00000400000000000000" pitchFamily="2" charset="-78"/>
              </a:rPr>
              <a:t> رمزنگاری دوگانه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سال 1985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به کارگیری توسط </a:t>
            </a:r>
            <a:r>
              <a:rPr lang="en-US" dirty="0" err="1" smtClean="0">
                <a:cs typeface="B Nazanin" panose="00000400000000000000" pitchFamily="2" charset="-78"/>
              </a:rPr>
              <a:t>Chaum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err="1" smtClean="0">
                <a:cs typeface="B Nazanin" panose="00000400000000000000" pitchFamily="2" charset="-78"/>
              </a:rPr>
              <a:t>Evertse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در انواع مختلف </a:t>
            </a:r>
            <a:r>
              <a:rPr lang="en-US" dirty="0" smtClean="0">
                <a:cs typeface="B Nazanin" panose="00000400000000000000" pitchFamily="2" charset="-78"/>
              </a:rPr>
              <a:t>DES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دورکاهش‌یافته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اکنون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از </a:t>
            </a:r>
            <a:r>
              <a:rPr lang="fa-IR" dirty="0" err="1" smtClean="0">
                <a:cs typeface="B Nazanin" panose="00000400000000000000" pitchFamily="2" charset="-78"/>
              </a:rPr>
              <a:t>تکنیک‌های</a:t>
            </a:r>
            <a:r>
              <a:rPr lang="fa-IR" dirty="0" smtClean="0">
                <a:cs typeface="B Nazanin" panose="00000400000000000000" pitchFamily="2" charset="-78"/>
              </a:rPr>
              <a:t> مهم و مطرح برای تحلیل رمز</a:t>
            </a: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175365"/>
            <a:ext cx="2572975" cy="11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19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از انواع حملات </a:t>
            </a:r>
            <a:r>
              <a:rPr lang="fa-IR" dirty="0" err="1" smtClean="0">
                <a:cs typeface="B Nazanin" panose="00000400000000000000" pitchFamily="2" charset="-78"/>
              </a:rPr>
              <a:t>کم‌داده</a:t>
            </a:r>
            <a:r>
              <a:rPr lang="fa-IR" dirty="0" smtClean="0">
                <a:cs typeface="B Nazanin" panose="00000400000000000000" pitchFamily="2" charset="-78"/>
              </a:rPr>
              <a:t> (</a:t>
            </a:r>
            <a:r>
              <a:rPr lang="en-US" dirty="0" smtClean="0">
                <a:cs typeface="B Nazanin" panose="00000400000000000000" pitchFamily="2" charset="-78"/>
              </a:rPr>
              <a:t>low-data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 smtClean="0">
                <a:cs typeface="B Nazanin" panose="00000400000000000000" pitchFamily="2" charset="-78"/>
              </a:rPr>
              <a:t>داده‌های</a:t>
            </a:r>
            <a:r>
              <a:rPr lang="fa-IR" dirty="0" smtClean="0">
                <a:cs typeface="B Nazanin" panose="00000400000000000000" pitchFamily="2" charset="-78"/>
              </a:rPr>
              <a:t> کمتری نسبت به کل کتاب کد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نیاز به تعداد کمی متن واضح معلوم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قابلیت اعمال روی </a:t>
            </a:r>
            <a:r>
              <a:rPr lang="fa-IR" dirty="0" err="1" smtClean="0">
                <a:cs typeface="B Nazanin" panose="00000400000000000000" pitchFamily="2" charset="-78"/>
              </a:rPr>
              <a:t>ترکیب‌های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چنددوری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نسبت به تحلیل تفاضلی یا خطی، کمتر رایج است.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09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35832"/>
            <a:ext cx="7498080" cy="4069432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ساختارهای فایستل و </a:t>
            </a:r>
            <a:r>
              <a:rPr lang="fa-IR" dirty="0" err="1" smtClean="0">
                <a:cs typeface="B Nazanin" panose="00000400000000000000" pitchFamily="2" charset="-78"/>
              </a:rPr>
              <a:t>حمله‌ها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حمله تلاقی در میان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حمله تلاقی در میان به ساختارهای </a:t>
            </a:r>
            <a:r>
              <a:rPr lang="fa-IR" dirty="0">
                <a:cs typeface="B Nazanin" panose="00000400000000000000" pitchFamily="2" charset="-78"/>
              </a:rPr>
              <a:t>فایستل و انواع آن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جمع‌بندی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مسائل باز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پروژه کارشناسی ارشد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594801"/>
            <a:ext cx="1922016" cy="2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20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: تبدیل جزئی یک سیستم رمز </a:t>
                </a:r>
                <a:r>
                  <a:rPr lang="en-US" dirty="0" smtClean="0">
                    <a:cs typeface="B Nazanin" panose="00000400000000000000" pitchFamily="2" charset="-78"/>
                  </a:rPr>
                  <a:t>R</a:t>
                </a:r>
                <a:r>
                  <a:rPr lang="fa-IR" dirty="0" smtClean="0">
                    <a:cs typeface="B Nazanin" panose="00000400000000000000" pitchFamily="2" charset="-78"/>
                  </a:rPr>
                  <a:t>-دوری، با شروع از دور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i</a:t>
                </a:r>
                <a:r>
                  <a:rPr lang="fa-IR" dirty="0" smtClean="0">
                    <a:cs typeface="B Nazanin" panose="00000400000000000000" pitchFamily="2" charset="-78"/>
                  </a:rPr>
                  <a:t>-ام و پایان در بلافاصله بعد از دور </a:t>
                </a:r>
                <a:r>
                  <a:rPr lang="en-US" dirty="0" smtClean="0">
                    <a:cs typeface="B Nazanin" panose="00000400000000000000" pitchFamily="2" charset="-78"/>
                  </a:rPr>
                  <a:t>j</a:t>
                </a:r>
                <a:r>
                  <a:rPr lang="fa-IR" dirty="0" smtClean="0">
                    <a:cs typeface="B Nazanin" panose="00000400000000000000" pitchFamily="2" charset="-78"/>
                  </a:rPr>
                  <a:t>-ام آن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حدس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زیرکلید</a:t>
                </a:r>
                <a:r>
                  <a:rPr lang="fa-IR" dirty="0" smtClean="0">
                    <a:cs typeface="B Nazanin" panose="00000400000000000000" pitchFamily="2" charset="-78"/>
                  </a:rPr>
                  <a:t> بخش اول؛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حدس برای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زیرکلید</a:t>
                </a:r>
                <a:r>
                  <a:rPr lang="fa-IR" dirty="0" smtClean="0">
                    <a:cs typeface="B Nazanin" panose="00000400000000000000" pitchFamily="2" charset="-78"/>
                  </a:rPr>
                  <a:t> بخش دوم؛ محاسبه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𝑅</m:t>
                        </m:r>
                      </m:sub>
                      <m:sup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کلید صحیح: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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sSubSup>
                      <m:sSub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𝑅</m:t>
                        </m:r>
                      </m:sub>
                      <m:sup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marL="82296" indent="0" algn="r" rtl="1">
                  <a:buNone/>
                </a:pP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l="-268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437112"/>
            <a:ext cx="7846836" cy="19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21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حمله استاندارد تلاقی در میان به یک ساختار فایستل 7-دوری</a:t>
            </a:r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65" y="2492896"/>
            <a:ext cx="7831458" cy="33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68" y="2759497"/>
            <a:ext cx="7721450" cy="28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22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800" dirty="0" smtClean="0">
                    <a:cs typeface="B Nazanin" panose="00000400000000000000" pitchFamily="2" charset="-78"/>
                  </a:rPr>
                  <a:t>حمله استاندارد تلاقی در میان به یک ساختار فایستل 7-دوری</a:t>
                </a:r>
              </a:p>
              <a:p>
                <a:pPr lvl="1" algn="r" rtl="1"/>
                <a:r>
                  <a:rPr lang="fa-IR" sz="2400" dirty="0" smtClean="0">
                    <a:cs typeface="B Nazanin" panose="00000400000000000000" pitchFamily="2" charset="-78"/>
                  </a:rPr>
                  <a:t>پیچیدگی زمانی گام دوم: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a-IR" sz="2400" dirty="0" smtClean="0">
                    <a:cs typeface="B Nazanin" panose="00000400000000000000" pitchFamily="2" charset="-78"/>
                  </a:rPr>
                  <a:t> (معادل است با اندازه </a:t>
                </a:r>
                <a:r>
                  <a:rPr lang="en-US" sz="2400" dirty="0" smtClean="0">
                    <a:cs typeface="B Nazanin" panose="00000400000000000000" pitchFamily="2" charset="-78"/>
                  </a:rPr>
                  <a:t>List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)</a:t>
                </a:r>
              </a:p>
              <a:p>
                <a:pPr lvl="1" algn="r" rtl="1"/>
                <a:r>
                  <a:rPr lang="fa-IR" sz="2400" dirty="0" smtClean="0">
                    <a:cs typeface="B Nazanin" panose="00000400000000000000" pitchFamily="2" charset="-78"/>
                  </a:rPr>
                  <a:t>پیچیدگی زمانی گام سوم:</a:t>
                </a:r>
              </a:p>
              <a:p>
                <a:pPr lvl="2" algn="r" rtl="1"/>
                <a:r>
                  <a:rPr lang="fa-IR" sz="2000" dirty="0" smtClean="0">
                    <a:cs typeface="B Nazanin" panose="00000400000000000000" pitchFamily="2" charset="-78"/>
                  </a:rPr>
                  <a:t>برای هر طرف از عملیات رمز،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> پیشنهاد برای کلید</a:t>
                </a:r>
              </a:p>
              <a:p>
                <a:pPr lvl="2" algn="r" rtl="1"/>
                <a:r>
                  <a:rPr lang="fa-IR" sz="2000" dirty="0" smtClean="0">
                    <a:cs typeface="B Nazanin" panose="00000400000000000000" pitchFamily="2" charset="-78"/>
                  </a:rPr>
                  <a:t>تعداد کل پیشنهادهای کلید، پس از تطابق </a:t>
                </a:r>
                <a:r>
                  <a:rPr lang="en-US" sz="2000" dirty="0" smtClean="0">
                    <a:cs typeface="B Nazanin" panose="00000400000000000000" pitchFamily="2" charset="-78"/>
                  </a:rPr>
                  <a:t>2n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-بیتی در این گام:</a:t>
                </a:r>
                <a:endParaRPr lang="en-US" sz="2000" dirty="0" smtClean="0">
                  <a:cs typeface="B Nazanin" panose="00000400000000000000" pitchFamily="2" charset="-78"/>
                </a:endParaRPr>
              </a:p>
              <a:p>
                <a:pPr marL="658368" lvl="2" indent="0" algn="r" rtl="1">
                  <a:buNone/>
                </a:pPr>
                <a:r>
                  <a:rPr lang="en-US" sz="2000" dirty="0" smtClean="0">
                    <a:cs typeface="B Nazanin" panose="00000400000000000000" pitchFamily="2" charset="-78"/>
                  </a:rPr>
                  <a:t>			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sz="2000" dirty="0" smtClean="0">
                    <a:cs typeface="B Nazanin" panose="00000400000000000000" pitchFamily="2" charset="-78"/>
                  </a:rPr>
                  <a:t>برای هر پیشنهاد، یک </a:t>
                </a:r>
                <a:r>
                  <a:rPr lang="en-US" sz="2000" dirty="0" smtClean="0">
                    <a:cs typeface="B Nazanin" panose="00000400000000000000" pitchFamily="2" charset="-78"/>
                  </a:rPr>
                  <a:t>K</a:t>
                </a:r>
                <a:r>
                  <a:rPr lang="en-US" sz="2000" baseline="-25000" dirty="0" smtClean="0">
                    <a:cs typeface="B Nazanin" panose="00000400000000000000" pitchFamily="2" charset="-78"/>
                  </a:rPr>
                  <a:t>4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 حدس زده </a:t>
                </a:r>
                <a:r>
                  <a:rPr lang="fa-IR" sz="2000" dirty="0" err="1" smtClean="0">
                    <a:cs typeface="B Nazanin" panose="00000400000000000000" pitchFamily="2" charset="-78"/>
                  </a:rPr>
                  <a:t>می‌شود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، که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> کل عملیات رمز امتحان </a:t>
                </a:r>
                <a:r>
                  <a:rPr lang="fa-IR" sz="2000" dirty="0" err="1" smtClean="0">
                    <a:cs typeface="B Nazanin" panose="00000400000000000000" pitchFamily="2" charset="-78"/>
                  </a:rPr>
                  <a:t>می‌شود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2" algn="r" rtl="1"/>
                <a:r>
                  <a:rPr lang="fa-IR" sz="2000" dirty="0" smtClean="0">
                    <a:cs typeface="B Nazanin" panose="00000400000000000000" pitchFamily="2" charset="-78"/>
                  </a:rPr>
                  <a:t>پس پیچیدگی زمانی گام سوم، برابر با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endParaRPr lang="fa-IR" sz="20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پیچیدگی زمانی کل حمله: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marL="82296" indent="0" algn="r" rtl="1">
                  <a:buNone/>
                </a:pP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23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برای تعداد دور زوج </a:t>
            </a:r>
            <a:r>
              <a:rPr lang="en-US" sz="2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2r</a:t>
            </a:r>
            <a:endParaRPr lang="fa-IR" sz="2800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حمله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نامتوازن</a:t>
            </a: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rtl="1"/>
            <a:r>
              <a:rPr lang="en-US" dirty="0" smtClean="0">
                <a:latin typeface="+mj-lt"/>
                <a:cs typeface="B Nazanin" panose="00000400000000000000" pitchFamily="2" charset="-78"/>
              </a:rPr>
              <a:t>r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زیرکلید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از یک طرف حمله و </a:t>
            </a:r>
            <a:r>
              <a:rPr lang="en-US" dirty="0" smtClean="0">
                <a:latin typeface="+mj-lt"/>
                <a:cs typeface="B Nazanin" panose="00000400000000000000" pitchFamily="2" charset="-78"/>
              </a:rPr>
              <a:t>r-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زیرکلید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از طرف دیگر حمله!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اضافه کردن یک دور به ساختار فایستل</a:t>
            </a:r>
          </a:p>
          <a:p>
            <a:pPr lvl="1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دوباره متوازن کردن حمله به کمک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دونیم‌کردن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حدس یکی از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زیرکلیدهای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بین دو طرف حمله</a:t>
            </a:r>
          </a:p>
          <a:p>
            <a:pPr algn="r" rtl="1"/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89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24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برای تعداد دور زوج </a:t>
            </a:r>
            <a:r>
              <a:rPr lang="en-US" sz="2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2r</a:t>
            </a:r>
            <a:endParaRPr lang="fa-IR" sz="2800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دوباره متوازن کردن حمله به کمک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دونیم‌کردن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حدس یکی از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زیرکلیدهای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بین دو طرف حمله</a:t>
            </a:r>
          </a:p>
          <a:p>
            <a:pPr lvl="2" algn="r" rtl="1"/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0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ثابت برای همه </a:t>
            </a:r>
            <a:r>
              <a:rPr lang="fa-IR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متن‌های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واضح</a:t>
            </a:r>
          </a:p>
          <a:p>
            <a:pPr lvl="2" algn="r" rtl="1"/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xor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L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0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Const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ثابت، وابسته به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تبدیل به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2r-1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دور و افزودن </a:t>
            </a:r>
            <a:r>
              <a:rPr lang="en-US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Const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به نیمه راست متن‌ واضح</a:t>
            </a:r>
          </a:p>
          <a:p>
            <a:pPr lvl="1"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استفاده از تکنیک «پیوند و برش» برای جداسازی حدس مقدار  </a:t>
            </a:r>
            <a:r>
              <a:rPr lang="en-US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Const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از طرفین حمله</a:t>
            </a:r>
          </a:p>
          <a:p>
            <a:pPr algn="r" rtl="1"/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53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25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تطابق جزئی (</a:t>
            </a:r>
            <a:r>
              <a:rPr lang="en-US" dirty="0" smtClean="0">
                <a:cs typeface="B Nazanin" panose="00000400000000000000" pitchFamily="2" charset="-78"/>
              </a:rPr>
              <a:t>partial matching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تطابق </a:t>
            </a:r>
            <a:r>
              <a:rPr lang="fa-IR" dirty="0" err="1" smtClean="0">
                <a:cs typeface="B Nazanin" panose="00000400000000000000" pitchFamily="2" charset="-78"/>
              </a:rPr>
              <a:t>احتمالاتی</a:t>
            </a:r>
            <a:r>
              <a:rPr lang="fa-IR" dirty="0" smtClean="0">
                <a:cs typeface="B Nazanin" panose="00000400000000000000" pitchFamily="2" charset="-78"/>
              </a:rPr>
              <a:t> (</a:t>
            </a:r>
            <a:r>
              <a:rPr lang="en-US" dirty="0" smtClean="0">
                <a:cs typeface="B Nazanin" panose="00000400000000000000" pitchFamily="2" charset="-78"/>
              </a:rPr>
              <a:t>probabilistic matching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 smtClean="0">
                <a:cs typeface="B Nazanin" panose="00000400000000000000" pitchFamily="2" charset="-78"/>
              </a:rPr>
              <a:t>گراف‌های</a:t>
            </a:r>
            <a:r>
              <a:rPr lang="fa-IR" dirty="0" smtClean="0">
                <a:cs typeface="B Nazanin" panose="00000400000000000000" pitchFamily="2" charset="-78"/>
              </a:rPr>
              <a:t> کامل </a:t>
            </a:r>
            <a:r>
              <a:rPr lang="fa-IR" dirty="0" err="1" smtClean="0">
                <a:cs typeface="B Nazanin" panose="00000400000000000000" pitchFamily="2" charset="-78"/>
              </a:rPr>
              <a:t>دوبخشی</a:t>
            </a:r>
            <a:r>
              <a:rPr lang="fa-IR" dirty="0" smtClean="0">
                <a:cs typeface="B Nazanin" panose="00000400000000000000" pitchFamily="2" charset="-78"/>
              </a:rPr>
              <a:t> (</a:t>
            </a:r>
            <a:r>
              <a:rPr lang="en-US" dirty="0" err="1" smtClean="0">
                <a:cs typeface="B Nazanin" panose="00000400000000000000" pitchFamily="2" charset="-78"/>
              </a:rPr>
              <a:t>bicliques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غربال در میان (</a:t>
            </a:r>
            <a:r>
              <a:rPr lang="en-US" dirty="0" smtClean="0">
                <a:cs typeface="B Nazanin" panose="00000400000000000000" pitchFamily="2" charset="-78"/>
              </a:rPr>
              <a:t>sieve-in-the-middle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با حمله تشریح (</a:t>
            </a:r>
            <a:r>
              <a:rPr lang="en-US" dirty="0" smtClean="0">
                <a:cs typeface="B Nazanin" panose="00000400000000000000" pitchFamily="2" charset="-78"/>
              </a:rPr>
              <a:t>dissection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35" y="4055200"/>
            <a:ext cx="2360313" cy="23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26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تطابق جزئی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محدودیت در فضای </a:t>
            </a:r>
            <a:r>
              <a:rPr lang="fa-IR" dirty="0" err="1" smtClean="0">
                <a:cs typeface="B Nazanin" panose="00000400000000000000" pitchFamily="2" charset="-78"/>
              </a:rPr>
              <a:t>نگه‌داری</a:t>
            </a:r>
            <a:r>
              <a:rPr lang="fa-IR" dirty="0" smtClean="0">
                <a:cs typeface="B Nazanin" panose="00000400000000000000" pitchFamily="2" charset="-78"/>
              </a:rPr>
              <a:t> مقادیر میانی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به دلیل تعداد دور زیاد الگوریتم رمز</a:t>
            </a: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تطابق تعداد کمی از </a:t>
            </a:r>
            <a:r>
              <a:rPr lang="fa-IR" dirty="0" err="1" smtClean="0">
                <a:cs typeface="B Nazanin" panose="00000400000000000000" pitchFamily="2" charset="-78"/>
              </a:rPr>
              <a:t>بیت‌های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انتخاب‌شده</a:t>
            </a:r>
            <a:r>
              <a:rPr lang="fa-IR" dirty="0" smtClean="0">
                <a:cs typeface="B Nazanin" panose="00000400000000000000" pitchFamily="2" charset="-78"/>
              </a:rPr>
              <a:t> مقادیر میانی حمله تلاقی در میان، به جای تطابق همه </a:t>
            </a:r>
            <a:r>
              <a:rPr lang="fa-IR" dirty="0" err="1" smtClean="0">
                <a:cs typeface="B Nazanin" panose="00000400000000000000" pitchFamily="2" charset="-78"/>
              </a:rPr>
              <a:t>بیت‌ها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rtl="1"/>
            <a:r>
              <a:rPr lang="fa-IR" dirty="0" smtClean="0">
                <a:cs typeface="B Nazanin" panose="00000400000000000000" pitchFamily="2" charset="-78"/>
              </a:rPr>
              <a:t> مقاله</a:t>
            </a: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en-US" sz="2000" dirty="0" smtClean="0"/>
              <a:t>A 3-Subset Meet-in-the-Middle Attack:</a:t>
            </a:r>
            <a:r>
              <a:rPr lang="fa-IR" sz="2000" dirty="0" smtClean="0"/>
              <a:t> </a:t>
            </a:r>
            <a:r>
              <a:rPr lang="en-US" sz="2000" dirty="0" smtClean="0"/>
              <a:t>Cryptanalysis of the Lightweight Block Cipher</a:t>
            </a:r>
            <a:r>
              <a:rPr lang="fa-IR" sz="2000" dirty="0" smtClean="0"/>
              <a:t> </a:t>
            </a:r>
            <a:r>
              <a:rPr lang="en-US" sz="2000" dirty="0" smtClean="0"/>
              <a:t>KTANTAN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09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27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تطابق </a:t>
            </a:r>
            <a:r>
              <a:rPr lang="fa-IR" dirty="0" err="1" smtClean="0">
                <a:cs typeface="B Nazanin" panose="00000400000000000000" pitchFamily="2" charset="-78"/>
              </a:rPr>
              <a:t>احتمالاتی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محدودیت در فضای </a:t>
            </a:r>
            <a:r>
              <a:rPr lang="fa-IR" dirty="0" err="1" smtClean="0">
                <a:cs typeface="B Nazanin" panose="00000400000000000000" pitchFamily="2" charset="-78"/>
              </a:rPr>
              <a:t>نگه‌داری</a:t>
            </a:r>
            <a:r>
              <a:rPr lang="fa-IR" dirty="0" smtClean="0">
                <a:cs typeface="B Nazanin" panose="00000400000000000000" pitchFamily="2" charset="-78"/>
              </a:rPr>
              <a:t> مقادیر میانی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به دلیل تعداد دور زیاد الگوریتم رمز</a:t>
            </a: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تطابق </a:t>
            </a:r>
            <a:r>
              <a:rPr lang="fa-IR" dirty="0" err="1" smtClean="0">
                <a:cs typeface="B Nazanin" panose="00000400000000000000" pitchFamily="2" charset="-78"/>
              </a:rPr>
              <a:t>احتمالاتی</a:t>
            </a:r>
            <a:r>
              <a:rPr lang="fa-IR" dirty="0" smtClean="0">
                <a:cs typeface="B Nazanin" panose="00000400000000000000" pitchFamily="2" charset="-78"/>
              </a:rPr>
              <a:t> تعدادی از </a:t>
            </a:r>
            <a:r>
              <a:rPr lang="fa-IR" dirty="0" err="1" smtClean="0">
                <a:cs typeface="B Nazanin" panose="00000400000000000000" pitchFamily="2" charset="-78"/>
              </a:rPr>
              <a:t>بیت‌های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انتخاب‌شده</a:t>
            </a:r>
            <a:r>
              <a:rPr lang="fa-IR" dirty="0" smtClean="0">
                <a:cs typeface="B Nazanin" panose="00000400000000000000" pitchFamily="2" charset="-78"/>
              </a:rPr>
              <a:t> یا همه </a:t>
            </a:r>
            <a:r>
              <a:rPr lang="fa-IR" dirty="0" err="1" smtClean="0">
                <a:cs typeface="B Nazanin" panose="00000400000000000000" pitchFamily="2" charset="-78"/>
              </a:rPr>
              <a:t>بیت‌های</a:t>
            </a:r>
            <a:r>
              <a:rPr lang="fa-IR" dirty="0" smtClean="0">
                <a:cs typeface="B Nazanin" panose="00000400000000000000" pitchFamily="2" charset="-78"/>
              </a:rPr>
              <a:t> مقادیر میانی حمله تلاقی در میان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6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28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از </a:t>
            </a:r>
            <a:r>
              <a:rPr lang="fa-IR" dirty="0" err="1">
                <a:cs typeface="B Nazanin" panose="00000400000000000000" pitchFamily="2" charset="-78"/>
              </a:rPr>
              <a:t>گراف‌های</a:t>
            </a:r>
            <a:r>
              <a:rPr lang="fa-IR" dirty="0">
                <a:cs typeface="B Nazanin" panose="00000400000000000000" pitchFamily="2" charset="-78"/>
              </a:rPr>
              <a:t> کامل </a:t>
            </a:r>
            <a:r>
              <a:rPr lang="fa-IR" dirty="0" err="1">
                <a:cs typeface="B Nazanin" panose="00000400000000000000" pitchFamily="2" charset="-78"/>
              </a:rPr>
              <a:t>دوبخشی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تعریف گراف کامل </a:t>
            </a:r>
            <a:r>
              <a:rPr lang="fa-IR" dirty="0" err="1" smtClean="0">
                <a:cs typeface="B Nazanin" panose="00000400000000000000" pitchFamily="2" charset="-78"/>
              </a:rPr>
              <a:t>دوبخشی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just" rtl="1"/>
            <a:r>
              <a:rPr lang="fa-IR" sz="1800" dirty="0" smtClean="0">
                <a:cs typeface="B Nazanin" panose="00000400000000000000" pitchFamily="2" charset="-78"/>
              </a:rPr>
              <a:t>گراف کاملی که بتوان مجموعه رئوس آن را به دو </a:t>
            </a:r>
            <a:r>
              <a:rPr lang="fa-IR" sz="1800" dirty="0" err="1" smtClean="0">
                <a:cs typeface="B Nazanin" panose="00000400000000000000" pitchFamily="2" charset="-78"/>
              </a:rPr>
              <a:t>زیرمحموعه</a:t>
            </a:r>
            <a:r>
              <a:rPr lang="fa-IR" sz="1800" dirty="0" smtClean="0">
                <a:cs typeface="B Nazanin" panose="00000400000000000000" pitchFamily="2" charset="-78"/>
              </a:rPr>
              <a:t> افراز کرد، به </a:t>
            </a:r>
            <a:r>
              <a:rPr lang="fa-IR" sz="1800" dirty="0" err="1" smtClean="0">
                <a:cs typeface="B Nazanin" panose="00000400000000000000" pitchFamily="2" charset="-78"/>
              </a:rPr>
              <a:t>گونه‌ای</a:t>
            </a:r>
            <a:r>
              <a:rPr lang="fa-IR" sz="1800" dirty="0" smtClean="0">
                <a:cs typeface="B Nazanin" panose="00000400000000000000" pitchFamily="2" charset="-78"/>
              </a:rPr>
              <a:t> که یک یال بین دو </a:t>
            </a:r>
            <a:r>
              <a:rPr lang="fa-IR" sz="1800" dirty="0" err="1" smtClean="0">
                <a:cs typeface="B Nazanin" panose="00000400000000000000" pitchFamily="2" charset="-78"/>
              </a:rPr>
              <a:t>رأس</a:t>
            </a:r>
            <a:r>
              <a:rPr lang="fa-IR" sz="1800" dirty="0" smtClean="0">
                <a:cs typeface="B Nazanin" panose="00000400000000000000" pitchFamily="2" charset="-78"/>
              </a:rPr>
              <a:t> وجود داشته باشد اگر و فقط اگر یکی از </a:t>
            </a:r>
            <a:r>
              <a:rPr lang="fa-IR" sz="1800" dirty="0" err="1" smtClean="0">
                <a:cs typeface="B Nazanin" panose="00000400000000000000" pitchFamily="2" charset="-78"/>
              </a:rPr>
              <a:t>آن‌ها</a:t>
            </a:r>
            <a:r>
              <a:rPr lang="fa-IR" sz="1800" dirty="0" smtClean="0">
                <a:cs typeface="B Nazanin" panose="00000400000000000000" pitchFamily="2" charset="-78"/>
              </a:rPr>
              <a:t> از مجموعه اول و دیگری از مجموعه دوم باشد.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گسترش تعداد دورهای ممکن حمله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امکان شکستن </a:t>
            </a:r>
            <a:r>
              <a:rPr lang="en-US" dirty="0" smtClean="0">
                <a:cs typeface="B Nazanin" panose="00000400000000000000" pitchFamily="2" charset="-78"/>
              </a:rPr>
              <a:t>full AES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full IDEA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مزیت کوچکی نسبت به جستجوی جامع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انواع</a:t>
            </a: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Long </a:t>
            </a:r>
            <a:r>
              <a:rPr lang="en-US" dirty="0" err="1" smtClean="0">
                <a:cs typeface="B Nazanin" panose="00000400000000000000" pitchFamily="2" charset="-78"/>
              </a:rPr>
              <a:t>biclique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Independent </a:t>
            </a:r>
            <a:r>
              <a:rPr lang="en-US" dirty="0" err="1" smtClean="0">
                <a:cs typeface="B Nazanin" panose="00000400000000000000" pitchFamily="2" charset="-78"/>
              </a:rPr>
              <a:t>biclique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8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29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استفاده از </a:t>
                </a:r>
                <a:r>
                  <a:rPr lang="fa-IR" dirty="0" err="1">
                    <a:cs typeface="B Nazanin" panose="00000400000000000000" pitchFamily="2" charset="-78"/>
                  </a:rPr>
                  <a:t>گراف‌های</a:t>
                </a:r>
                <a:r>
                  <a:rPr lang="fa-IR" dirty="0">
                    <a:cs typeface="B Nazanin" panose="00000400000000000000" pitchFamily="2" charset="-78"/>
                  </a:rPr>
                  <a:t> کامل </a:t>
                </a:r>
                <a:r>
                  <a:rPr lang="fa-IR" dirty="0" err="1">
                    <a:cs typeface="B Nazanin" panose="00000400000000000000" pitchFamily="2" charset="-78"/>
                  </a:rPr>
                  <a:t>دوبخشی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تابع </a:t>
                </a:r>
                <a:r>
                  <a:rPr lang="en-US" dirty="0" smtClean="0">
                    <a:cs typeface="B Nazanin" panose="00000400000000000000" pitchFamily="2" charset="-78"/>
                  </a:rPr>
                  <a:t>f</a:t>
                </a:r>
                <a:r>
                  <a:rPr lang="fa-IR" dirty="0" smtClean="0">
                    <a:cs typeface="B Nazanin" panose="00000400000000000000" pitchFamily="2" charset="-78"/>
                  </a:rPr>
                  <a:t>: یک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زیرسیستم</a:t>
                </a:r>
                <a:r>
                  <a:rPr lang="fa-IR" dirty="0" smtClean="0">
                    <a:cs typeface="B Nazanin" panose="00000400000000000000" pitchFamily="2" charset="-78"/>
                  </a:rPr>
                  <a:t> رمز که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حالت میانی </a:t>
                </a:r>
                <a:r>
                  <a:rPr lang="en-US" dirty="0" smtClean="0">
                    <a:cs typeface="B Nazanin" panose="00000400000000000000" pitchFamily="2" charset="-78"/>
                  </a:rPr>
                  <a:t>{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S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j</a:t>
                </a:r>
                <a:r>
                  <a:rPr lang="en-US" dirty="0">
                    <a:cs typeface="B Nazanin" panose="00000400000000000000" pitchFamily="2" charset="-78"/>
                  </a:rPr>
                  <a:t>}</a:t>
                </a:r>
                <a:r>
                  <a:rPr lang="fa-IR" dirty="0" smtClean="0">
                    <a:cs typeface="B Nazanin" panose="00000400000000000000" pitchFamily="2" charset="-78"/>
                  </a:rPr>
                  <a:t> را با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کلید </a:t>
                </a:r>
                <a:r>
                  <a:rPr lang="en-US" dirty="0" smtClean="0">
                    <a:cs typeface="B Nazanin" panose="00000400000000000000" pitchFamily="2" charset="-78"/>
                  </a:rPr>
                  <a:t>{</a:t>
                </a:r>
                <a:r>
                  <a:rPr lang="en-US" dirty="0" smtClean="0">
                    <a:cs typeface="B Nazanin" panose="00000400000000000000" pitchFamily="2" charset="-78"/>
                  </a:rPr>
                  <a:t>K[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i,j</a:t>
                </a:r>
                <a:r>
                  <a:rPr lang="en-US" dirty="0" smtClean="0">
                    <a:cs typeface="B Nazanin" panose="00000400000000000000" pitchFamily="2" charset="-78"/>
                  </a:rPr>
                  <a:t>]}</a:t>
                </a:r>
                <a:r>
                  <a:rPr lang="fa-IR" dirty="0">
                    <a:cs typeface="B Nazanin" panose="00000400000000000000" pitchFamily="2" charset="-78"/>
                  </a:rPr>
                  <a:t> به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متن </a:t>
                </a:r>
                <a:r>
                  <a:rPr lang="fa-IR" dirty="0" err="1">
                    <a:cs typeface="B Nazanin" panose="00000400000000000000" pitchFamily="2" charset="-78"/>
                  </a:rPr>
                  <a:t>رمزشده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{C</a:t>
                </a:r>
                <a:r>
                  <a:rPr lang="en-US" baseline="-25000" dirty="0">
                    <a:cs typeface="B Nazanin" panose="00000400000000000000" pitchFamily="2" charset="-78"/>
                  </a:rPr>
                  <a:t>i</a:t>
                </a:r>
                <a:r>
                  <a:rPr lang="en-US" dirty="0">
                    <a:cs typeface="B Nazanin" panose="00000400000000000000" pitchFamily="2" charset="-78"/>
                  </a:rPr>
                  <a:t>}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نگاشت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می‌کند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گراف کامل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دوبخشی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d</a:t>
                </a:r>
                <a:r>
                  <a:rPr lang="fa-IR" dirty="0" smtClean="0">
                    <a:cs typeface="B Nazanin" panose="00000400000000000000" pitchFamily="2" charset="-78"/>
                  </a:rPr>
                  <a:t>-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بُعدی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سه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تایی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[{C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i</a:t>
                </a:r>
                <a:r>
                  <a:rPr lang="en-US" dirty="0" smtClean="0">
                    <a:cs typeface="B Nazanin" panose="00000400000000000000" pitchFamily="2" charset="-78"/>
                  </a:rPr>
                  <a:t>}, {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S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j</a:t>
                </a:r>
                <a:r>
                  <a:rPr lang="en-US" dirty="0" smtClean="0">
                    <a:cs typeface="B Nazanin" panose="00000400000000000000" pitchFamily="2" charset="-78"/>
                  </a:rPr>
                  <a:t>}, {</a:t>
                </a:r>
                <a:r>
                  <a:rPr lang="en-US" dirty="0" smtClean="0">
                    <a:cs typeface="B Nazanin" panose="00000400000000000000" pitchFamily="2" charset="-78"/>
                  </a:rPr>
                  <a:t>K[</a:t>
                </a:r>
                <a:r>
                  <a:rPr lang="en-US" dirty="0" err="1">
                    <a:cs typeface="B Nazanin" panose="00000400000000000000" pitchFamily="2" charset="-78"/>
                  </a:rPr>
                  <a:t>i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,j</a:t>
                </a:r>
                <a:r>
                  <a:rPr lang="en-US" dirty="0" smtClean="0">
                    <a:cs typeface="B Nazanin" panose="00000400000000000000" pitchFamily="2" charset="-78"/>
                  </a:rPr>
                  <a:t>]}]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</a:rPr>
                  <a:t>اگر برای هر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i,j</a:t>
                </a:r>
                <a:r>
                  <a:rPr lang="en-US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  <a:sym typeface="Symbol" panose="05050102010706020507" pitchFamily="18" charset="2"/>
                  </a:rPr>
                  <a:t> {0,…,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en-US" dirty="0" smtClean="0">
                    <a:cs typeface="B Nazanin" panose="00000400000000000000" pitchFamily="2" charset="-78"/>
                  </a:rPr>
                  <a:t>}</a:t>
                </a:r>
                <a:r>
                  <a:rPr lang="fa-IR" dirty="0" smtClean="0">
                    <a:cs typeface="B Nazanin" panose="00000400000000000000" pitchFamily="2" charset="-78"/>
                  </a:rPr>
                  <a:t>، </a:t>
                </a:r>
                <a:r>
                  <a:rPr lang="en-US" dirty="0">
                    <a:cs typeface="B Nazanin" panose="00000400000000000000" pitchFamily="2" charset="-78"/>
                  </a:rPr>
                  <a:t>C</a:t>
                </a:r>
                <a:r>
                  <a:rPr lang="en-US" baseline="-25000" dirty="0">
                    <a:cs typeface="B Nazanin" panose="00000400000000000000" pitchFamily="2" charset="-78"/>
                  </a:rPr>
                  <a:t>i</a:t>
                </a:r>
                <a:r>
                  <a:rPr lang="en-US" dirty="0">
                    <a:cs typeface="B Nazanin" panose="00000400000000000000" pitchFamily="2" charset="-78"/>
                  </a:rPr>
                  <a:t> = </a:t>
                </a:r>
                <a:r>
                  <a:rPr lang="en-US" dirty="0" err="1" smtClean="0">
                    <a:cs typeface="B Nazanin" panose="00000400000000000000" pitchFamily="2" charset="-78"/>
                  </a:rPr>
                  <a:t>f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K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[</a:t>
                </a:r>
                <a:r>
                  <a:rPr lang="en-US" baseline="-25000" dirty="0" err="1" smtClean="0">
                    <a:cs typeface="B Nazanin" panose="00000400000000000000" pitchFamily="2" charset="-78"/>
                  </a:rPr>
                  <a:t>i,j</a:t>
                </a:r>
                <a:r>
                  <a:rPr lang="en-US" baseline="-25000" dirty="0">
                    <a:cs typeface="B Nazanin" panose="00000400000000000000" pitchFamily="2" charset="-78"/>
                  </a:rPr>
                  <a:t>]</a:t>
                </a:r>
                <a:r>
                  <a:rPr lang="en-US" dirty="0">
                    <a:cs typeface="B Nazanin" panose="00000400000000000000" pitchFamily="2" charset="-78"/>
                  </a:rPr>
                  <a:t>(</a:t>
                </a:r>
                <a:r>
                  <a:rPr lang="en-US" dirty="0" err="1">
                    <a:cs typeface="B Nazanin" panose="00000400000000000000" pitchFamily="2" charset="-78"/>
                  </a:rPr>
                  <a:t>S</a:t>
                </a:r>
                <a:r>
                  <a:rPr lang="en-US" baseline="-25000" dirty="0" err="1">
                    <a:cs typeface="B Nazanin" panose="00000400000000000000" pitchFamily="2" charset="-78"/>
                  </a:rPr>
                  <a:t>j</a:t>
                </a:r>
                <a:r>
                  <a:rPr lang="en-US" dirty="0" smtClean="0">
                    <a:cs typeface="B Nazanin" panose="00000400000000000000" pitchFamily="2" charset="-78"/>
                  </a:rPr>
                  <a:t>)    </a:t>
                </a:r>
                <a:r>
                  <a:rPr lang="fa-IR" dirty="0" smtClean="0">
                    <a:cs typeface="B Nazanin" panose="00000400000000000000" pitchFamily="2" charset="-78"/>
                  </a:rPr>
                  <a:t>   </a:t>
                </a:r>
                <a:endParaRPr lang="fa-IR" dirty="0">
                  <a:cs typeface="B Nazanin" panose="00000400000000000000" pitchFamily="2" charset="-78"/>
                </a:endParaRPr>
              </a:p>
              <a:p>
                <a:pPr lvl="3"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l="-1626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33" y="4392441"/>
            <a:ext cx="3358443" cy="20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مقدمه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اهمیت </a:t>
            </a:r>
            <a:r>
              <a:rPr lang="fa-IR" dirty="0" err="1" smtClean="0">
                <a:cs typeface="B Nazanin" panose="00000400000000000000" pitchFamily="2" charset="-78"/>
              </a:rPr>
              <a:t>سیستم‌های</a:t>
            </a:r>
            <a:r>
              <a:rPr lang="fa-IR" dirty="0" smtClean="0">
                <a:cs typeface="B Nazanin" panose="00000400000000000000" pitchFamily="2" charset="-78"/>
              </a:rPr>
              <a:t> رمز </a:t>
            </a:r>
            <a:r>
              <a:rPr lang="fa-IR" dirty="0" err="1" smtClean="0">
                <a:cs typeface="B Nazanin" panose="00000400000000000000" pitchFamily="2" charset="-78"/>
              </a:rPr>
              <a:t>قطعه‌ای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اهمیت ساختار فایستل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سیستم‌های</a:t>
            </a:r>
            <a:r>
              <a:rPr lang="fa-IR" dirty="0" smtClean="0">
                <a:cs typeface="B Nazanin" panose="00000400000000000000" pitchFamily="2" charset="-78"/>
              </a:rPr>
              <a:t> رمزنگاری</a:t>
            </a: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DES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</a:rPr>
              <a:t>Triple-DES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err="1" smtClean="0">
                <a:cs typeface="B Nazanin" panose="00000400000000000000" pitchFamily="2" charset="-78"/>
              </a:rPr>
              <a:t>Camelia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</a:rPr>
              <a:t>CAST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</a:rPr>
              <a:t>SIMON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err="1" smtClean="0">
                <a:cs typeface="B Nazanin" panose="00000400000000000000" pitchFamily="2" charset="-78"/>
              </a:rPr>
              <a:t>LBlock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بسیاری از نامزدهای </a:t>
            </a:r>
            <a:r>
              <a:rPr lang="en-US" dirty="0" smtClean="0">
                <a:cs typeface="B Nazanin" panose="00000400000000000000" pitchFamily="2" charset="-78"/>
              </a:rPr>
              <a:t>AES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توابع </a:t>
            </a:r>
            <a:r>
              <a:rPr lang="fa-IR" dirty="0" err="1" smtClean="0">
                <a:cs typeface="B Nazanin" panose="00000400000000000000" pitchFamily="2" charset="-78"/>
              </a:rPr>
              <a:t>درهم‌ساز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SHA vite-3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طرح تصدیق اصالت </a:t>
            </a:r>
            <a:r>
              <a:rPr lang="en-US" dirty="0" smtClean="0">
                <a:cs typeface="B Nazanin" panose="00000400000000000000" pitchFamily="2" charset="-78"/>
              </a:rPr>
              <a:t>LAC</a:t>
            </a:r>
          </a:p>
          <a:p>
            <a:pPr lvl="2" algn="r" rtl="1"/>
            <a:r>
              <a:rPr lang="en-US" dirty="0" smtClean="0">
                <a:cs typeface="B Nazanin" panose="00000400000000000000" pitchFamily="2" charset="-78"/>
              </a:rPr>
              <a:t>CAESAR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ضرورت بررسی امنیت این ساختار اولیه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30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استفاده از </a:t>
                </a:r>
                <a:r>
                  <a:rPr lang="fa-IR" dirty="0" err="1">
                    <a:cs typeface="B Nazanin" panose="00000400000000000000" pitchFamily="2" charset="-78"/>
                  </a:rPr>
                  <a:t>گراف‌های</a:t>
                </a:r>
                <a:r>
                  <a:rPr lang="fa-IR" dirty="0">
                    <a:cs typeface="B Nazanin" panose="00000400000000000000" pitchFamily="2" charset="-78"/>
                  </a:rPr>
                  <a:t> کامل </a:t>
                </a:r>
                <a:r>
                  <a:rPr lang="fa-IR" dirty="0" err="1">
                    <a:cs typeface="B Nazanin" panose="00000400000000000000" pitchFamily="2" charset="-78"/>
                  </a:rPr>
                  <a:t>دوبخشی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</a:p>
              <a:p>
                <a:pPr lvl="1" algn="r" rtl="1"/>
                <a:r>
                  <a:rPr lang="fa-IR" dirty="0" err="1" smtClean="0">
                    <a:cs typeface="B Nazanin" panose="00000400000000000000" pitchFamily="2" charset="-78"/>
                  </a:rPr>
                  <a:t>گام‌های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تحلیل:</a:t>
                </a:r>
              </a:p>
              <a:p>
                <a:pPr lvl="2" algn="r" rtl="1"/>
                <a:r>
                  <a:rPr lang="fa-IR" dirty="0" err="1" smtClean="0">
                    <a:cs typeface="B Nazanin" panose="00000400000000000000" pitchFamily="2" charset="-78"/>
                  </a:rPr>
                  <a:t>گروه‌بندی</a:t>
                </a:r>
                <a:r>
                  <a:rPr lang="fa-IR" dirty="0" smtClean="0">
                    <a:cs typeface="B Nazanin" panose="00000400000000000000" pitchFamily="2" charset="-78"/>
                  </a:rPr>
                  <a:t> همه کلیدهای ممکن به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زیرمجموعه‌های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کلید با اندازه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</a:rPr>
                  <a:t>کلید هر گروه در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ماتریس</a:t>
                </a:r>
                <a:r>
                  <a:rPr lang="en-US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K[</a:t>
                </a:r>
                <a:r>
                  <a:rPr lang="en-US" dirty="0" err="1">
                    <a:cs typeface="B Nazanin" panose="00000400000000000000" pitchFamily="2" charset="-78"/>
                  </a:rPr>
                  <a:t>i,j</a:t>
                </a:r>
                <a:r>
                  <a:rPr lang="en-US" dirty="0" smtClean="0">
                    <a:cs typeface="B Nazanin" panose="00000400000000000000" pitchFamily="2" charset="-78"/>
                  </a:rPr>
                  <a:t>] </a:t>
                </a:r>
                <a:r>
                  <a:rPr lang="fa-IR" dirty="0">
                    <a:cs typeface="B Nazanin" panose="00000400000000000000" pitchFamily="2" charset="-78"/>
                  </a:rPr>
                  <a:t>با اندازه</a:t>
                </a:r>
                <a:r>
                  <a:rPr lang="en-US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تقسیم سیستم رمز به </a:t>
                </a:r>
                <a:r>
                  <a:rPr lang="en-US" dirty="0" smtClean="0">
                    <a:cs typeface="B Nazanin" panose="00000400000000000000" pitchFamily="2" charset="-78"/>
                  </a:rPr>
                  <a:t>f</a:t>
                </a:r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:r>
                  <a:rPr lang="en-US" dirty="0" smtClean="0">
                    <a:cs typeface="B Nazanin" panose="00000400000000000000" pitchFamily="2" charset="-78"/>
                  </a:rPr>
                  <a:t>g</a:t>
                </a:r>
                <a:r>
                  <a:rPr lang="fa-IR" dirty="0" smtClean="0">
                    <a:cs typeface="B Nazanin" panose="00000400000000000000" pitchFamily="2" charset="-78"/>
                  </a:rPr>
                  <a:t> که </a:t>
                </a:r>
                <a:r>
                  <a:rPr lang="en-US" dirty="0" smtClean="0">
                    <a:cs typeface="B Nazanin" panose="00000400000000000000" pitchFamily="2" charset="-78"/>
                  </a:rPr>
                  <a:t>E=f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 smtClean="0">
                    <a:cs typeface="B Nazanin" panose="00000400000000000000" pitchFamily="2" charset="-78"/>
                  </a:rPr>
                  <a:t>g</a:t>
                </a:r>
                <a:r>
                  <a:rPr lang="fa-IR" dirty="0" smtClean="0">
                    <a:cs typeface="B Nazanin" panose="00000400000000000000" pitchFamily="2" charset="-78"/>
                  </a:rPr>
                  <a:t> و انجام حمله تلاقی در میان برای هر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زیرسیستم</a:t>
                </a:r>
                <a:r>
                  <a:rPr lang="fa-IR" dirty="0" smtClean="0">
                    <a:cs typeface="B Nazanin" panose="00000400000000000000" pitchFamily="2" charset="-78"/>
                  </a:rPr>
                  <a:t> رمز</a:t>
                </a:r>
              </a:p>
              <a:p>
                <a:pPr lvl="3" algn="r" rtl="1"/>
                <a:r>
                  <a:rPr lang="en-US" dirty="0" smtClean="0">
                    <a:cs typeface="B Nazanin" panose="00000400000000000000" pitchFamily="2" charset="-78"/>
                  </a:rPr>
                  <a:t>K[i,0]</a:t>
                </a:r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:r>
                  <a:rPr lang="en-US" dirty="0" smtClean="0">
                    <a:cs typeface="B Nazanin" panose="00000400000000000000" pitchFamily="2" charset="-78"/>
                  </a:rPr>
                  <a:t>K[0,j]</a:t>
                </a:r>
                <a:r>
                  <a:rPr lang="fa-IR" dirty="0" smtClean="0">
                    <a:cs typeface="B Nazanin" panose="00000400000000000000" pitchFamily="2" charset="-78"/>
                  </a:rPr>
                  <a:t> مجموعه کلید هر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زیرسیستم</a:t>
                </a:r>
                <a:r>
                  <a:rPr lang="fa-IR" dirty="0" smtClean="0">
                    <a:cs typeface="B Nazanin" panose="00000400000000000000" pitchFamily="2" charset="-78"/>
                  </a:rPr>
                  <a:t> رمز با تعداد اعضای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ساختن یک گراف کامل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دوبخشی</a:t>
                </a:r>
                <a:r>
                  <a:rPr lang="fa-IR" dirty="0" smtClean="0">
                    <a:cs typeface="B Nazanin" panose="00000400000000000000" pitchFamily="2" charset="-78"/>
                  </a:rPr>
                  <a:t> برای هر گروه از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کلیدها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</a:rPr>
                  <a:t>استفاده از </a:t>
                </a:r>
                <a:r>
                  <a:rPr lang="en-US" dirty="0" smtClean="0">
                    <a:cs typeface="B Nazanin" panose="00000400000000000000" pitchFamily="2" charset="-78"/>
                  </a:rPr>
                  <a:t>decryption-oracle</a:t>
                </a:r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دست‌یابی</a:t>
                </a:r>
                <a:r>
                  <a:rPr lang="fa-IR" dirty="0" smtClean="0">
                    <a:cs typeface="B Nazanin" panose="00000400000000000000" pitchFamily="2" charset="-78"/>
                  </a:rPr>
                  <a:t> به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متن‌های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واضح </a:t>
                </a:r>
                <a:r>
                  <a:rPr lang="en-US" dirty="0" smtClean="0">
                    <a:cs typeface="B Nazanin" panose="00000400000000000000" pitchFamily="2" charset="-78"/>
                  </a:rPr>
                  <a:t>P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i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متناظر</a:t>
                </a:r>
                <a:r>
                  <a:rPr lang="fa-IR" dirty="0" smtClean="0">
                    <a:cs typeface="B Nazanin" panose="00000400000000000000" pitchFamily="2" charset="-78"/>
                  </a:rPr>
                  <a:t> با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متن‌های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رمز شده </a:t>
                </a:r>
                <a:r>
                  <a:rPr lang="en-US" dirty="0" smtClean="0">
                    <a:cs typeface="B Nazanin" panose="00000400000000000000" pitchFamily="2" charset="-78"/>
                  </a:rPr>
                  <a:t>C</a:t>
                </a:r>
                <a:r>
                  <a:rPr lang="en-US" baseline="-25000" dirty="0" smtClean="0">
                    <a:cs typeface="B Nazanin" panose="00000400000000000000" pitchFamily="2" charset="-78"/>
                  </a:rPr>
                  <a:t>i</a:t>
                </a:r>
                <a:r>
                  <a:rPr lang="fa-IR" dirty="0" smtClean="0">
                    <a:cs typeface="B Nazanin" panose="00000400000000000000" pitchFamily="2" charset="-78"/>
                  </a:rPr>
                  <a:t>، به تعداد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lvl="2" algn="r" rtl="1"/>
                <a:endParaRPr lang="en-US" dirty="0" smtClean="0">
                  <a:cs typeface="B Nazanin" panose="00000400000000000000" pitchFamily="2" charset="-78"/>
                </a:endParaRPr>
              </a:p>
              <a:p>
                <a:pPr lvl="3"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lvl="1" algn="r" rtl="1"/>
                <a:endParaRPr lang="fa-IR" sz="2000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0">
                <a:blip r:embed="rId4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31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>
                <a:cs typeface="B Nazanin" panose="00000400000000000000" pitchFamily="2" charset="-78"/>
              </a:rPr>
              <a:t>گراف‌های</a:t>
            </a:r>
            <a:r>
              <a:rPr lang="fa-IR" dirty="0">
                <a:cs typeface="B Nazanin" panose="00000400000000000000" pitchFamily="2" charset="-78"/>
              </a:rPr>
              <a:t> کامل </a:t>
            </a:r>
            <a:r>
              <a:rPr lang="fa-IR" dirty="0" err="1">
                <a:cs typeface="B Nazanin" panose="00000400000000000000" pitchFamily="2" charset="-78"/>
              </a:rPr>
              <a:t>دوبخشی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ادامه </a:t>
            </a:r>
            <a:r>
              <a:rPr lang="fa-IR" dirty="0" err="1" smtClean="0">
                <a:cs typeface="B Nazanin" panose="00000400000000000000" pitchFamily="2" charset="-78"/>
              </a:rPr>
              <a:t>گام‌های</a:t>
            </a:r>
            <a:r>
              <a:rPr lang="fa-IR" dirty="0" smtClean="0">
                <a:cs typeface="B Nazanin" panose="00000400000000000000" pitchFamily="2" charset="-78"/>
              </a:rPr>
              <a:t> تحلیل: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انتخاب یک حالت میانی </a:t>
            </a:r>
            <a:r>
              <a:rPr lang="en-US" dirty="0" err="1" smtClean="0">
                <a:cs typeface="B Nazanin" panose="00000400000000000000" pitchFamily="2" charset="-78"/>
              </a:rPr>
              <a:t>S</a:t>
            </a:r>
            <a:r>
              <a:rPr lang="en-US" baseline="-25000" dirty="0" err="1" smtClean="0">
                <a:cs typeface="B Nazanin" panose="00000400000000000000" pitchFamily="2" charset="-78"/>
              </a:rPr>
              <a:t>j</a:t>
            </a:r>
            <a:r>
              <a:rPr lang="fa-IR" dirty="0" smtClean="0">
                <a:cs typeface="B Nazanin" panose="00000400000000000000" pitchFamily="2" charset="-78"/>
              </a:rPr>
              <a:t> و متن واضح </a:t>
            </a:r>
            <a:r>
              <a:rPr lang="en-US" dirty="0" smtClean="0">
                <a:cs typeface="B Nazanin" panose="00000400000000000000" pitchFamily="2" charset="-78"/>
              </a:rPr>
              <a:t>P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متناظر</a:t>
            </a:r>
            <a:r>
              <a:rPr lang="fa-IR" dirty="0" smtClean="0">
                <a:cs typeface="B Nazanin" panose="00000400000000000000" pitchFamily="2" charset="-78"/>
              </a:rPr>
              <a:t> با آن، و انجام حمله تلاقی در میان روی </a:t>
            </a:r>
            <a:r>
              <a:rPr lang="en-US" dirty="0" smtClean="0">
                <a:cs typeface="B Nazanin" panose="00000400000000000000" pitchFamily="2" charset="-78"/>
              </a:rPr>
              <a:t>f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g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در صورت یافتن کلید </a:t>
            </a:r>
            <a:r>
              <a:rPr lang="fa-IR" dirty="0" err="1" smtClean="0">
                <a:cs typeface="B Nazanin" panose="00000400000000000000" pitchFamily="2" charset="-78"/>
              </a:rPr>
              <a:t>کاندیدی</a:t>
            </a:r>
            <a:r>
              <a:rPr lang="fa-IR" dirty="0" smtClean="0">
                <a:cs typeface="B Nazanin" panose="00000400000000000000" pitchFamily="2" charset="-78"/>
              </a:rPr>
              <a:t> که تطابق </a:t>
            </a:r>
            <a:r>
              <a:rPr lang="en-US" dirty="0" err="1" smtClean="0">
                <a:cs typeface="B Nazanin" panose="00000400000000000000" pitchFamily="2" charset="-78"/>
              </a:rPr>
              <a:t>S</a:t>
            </a:r>
            <a:r>
              <a:rPr lang="en-US" baseline="-25000" dirty="0" err="1" smtClean="0">
                <a:cs typeface="B Nazanin" panose="00000400000000000000" pitchFamily="2" charset="-78"/>
              </a:rPr>
              <a:t>j</a:t>
            </a:r>
            <a:r>
              <a:rPr lang="fa-IR" dirty="0" smtClean="0">
                <a:cs typeface="B Nazanin" panose="00000400000000000000" pitchFamily="2" charset="-78"/>
              </a:rPr>
              <a:t> با </a:t>
            </a:r>
            <a:r>
              <a:rPr lang="en-US" dirty="0" smtClean="0">
                <a:cs typeface="B Nazanin" panose="00000400000000000000" pitchFamily="2" charset="-78"/>
              </a:rPr>
              <a:t>P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صورت بگیرد، آن کلید را برای زوج دیگری از متن واضح-متن </a:t>
            </a:r>
            <a:r>
              <a:rPr lang="fa-IR" dirty="0" err="1" smtClean="0">
                <a:cs typeface="B Nazanin" panose="00000400000000000000" pitchFamily="2" charset="-78"/>
              </a:rPr>
              <a:t>رمزشده</a:t>
            </a:r>
            <a:r>
              <a:rPr lang="fa-IR" dirty="0" smtClean="0">
                <a:cs typeface="B Nazanin" panose="00000400000000000000" pitchFamily="2" charset="-78"/>
              </a:rPr>
              <a:t> آزمون </a:t>
            </a:r>
            <a:r>
              <a:rPr lang="fa-IR" dirty="0" err="1" smtClean="0">
                <a:cs typeface="B Nazanin" panose="00000400000000000000" pitchFamily="2" charset="-78"/>
              </a:rPr>
              <a:t>می‌کنیم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در صورتی که برای زوج دوم نیز معتبر باشد، با احتمال بالایی کلید درست خواهد بود.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34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32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غربال در میان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امکان حمله به تعداد دور بیشتر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جستجو برای وجود گذار معتبر بین </a:t>
            </a:r>
            <a:r>
              <a:rPr lang="en-US" dirty="0" smtClean="0">
                <a:cs typeface="B Nazanin" panose="00000400000000000000" pitchFamily="2" charset="-78"/>
              </a:rPr>
              <a:t>S-box</a:t>
            </a:r>
            <a:r>
              <a:rPr lang="fa-IR" dirty="0" smtClean="0">
                <a:cs typeface="B Nazanin" panose="00000400000000000000" pitchFamily="2" charset="-78"/>
              </a:rPr>
              <a:t> میانی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محاسبه تعدادی از </a:t>
            </a:r>
            <a:r>
              <a:rPr lang="fa-IR" dirty="0" err="1" smtClean="0">
                <a:cs typeface="B Nazanin" panose="00000400000000000000" pitchFamily="2" charset="-78"/>
              </a:rPr>
              <a:t>بیت‌های</a:t>
            </a:r>
            <a:r>
              <a:rPr lang="fa-IR" dirty="0" smtClean="0">
                <a:cs typeface="B Nazanin" panose="00000400000000000000" pitchFamily="2" charset="-78"/>
              </a:rPr>
              <a:t> ورودی و خروجی برای یک </a:t>
            </a:r>
            <a:r>
              <a:rPr lang="en-US" dirty="0" smtClean="0">
                <a:cs typeface="B Nazanin" panose="00000400000000000000" pitchFamily="2" charset="-78"/>
              </a:rPr>
              <a:t>S-box</a:t>
            </a:r>
            <a:r>
              <a:rPr lang="fa-IR" dirty="0" smtClean="0">
                <a:cs typeface="B Nazanin" panose="00000400000000000000" pitchFamily="2" charset="-78"/>
              </a:rPr>
              <a:t> میانی خاص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حذف کلیدهای کاندید که با گذار معتبر </a:t>
            </a:r>
            <a:r>
              <a:rPr lang="fa-IR" dirty="0" err="1" smtClean="0">
                <a:cs typeface="B Nazanin" panose="00000400000000000000" pitchFamily="2" charset="-78"/>
              </a:rPr>
              <a:t>متناظر</a:t>
            </a:r>
            <a:r>
              <a:rPr lang="fa-IR" dirty="0" smtClean="0">
                <a:cs typeface="B Nazanin" panose="00000400000000000000" pitchFamily="2" charset="-78"/>
              </a:rPr>
              <a:t> نیستند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امکان ترکیب با روش استفاده از گراف کامل </a:t>
            </a:r>
            <a:r>
              <a:rPr lang="fa-IR" dirty="0" err="1" smtClean="0">
                <a:cs typeface="B Nazanin" panose="00000400000000000000" pitchFamily="2" charset="-78"/>
              </a:rPr>
              <a:t>دوبخشی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02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33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با حمله تشریح (</a:t>
            </a:r>
            <a:r>
              <a:rPr lang="en-US" dirty="0" smtClean="0">
                <a:cs typeface="B Nazanin" panose="00000400000000000000" pitchFamily="2" charset="-78"/>
              </a:rPr>
              <a:t>dissection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معرفی توسط </a:t>
            </a:r>
            <a:r>
              <a:rPr lang="en-US" dirty="0" err="1" smtClean="0">
                <a:cs typeface="B Nazanin" panose="00000400000000000000" pitchFamily="2" charset="-78"/>
              </a:rPr>
              <a:t>Dinur</a:t>
            </a:r>
            <a:r>
              <a:rPr lang="fa-IR" dirty="0" smtClean="0">
                <a:cs typeface="B Nazanin" panose="00000400000000000000" pitchFamily="2" charset="-78"/>
              </a:rPr>
              <a:t> و دیگران در 2012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بهبود چشمگیر موازنه زمان-حافظه مطرح در حملات تلاقی در میان، روی </a:t>
            </a:r>
            <a:r>
              <a:rPr lang="fa-IR" dirty="0" err="1" smtClean="0">
                <a:cs typeface="B Nazanin" panose="00000400000000000000" pitchFamily="2" charset="-78"/>
              </a:rPr>
              <a:t>طرح‌های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رمزکردن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چندگانه</a:t>
            </a:r>
            <a:r>
              <a:rPr lang="fa-IR" dirty="0" smtClean="0">
                <a:cs typeface="B Nazanin" panose="00000400000000000000" pitchFamily="2" charset="-78"/>
              </a:rPr>
              <a:t> با بیش از سه دور</a:t>
            </a:r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68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تکنیک‌های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حمله‌ تلاقی در میان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34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با حمله تشریح (</a:t>
            </a:r>
            <a:r>
              <a:rPr lang="en-US" dirty="0" smtClean="0">
                <a:cs typeface="B Nazanin" panose="00000400000000000000" pitchFamily="2" charset="-78"/>
              </a:rPr>
              <a:t>dissection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آغاز حمله با حدس درباره مقادیر مرتبط در میانه و سپس پیشروی به سمت دو نقطه انتهایی سیستم رمز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امکان شکستن مسئله تحلیل رمز به دو مسئله مستقل کوچکتر، با معلوم بودن </a:t>
            </a:r>
            <a:r>
              <a:rPr lang="fa-IR" dirty="0" err="1" smtClean="0">
                <a:cs typeface="B Nazanin" panose="00000400000000000000" pitchFamily="2" charset="-78"/>
              </a:rPr>
              <a:t>زوج‌های</a:t>
            </a:r>
            <a:r>
              <a:rPr lang="fa-IR" dirty="0" smtClean="0">
                <a:cs typeface="B Nazanin" panose="00000400000000000000" pitchFamily="2" charset="-78"/>
              </a:rPr>
              <a:t> متن واضح-متن </a:t>
            </a:r>
            <a:r>
              <a:rPr lang="fa-IR" dirty="0" err="1" smtClean="0">
                <a:cs typeface="B Nazanin" panose="00000400000000000000" pitchFamily="2" charset="-78"/>
              </a:rPr>
              <a:t>رمزشده</a:t>
            </a:r>
            <a:r>
              <a:rPr lang="fa-IR" dirty="0" smtClean="0">
                <a:cs typeface="B Nazanin" panose="00000400000000000000" pitchFamily="2" charset="-78"/>
              </a:rPr>
              <a:t> جدید در نقاط انتهایی هر یک از </a:t>
            </a:r>
            <a:r>
              <a:rPr lang="fa-IR" dirty="0" err="1" smtClean="0">
                <a:cs typeface="B Nazanin" panose="00000400000000000000" pitchFamily="2" charset="-78"/>
              </a:rPr>
              <a:t>زیرسیستم‌ها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حل بازگشتی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امکان استفاده از روش تلاقی در میان برای حل </a:t>
            </a:r>
            <a:r>
              <a:rPr lang="fa-IR" dirty="0" err="1" smtClean="0">
                <a:cs typeface="B Nazanin" panose="00000400000000000000" pitchFamily="2" charset="-78"/>
              </a:rPr>
              <a:t>برگ‌های</a:t>
            </a:r>
            <a:r>
              <a:rPr lang="fa-IR" dirty="0" smtClean="0">
                <a:cs typeface="B Nazanin" panose="00000400000000000000" pitchFamily="2" charset="-78"/>
              </a:rPr>
              <a:t> درخت بازگشتی </a:t>
            </a:r>
            <a:r>
              <a:rPr lang="fa-IR" dirty="0" err="1" smtClean="0">
                <a:cs typeface="B Nazanin" panose="00000400000000000000" pitchFamily="2" charset="-78"/>
              </a:rPr>
              <a:t>ساخته‌شده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1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جمع‌بندی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35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ساختار فایستل، انواع و </a:t>
            </a:r>
            <a:r>
              <a:rPr lang="fa-IR" dirty="0" err="1" smtClean="0">
                <a:cs typeface="B Nazanin" panose="00000400000000000000" pitchFamily="2" charset="-78"/>
              </a:rPr>
              <a:t>ویژگی‌های</a:t>
            </a:r>
            <a:r>
              <a:rPr lang="fa-IR" dirty="0" smtClean="0">
                <a:cs typeface="B Nazanin" panose="00000400000000000000" pitchFamily="2" charset="-78"/>
              </a:rPr>
              <a:t> آن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حملات عام و حمله تلاقی در میان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تکنیک‌های</a:t>
            </a:r>
            <a:r>
              <a:rPr lang="fa-IR" dirty="0" smtClean="0">
                <a:cs typeface="B Nazanin" panose="00000400000000000000" pitchFamily="2" charset="-78"/>
              </a:rPr>
              <a:t> مختلف حمله تلاقی در میان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بهبود پیچیدگی زمانی، </a:t>
            </a:r>
            <a:r>
              <a:rPr lang="fa-IR" dirty="0" err="1" smtClean="0">
                <a:cs typeface="B Nazanin" panose="00000400000000000000" pitchFamily="2" charset="-78"/>
              </a:rPr>
              <a:t>حافظه‌ای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cs typeface="B Nazanin" panose="00000400000000000000" pitchFamily="2" charset="-78"/>
              </a:rPr>
              <a:t> به کمک </a:t>
            </a:r>
            <a:r>
              <a:rPr lang="fa-IR" dirty="0" err="1" smtClean="0">
                <a:cs typeface="B Nazanin" panose="00000400000000000000" pitchFamily="2" charset="-78"/>
              </a:rPr>
              <a:t>تکنیک‌ها</a:t>
            </a:r>
            <a:r>
              <a:rPr lang="fa-IR" dirty="0" smtClean="0">
                <a:cs typeface="B Nazanin" panose="00000400000000000000" pitchFamily="2" charset="-78"/>
              </a:rPr>
              <a:t> و ترکیب </a:t>
            </a:r>
            <a:r>
              <a:rPr lang="fa-IR" dirty="0" err="1" smtClean="0">
                <a:cs typeface="B Nazanin" panose="00000400000000000000" pitchFamily="2" charset="-78"/>
              </a:rPr>
              <a:t>آن‌ها</a:t>
            </a:r>
            <a:r>
              <a:rPr lang="fa-IR" dirty="0" smtClean="0">
                <a:cs typeface="B Nazanin" panose="00000400000000000000" pitchFamily="2" charset="-78"/>
              </a:rPr>
              <a:t> با یکدیگر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08" y="4005243"/>
            <a:ext cx="2557264" cy="21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مسائل باز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36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تعداد دور بهینه برای طرح فایستل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امنیت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سرعت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</a:t>
            </a:r>
            <a:r>
              <a:rPr lang="fa-IR" dirty="0" err="1" smtClean="0">
                <a:cs typeface="B Nazanin" panose="00000400000000000000" pitchFamily="2" charset="-78"/>
              </a:rPr>
              <a:t>تکنیک‌های</a:t>
            </a:r>
            <a:r>
              <a:rPr lang="fa-IR" dirty="0" smtClean="0">
                <a:cs typeface="B Nazanin" panose="00000400000000000000" pitchFamily="2" charset="-78"/>
              </a:rPr>
              <a:t> مختلف با </a:t>
            </a:r>
            <a:r>
              <a:rPr lang="fa-IR" dirty="0" err="1" smtClean="0">
                <a:cs typeface="B Nazanin" panose="00000400000000000000" pitchFamily="2" charset="-78"/>
              </a:rPr>
              <a:t>بهبودهای</a:t>
            </a:r>
            <a:r>
              <a:rPr lang="fa-IR" dirty="0" smtClean="0">
                <a:cs typeface="B Nazanin" panose="00000400000000000000" pitchFamily="2" charset="-78"/>
              </a:rPr>
              <a:t> موجود در حمله تلاقی در میان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بهبود </a:t>
            </a:r>
            <a:r>
              <a:rPr lang="fa-IR" dirty="0" err="1" smtClean="0">
                <a:cs typeface="B Nazanin" panose="00000400000000000000" pitchFamily="2" charset="-78"/>
              </a:rPr>
              <a:t>پیچیدگی‌های</a:t>
            </a:r>
            <a:r>
              <a:rPr lang="fa-IR" dirty="0" smtClean="0">
                <a:cs typeface="B Nazanin" panose="00000400000000000000" pitchFamily="2" charset="-78"/>
              </a:rPr>
              <a:t> زمانی و </a:t>
            </a:r>
            <a:r>
              <a:rPr lang="fa-IR" dirty="0" err="1" smtClean="0">
                <a:cs typeface="B Nazanin" panose="00000400000000000000" pitchFamily="2" charset="-78"/>
              </a:rPr>
              <a:t>حافظه‌ای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کاهش دادن مفروضات </a:t>
            </a:r>
            <a:r>
              <a:rPr lang="fa-IR" dirty="0" err="1" smtClean="0">
                <a:cs typeface="B Nazanin" panose="00000400000000000000" pitchFamily="2" charset="-78"/>
              </a:rPr>
              <a:t>تکنیک‌ها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کلی‌سازی</a:t>
            </a:r>
            <a:r>
              <a:rPr lang="fa-IR" dirty="0" smtClean="0">
                <a:cs typeface="B Nazanin" panose="00000400000000000000" pitchFamily="2" charset="-78"/>
              </a:rPr>
              <a:t> حمله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اعمال </a:t>
            </a:r>
            <a:r>
              <a:rPr lang="fa-IR" dirty="0" err="1" smtClean="0">
                <a:cs typeface="B Nazanin" panose="00000400000000000000" pitchFamily="2" charset="-78"/>
              </a:rPr>
              <a:t>حمله‌های</a:t>
            </a:r>
            <a:r>
              <a:rPr lang="fa-IR" dirty="0" smtClean="0">
                <a:cs typeface="B Nazanin" panose="00000400000000000000" pitchFamily="2" charset="-78"/>
              </a:rPr>
              <a:t> مختلف روی </a:t>
            </a:r>
            <a:r>
              <a:rPr lang="fa-IR" dirty="0" err="1" smtClean="0">
                <a:cs typeface="B Nazanin" panose="00000400000000000000" pitchFamily="2" charset="-78"/>
              </a:rPr>
              <a:t>سیستم‌های</a:t>
            </a:r>
            <a:r>
              <a:rPr lang="fa-IR" dirty="0" smtClean="0">
                <a:cs typeface="B Nazanin" panose="00000400000000000000" pitchFamily="2" charset="-78"/>
              </a:rPr>
              <a:t> رمز کاربردی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افزایش تعداد </a:t>
            </a:r>
            <a:r>
              <a:rPr lang="fa-IR" dirty="0" err="1" smtClean="0">
                <a:cs typeface="B Nazanin" panose="00000400000000000000" pitchFamily="2" charset="-78"/>
              </a:rPr>
              <a:t>دورها</a:t>
            </a:r>
            <a:r>
              <a:rPr lang="fa-IR" dirty="0" smtClean="0">
                <a:cs typeface="B Nazanin" panose="00000400000000000000" pitchFamily="2" charset="-78"/>
              </a:rPr>
              <a:t>، برای </a:t>
            </a:r>
            <a:r>
              <a:rPr lang="fa-IR" dirty="0" err="1" smtClean="0">
                <a:cs typeface="B Nazanin" panose="00000400000000000000" pitchFamily="2" charset="-78"/>
              </a:rPr>
              <a:t>حمله‌های</a:t>
            </a:r>
            <a:r>
              <a:rPr lang="fa-IR" dirty="0" smtClean="0">
                <a:cs typeface="B Nazanin" panose="00000400000000000000" pitchFamily="2" charset="-78"/>
              </a:rPr>
              <a:t> موجود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حمله تلاقی در میان برای </a:t>
            </a:r>
            <a:r>
              <a:rPr lang="fa-IR" dirty="0" err="1" smtClean="0">
                <a:cs typeface="B Nazanin" panose="00000400000000000000" pitchFamily="2" charset="-78"/>
              </a:rPr>
              <a:t>طرح‌های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غیرفایستلی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17" y="531770"/>
            <a:ext cx="1488062" cy="18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پروژه کارشناسی ارشد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37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حمله تلاقی در میان برای یک سیستم رمز کاربردی و بهبود پیچیدگی زمانی و </a:t>
            </a:r>
            <a:r>
              <a:rPr lang="fa-IR" dirty="0" err="1" smtClean="0">
                <a:cs typeface="B Nazanin" panose="00000400000000000000" pitchFamily="2" charset="-78"/>
              </a:rPr>
              <a:t>حافظه‌ای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مطالعه انواع </a:t>
            </a:r>
            <a:r>
              <a:rPr lang="fa-IR" dirty="0" err="1" smtClean="0">
                <a:cs typeface="B Nazanin" panose="00000400000000000000" pitchFamily="2" charset="-78"/>
              </a:rPr>
              <a:t>تکنیک‌ها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گونه‌های</a:t>
            </a:r>
            <a:r>
              <a:rPr lang="fa-IR" dirty="0" smtClean="0">
                <a:cs typeface="B Nazanin" panose="00000400000000000000" pitchFamily="2" charset="-78"/>
              </a:rPr>
              <a:t> حمله تلاقی در میان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انتخاب سیستم رمز کاربردی و واقعی مناسب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تعیین تعداد دور برای تحلیل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تلفیق </a:t>
            </a:r>
            <a:r>
              <a:rPr lang="fa-IR" dirty="0" err="1" smtClean="0">
                <a:cs typeface="B Nazanin" panose="00000400000000000000" pitchFamily="2" charset="-78"/>
              </a:rPr>
              <a:t>تکنیک‌ها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ایده‌های</a:t>
            </a:r>
            <a:r>
              <a:rPr lang="fa-IR" dirty="0" smtClean="0">
                <a:cs typeface="B Nazanin" panose="00000400000000000000" pitchFamily="2" charset="-78"/>
              </a:rPr>
              <a:t> مختلف و جدید برای انجام حمله با رویکرد بهبود پیچیدگی زمانی و </a:t>
            </a:r>
            <a:r>
              <a:rPr lang="fa-IR" dirty="0" err="1" smtClean="0">
                <a:cs typeface="B Nazanin" panose="00000400000000000000" pitchFamily="2" charset="-78"/>
              </a:rPr>
              <a:t>حافظه‌ای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با در نظر گرفتن حداقل مفروضات، برای </a:t>
            </a:r>
            <a:r>
              <a:rPr lang="fa-IR" dirty="0" err="1" smtClean="0">
                <a:cs typeface="B Nazanin" panose="00000400000000000000" pitchFamily="2" charset="-78"/>
              </a:rPr>
              <a:t>کلی‌سازی</a:t>
            </a:r>
            <a:r>
              <a:rPr lang="fa-IR" dirty="0" smtClean="0">
                <a:cs typeface="B Nazanin" panose="00000400000000000000" pitchFamily="2" charset="-78"/>
              </a:rPr>
              <a:t> حمله روی </a:t>
            </a:r>
            <a:r>
              <a:rPr lang="fa-IR" dirty="0" err="1" smtClean="0">
                <a:cs typeface="B Nazanin" panose="00000400000000000000" pitchFamily="2" charset="-78"/>
              </a:rPr>
              <a:t>سیستم‌های</a:t>
            </a:r>
            <a:r>
              <a:rPr lang="fa-IR" dirty="0" smtClean="0">
                <a:cs typeface="B Nazanin" panose="00000400000000000000" pitchFamily="2" charset="-78"/>
              </a:rPr>
              <a:t> دیگر</a:t>
            </a:r>
          </a:p>
        </p:txBody>
      </p:sp>
    </p:spTree>
    <p:extLst>
      <p:ext uri="{BB962C8B-B14F-4D97-AF65-F5344CB8AC3E}">
        <p14:creationId xmlns:p14="http://schemas.microsoft.com/office/powerpoint/2010/main" val="11663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38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[1]</a:t>
            </a:r>
            <a:r>
              <a:rPr lang="en-US" sz="1500" dirty="0" smtClean="0"/>
              <a:t>I. </a:t>
            </a:r>
            <a:r>
              <a:rPr lang="en-US" sz="1500" dirty="0" err="1" smtClean="0"/>
              <a:t>Dinur</a:t>
            </a:r>
            <a:r>
              <a:rPr lang="en-US" sz="1500" dirty="0" smtClean="0"/>
              <a:t>, O. </a:t>
            </a:r>
            <a:r>
              <a:rPr lang="en-US" sz="1500" dirty="0" err="1" smtClean="0"/>
              <a:t>Dunkelman</a:t>
            </a:r>
            <a:r>
              <a:rPr lang="en-US" sz="1500" dirty="0" smtClean="0"/>
              <a:t>, N. Keller and A. Shamir, “New Attacks on </a:t>
            </a:r>
            <a:r>
              <a:rPr lang="en-US" sz="1500" dirty="0" err="1" smtClean="0"/>
              <a:t>Feistel</a:t>
            </a:r>
            <a:r>
              <a:rPr lang="en-US" sz="1500" dirty="0" smtClean="0"/>
              <a:t> Structures with Improved Memory Complexities </a:t>
            </a:r>
            <a:r>
              <a:rPr lang="ar-SA" sz="1500" dirty="0" smtClean="0"/>
              <a:t>"</a:t>
            </a:r>
            <a:r>
              <a:rPr lang="en-US" sz="1500" dirty="0"/>
              <a:t>, Advances in </a:t>
            </a:r>
            <a:r>
              <a:rPr lang="en-US" sz="1500" dirty="0" smtClean="0"/>
              <a:t>Cryptology, </a:t>
            </a:r>
            <a:r>
              <a:rPr lang="en-US" sz="1500" dirty="0"/>
              <a:t>CRYPTO 2015, 35th Annual Cryptology Conference, Santa Barbara, CA, USA, August 16-20, 2015, Proceedings, Part </a:t>
            </a:r>
            <a:r>
              <a:rPr lang="en-US" sz="1500" dirty="0" smtClean="0"/>
              <a:t>I, pp. 433-454.</a:t>
            </a:r>
            <a:endParaRPr lang="en-US" sz="1500" dirty="0"/>
          </a:p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[2]</a:t>
            </a:r>
            <a:r>
              <a:rPr lang="en-US" sz="1500" dirty="0" smtClean="0"/>
              <a:t> J. </a:t>
            </a:r>
            <a:r>
              <a:rPr lang="en-US" sz="1500" dirty="0" err="1" smtClean="0"/>
              <a:t>Guo</a:t>
            </a:r>
            <a:r>
              <a:rPr lang="en-US" sz="1500" dirty="0" smtClean="0"/>
              <a:t>, J. Jean, I. </a:t>
            </a:r>
            <a:r>
              <a:rPr lang="en-US" sz="1500" dirty="0" err="1" smtClean="0"/>
              <a:t>Nikolic</a:t>
            </a:r>
            <a:r>
              <a:rPr lang="en-US" sz="1500" dirty="0" smtClean="0"/>
              <a:t> and Y. Sasaki, </a:t>
            </a:r>
            <a:r>
              <a:rPr lang="en-US" sz="1500" dirty="0"/>
              <a:t>“</a:t>
            </a:r>
            <a:r>
              <a:rPr lang="en-US" sz="1500" dirty="0" smtClean="0"/>
              <a:t>Meet-in-the-Middle </a:t>
            </a:r>
            <a:r>
              <a:rPr lang="en-US" sz="1500" dirty="0"/>
              <a:t>Attacks on Generic </a:t>
            </a:r>
            <a:r>
              <a:rPr lang="en-US" sz="1500" dirty="0" err="1"/>
              <a:t>Feistel</a:t>
            </a:r>
            <a:r>
              <a:rPr lang="en-US" sz="1500" dirty="0"/>
              <a:t> Constructions</a:t>
            </a:r>
            <a:r>
              <a:rPr lang="en-US" sz="1500" dirty="0" smtClean="0"/>
              <a:t>”,  </a:t>
            </a:r>
            <a:r>
              <a:rPr lang="en-US" sz="1500" dirty="0"/>
              <a:t>Advances in </a:t>
            </a:r>
            <a:r>
              <a:rPr lang="en-US" sz="1500" dirty="0" smtClean="0"/>
              <a:t>Cryptology,  ASIACRYPT 2014, </a:t>
            </a:r>
            <a:r>
              <a:rPr lang="en-US" sz="1600" dirty="0"/>
              <a:t>20th International Conference on the Theory and Application of Cryptology and Information Security, </a:t>
            </a:r>
            <a:r>
              <a:rPr lang="en-US" sz="1600" dirty="0" err="1"/>
              <a:t>Kaoshiung</a:t>
            </a:r>
            <a:r>
              <a:rPr lang="en-US" sz="1600" dirty="0"/>
              <a:t>, Taiwan, R.O.C., December 7-11, 2014. Proceedings, Part </a:t>
            </a:r>
            <a:r>
              <a:rPr lang="en-US" sz="1600" dirty="0" smtClean="0"/>
              <a:t>I, pp. 458-477.</a:t>
            </a:r>
            <a:endParaRPr lang="en-US" sz="1500" dirty="0"/>
          </a:p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[3]</a:t>
            </a:r>
            <a:r>
              <a:rPr lang="en-US" sz="1500" dirty="0"/>
              <a:t> </a:t>
            </a:r>
            <a:r>
              <a:rPr lang="en-US" sz="1500" dirty="0" smtClean="0"/>
              <a:t>T. </a:t>
            </a:r>
            <a:r>
              <a:rPr lang="en-US" sz="1500" dirty="0" err="1" smtClean="0"/>
              <a:t>Isobe</a:t>
            </a:r>
            <a:r>
              <a:rPr lang="en-US" sz="1500" dirty="0" smtClean="0"/>
              <a:t> and K. </a:t>
            </a:r>
            <a:r>
              <a:rPr lang="en-US" sz="1500" dirty="0" err="1" smtClean="0"/>
              <a:t>Shibutani</a:t>
            </a:r>
            <a:r>
              <a:rPr lang="en-US" sz="1500" dirty="0"/>
              <a:t>, “All </a:t>
            </a:r>
            <a:r>
              <a:rPr lang="en-US" sz="1500" dirty="0" err="1"/>
              <a:t>Subkeys</a:t>
            </a:r>
            <a:r>
              <a:rPr lang="en-US" sz="1500" dirty="0"/>
              <a:t> Recovery Attack on Block Ciphers: Extending Meet-in-the-Middle </a:t>
            </a:r>
            <a:r>
              <a:rPr lang="en-US" sz="1500" dirty="0" smtClean="0"/>
              <a:t>Approach</a:t>
            </a:r>
            <a:r>
              <a:rPr lang="en-US" sz="1500" dirty="0"/>
              <a:t>”, Selected Areas in Cryptography, 19th International Conference, SAC 2012, Windsor, ON, Canada, August 15-16, 2012, Revised Selected </a:t>
            </a:r>
            <a:r>
              <a:rPr lang="en-US" sz="1500" dirty="0" smtClean="0"/>
              <a:t>Papers, pp. 202-221.</a:t>
            </a:r>
            <a:endParaRPr lang="en-US" sz="1500" dirty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[4]</a:t>
            </a:r>
            <a:r>
              <a:rPr lang="en-US" sz="1500" dirty="0" smtClean="0">
                <a:cs typeface="B Nazanin" panose="00000400000000000000" pitchFamily="2" charset="-78"/>
              </a:rPr>
              <a:t>A. </a:t>
            </a:r>
            <a:r>
              <a:rPr lang="en-US" sz="1500" dirty="0" err="1" smtClean="0">
                <a:cs typeface="B Nazanin" panose="00000400000000000000" pitchFamily="2" charset="-78"/>
              </a:rPr>
              <a:t>Canteaut</a:t>
            </a:r>
            <a:r>
              <a:rPr lang="en-US" sz="1500" dirty="0" smtClean="0">
                <a:cs typeface="B Nazanin" panose="00000400000000000000" pitchFamily="2" charset="-78"/>
              </a:rPr>
              <a:t>, </a:t>
            </a:r>
            <a:r>
              <a:rPr lang="en-US" sz="1500" dirty="0" err="1" smtClean="0">
                <a:cs typeface="B Nazanin" panose="00000400000000000000" pitchFamily="2" charset="-78"/>
              </a:rPr>
              <a:t>M.Naya-Plasencia</a:t>
            </a:r>
            <a:r>
              <a:rPr lang="en-US" sz="1500" dirty="0" smtClean="0">
                <a:cs typeface="B Nazanin" panose="00000400000000000000" pitchFamily="2" charset="-78"/>
              </a:rPr>
              <a:t> and B. </a:t>
            </a:r>
            <a:r>
              <a:rPr lang="en-US" sz="1500" dirty="0" err="1" smtClean="0">
                <a:cs typeface="B Nazanin" panose="00000400000000000000" pitchFamily="2" charset="-78"/>
              </a:rPr>
              <a:t>Vayssiere</a:t>
            </a:r>
            <a:r>
              <a:rPr lang="en-US" sz="1500" dirty="0" smtClean="0">
                <a:cs typeface="B Nazanin" panose="00000400000000000000" pitchFamily="2" charset="-78"/>
              </a:rPr>
              <a:t>, “</a:t>
            </a:r>
            <a:r>
              <a:rPr lang="en-US" sz="1500" dirty="0" smtClean="0"/>
              <a:t>Sieve-in-the-Middle: Improved MITM Attacks</a:t>
            </a:r>
            <a:r>
              <a:rPr lang="en-US" sz="1500" dirty="0"/>
              <a:t>,” Advances in </a:t>
            </a:r>
            <a:r>
              <a:rPr lang="en-US" sz="1500" dirty="0" smtClean="0"/>
              <a:t>Cryptology, </a:t>
            </a:r>
            <a:r>
              <a:rPr lang="en-US" sz="1500" dirty="0"/>
              <a:t>CRYPTO 2013, 33rd Annual Cryptology Conference, Santa Barbara, CA, USA, August 18-22, 2013. Proceedings, Part </a:t>
            </a:r>
            <a:r>
              <a:rPr lang="en-US" sz="1500" dirty="0" smtClean="0"/>
              <a:t>I, pp. 222-240.</a:t>
            </a:r>
            <a:endParaRPr lang="en-US" sz="1500" dirty="0"/>
          </a:p>
          <a:p>
            <a:pPr marL="82296" indent="0" algn="just"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[5]</a:t>
            </a:r>
            <a:r>
              <a:rPr lang="en-US" sz="1500" dirty="0" smtClean="0">
                <a:cs typeface="B Nazanin" panose="00000400000000000000" pitchFamily="2" charset="-78"/>
              </a:rPr>
              <a:t> J. </a:t>
            </a:r>
            <a:r>
              <a:rPr lang="en-US" sz="1500" dirty="0" err="1" smtClean="0">
                <a:cs typeface="B Nazanin" panose="00000400000000000000" pitchFamily="2" charset="-78"/>
              </a:rPr>
              <a:t>Patarin</a:t>
            </a:r>
            <a:r>
              <a:rPr lang="en-US" sz="1500" dirty="0" smtClean="0"/>
              <a:t>, “</a:t>
            </a:r>
            <a:r>
              <a:rPr lang="en-US" sz="1600" dirty="0"/>
              <a:t>Generic Attacks on </a:t>
            </a:r>
            <a:r>
              <a:rPr lang="en-US" sz="1600" dirty="0" err="1"/>
              <a:t>Feistel</a:t>
            </a:r>
            <a:r>
              <a:rPr lang="en-US" sz="1600" dirty="0"/>
              <a:t> Schemes</a:t>
            </a:r>
            <a:r>
              <a:rPr lang="en-US" sz="1500" dirty="0"/>
              <a:t>”, Advances in </a:t>
            </a:r>
            <a:r>
              <a:rPr lang="en-US" sz="1500" dirty="0" smtClean="0"/>
              <a:t>Cryptology, </a:t>
            </a:r>
            <a:r>
              <a:rPr lang="en-US" sz="1500" dirty="0"/>
              <a:t>ASIACRYPT </a:t>
            </a:r>
            <a:r>
              <a:rPr lang="en-US" sz="1500" dirty="0" smtClean="0"/>
              <a:t>2001, </a:t>
            </a:r>
            <a:r>
              <a:rPr lang="en-US" sz="1600" dirty="0"/>
              <a:t>7th International Conference on the Theory and Application of Cryptology and Information Security Gold Coast, Australia, December 9–13, 2001 </a:t>
            </a:r>
            <a:r>
              <a:rPr lang="en-US" sz="1600" dirty="0" smtClean="0"/>
              <a:t>Proceedings, pp. 222-238.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12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39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 algn="just">
              <a:buNone/>
            </a:pPr>
            <a:endParaRPr lang="en-US" sz="1500" dirty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[6]</a:t>
            </a:r>
            <a:r>
              <a:rPr lang="en-US" sz="1500" dirty="0"/>
              <a:t>A. </a:t>
            </a:r>
            <a:r>
              <a:rPr lang="en-US" sz="1500" dirty="0" err="1"/>
              <a:t>Bogdanov</a:t>
            </a:r>
            <a:r>
              <a:rPr lang="en-US" sz="1500" dirty="0"/>
              <a:t> and C. </a:t>
            </a:r>
            <a:r>
              <a:rPr lang="en-US" sz="1500" dirty="0" err="1"/>
              <a:t>Rechberger</a:t>
            </a:r>
            <a:r>
              <a:rPr lang="en-US" sz="1500" dirty="0"/>
              <a:t>, “A 3-Subset Meet-in-the-Middle Attack: Cryptanalysis of the Lightweight Block Cipher KTANTAN”, Selected Areas in Cryptography, 17th International Workshop, SAC 2010, Waterloo, Ontario, Canada, August 12-13, 2010, Revised Selected Papers, pp. 229-240.</a:t>
            </a:r>
            <a:endParaRPr lang="fa-IR" sz="1500" dirty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[7]</a:t>
            </a:r>
            <a:r>
              <a:rPr lang="en-US" sz="1500" dirty="0"/>
              <a:t>H. </a:t>
            </a:r>
            <a:r>
              <a:rPr lang="en-US" sz="1500" dirty="0" err="1"/>
              <a:t>Feistel</a:t>
            </a:r>
            <a:r>
              <a:rPr lang="en-US" sz="1500" dirty="0"/>
              <a:t>, W. A. </a:t>
            </a:r>
            <a:r>
              <a:rPr lang="en-US" sz="1500" dirty="0" err="1"/>
              <a:t>Notz</a:t>
            </a:r>
            <a:r>
              <a:rPr lang="en-US" sz="1500" dirty="0"/>
              <a:t> and J. L. Smith, “Some cryptographic techniques for machine-to-machine data communications</a:t>
            </a:r>
            <a:r>
              <a:rPr lang="ar-SA" sz="1500" dirty="0"/>
              <a:t>"</a:t>
            </a:r>
            <a:r>
              <a:rPr lang="en-US" sz="1500" dirty="0"/>
              <a:t>, Proceedings of the IEEE , Volume:63 ,  Issue: 11, 1975, pp. 1545-1554.</a:t>
            </a:r>
          </a:p>
          <a:p>
            <a:pPr marL="82296" indent="0" algn="just">
              <a:buNone/>
            </a:pP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[8]</a:t>
            </a:r>
            <a:r>
              <a:rPr lang="en-US" sz="1500" dirty="0" smtClean="0">
                <a:cs typeface="B Nazanin" panose="00000400000000000000" pitchFamily="2" charset="-78"/>
              </a:rPr>
              <a:t>T. </a:t>
            </a:r>
            <a:r>
              <a:rPr lang="en-US" sz="1500" dirty="0" err="1" smtClean="0">
                <a:cs typeface="B Nazanin" panose="00000400000000000000" pitchFamily="2" charset="-78"/>
              </a:rPr>
              <a:t>Isobe</a:t>
            </a:r>
            <a:r>
              <a:rPr lang="en-US" sz="1500" dirty="0" smtClean="0">
                <a:cs typeface="B Nazanin" panose="00000400000000000000" pitchFamily="2" charset="-78"/>
              </a:rPr>
              <a:t> and K. </a:t>
            </a:r>
            <a:r>
              <a:rPr lang="en-US" sz="1500" dirty="0" err="1" smtClean="0">
                <a:cs typeface="B Nazanin" panose="00000400000000000000" pitchFamily="2" charset="-78"/>
              </a:rPr>
              <a:t>Shibutani</a:t>
            </a:r>
            <a:r>
              <a:rPr lang="en-US" sz="1500" dirty="0"/>
              <a:t>, “Generic Key Recovery Attack on </a:t>
            </a:r>
            <a:r>
              <a:rPr lang="en-US" sz="1500" dirty="0" err="1"/>
              <a:t>Feistel</a:t>
            </a:r>
            <a:r>
              <a:rPr lang="en-US" sz="1500" dirty="0"/>
              <a:t> Scheme”, Advances in Cryptology, ASIACRYPT 2013, 19th International Conference on the Theory and Application of Cryptology and Information Security, Bengaluru, India, December 1-5, 2013, Proceedings, Part </a:t>
            </a:r>
            <a:r>
              <a:rPr lang="en-US" sz="1500" dirty="0" smtClean="0"/>
              <a:t>I, pp. 464-485.</a:t>
            </a:r>
            <a:endParaRPr lang="en-US" sz="1500" dirty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[9]</a:t>
            </a:r>
            <a:r>
              <a:rPr lang="en-US" sz="1500" dirty="0" smtClean="0"/>
              <a:t>A. </a:t>
            </a:r>
            <a:r>
              <a:rPr lang="en-US" sz="1500" dirty="0" err="1" smtClean="0"/>
              <a:t>Bogodanov</a:t>
            </a:r>
            <a:r>
              <a:rPr lang="en-US" sz="1500" dirty="0" smtClean="0"/>
              <a:t>, D. </a:t>
            </a:r>
            <a:r>
              <a:rPr lang="en-US" sz="1500" dirty="0" err="1" smtClean="0"/>
              <a:t>Khovratovich</a:t>
            </a:r>
            <a:r>
              <a:rPr lang="en-US" sz="1500" dirty="0" smtClean="0"/>
              <a:t> and C. </a:t>
            </a:r>
            <a:r>
              <a:rPr lang="en-US" sz="1500" dirty="0" err="1" smtClean="0"/>
              <a:t>Rechberger</a:t>
            </a:r>
            <a:r>
              <a:rPr lang="en-US" sz="1500" dirty="0"/>
              <a:t>, “</a:t>
            </a:r>
            <a:r>
              <a:rPr lang="en-US" sz="1500" dirty="0" err="1"/>
              <a:t>Biclique</a:t>
            </a:r>
            <a:r>
              <a:rPr lang="en-US" sz="1500" dirty="0"/>
              <a:t> Cryptanalysis of the Full AES”, Advances in </a:t>
            </a:r>
            <a:r>
              <a:rPr lang="en-US" sz="1500" dirty="0" smtClean="0"/>
              <a:t>Cryptology, </a:t>
            </a:r>
            <a:r>
              <a:rPr lang="en-US" sz="1500" dirty="0"/>
              <a:t>ASIACRYPT 2011, 17th International Conference on the Theory and Application of Cryptology and Information Security, Seoul, South Korea, December 4-8, 2011. </a:t>
            </a:r>
            <a:r>
              <a:rPr lang="en-US" sz="1500" dirty="0" smtClean="0"/>
              <a:t>Proceedings, pp. 344-371.</a:t>
            </a:r>
            <a:endParaRPr lang="en-US" sz="1500" dirty="0"/>
          </a:p>
          <a:p>
            <a:pPr marL="82296" indent="0" algn="just">
              <a:buNone/>
            </a:pPr>
            <a:r>
              <a:rPr lang="en-US" sz="1500" dirty="0" smtClean="0"/>
              <a:t> </a:t>
            </a: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[10]</a:t>
            </a:r>
            <a:r>
              <a:rPr lang="en-US" sz="1500" dirty="0" smtClean="0"/>
              <a:t>W. </a:t>
            </a:r>
            <a:r>
              <a:rPr lang="en-US" sz="1500" dirty="0" err="1" smtClean="0"/>
              <a:t>Diffie</a:t>
            </a:r>
            <a:r>
              <a:rPr lang="en-US" sz="1500" dirty="0" smtClean="0"/>
              <a:t> and M. E. Hellman</a:t>
            </a:r>
            <a:r>
              <a:rPr lang="en-US" sz="1500" dirty="0"/>
              <a:t> “Special Feature Exhaustive Cryptanalysis of the NBS Data Encryption </a:t>
            </a:r>
            <a:r>
              <a:rPr lang="en-US" sz="1500" dirty="0" smtClean="0"/>
              <a:t>Standard</a:t>
            </a:r>
            <a:r>
              <a:rPr lang="en-US" sz="1500" dirty="0"/>
              <a:t>”, </a:t>
            </a:r>
            <a:r>
              <a:rPr lang="en-US" sz="1500" dirty="0" smtClean="0"/>
              <a:t>Journal Computer </a:t>
            </a:r>
            <a:r>
              <a:rPr lang="en-US" sz="1500" dirty="0"/>
              <a:t>IEEE Computer Society Press Los Alamitos, CA, USA</a:t>
            </a:r>
            <a:r>
              <a:rPr lang="en-US" sz="1500" dirty="0" smtClean="0"/>
              <a:t>, Volume 10, </a:t>
            </a:r>
            <a:r>
              <a:rPr lang="en-US" sz="1500" dirty="0"/>
              <a:t>Issue 6, June </a:t>
            </a:r>
            <a:r>
              <a:rPr lang="en-US" sz="1500" dirty="0" smtClean="0"/>
              <a:t>1977, pp. 74-84.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9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ساختار فایستل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تبدیل قطعه </a:t>
            </a:r>
            <a:r>
              <a:rPr lang="en-US" dirty="0" smtClean="0">
                <a:cs typeface="B Nazanin" panose="00000400000000000000" pitchFamily="2" charset="-78"/>
              </a:rPr>
              <a:t>n</a:t>
            </a:r>
            <a:r>
              <a:rPr lang="fa-IR" dirty="0" smtClean="0">
                <a:cs typeface="B Nazanin" panose="00000400000000000000" pitchFamily="2" charset="-78"/>
              </a:rPr>
              <a:t>-بیتی به دو قسمت مساوی </a:t>
            </a:r>
            <a:r>
              <a:rPr lang="en-US" dirty="0" smtClean="0">
                <a:cs typeface="B Nazanin" panose="00000400000000000000" pitchFamily="2" charset="-78"/>
              </a:rPr>
              <a:t>(L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, </a:t>
            </a:r>
            <a:r>
              <a:rPr lang="en-US" dirty="0" err="1" smtClean="0">
                <a:cs typeface="B Nazanin" panose="00000400000000000000" pitchFamily="2" charset="-78"/>
              </a:rPr>
              <a:t>R</a:t>
            </a:r>
            <a:r>
              <a:rPr lang="en-US" baseline="-25000" dirty="0" err="1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 smtClean="0">
                <a:cs typeface="B Nazanin" panose="00000400000000000000" pitchFamily="2" charset="-78"/>
              </a:rPr>
              <a:t>زیرکلیدهای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n/2</a:t>
            </a:r>
            <a:r>
              <a:rPr lang="fa-IR" dirty="0" smtClean="0">
                <a:cs typeface="B Nazanin" panose="00000400000000000000" pitchFamily="2" charset="-78"/>
              </a:rPr>
              <a:t>-بیتی مستقل در هر </a:t>
            </a:r>
            <a:r>
              <a:rPr lang="en-US" dirty="0" smtClean="0">
                <a:cs typeface="B Nazanin" panose="00000400000000000000" pitchFamily="2" charset="-78"/>
              </a:rPr>
              <a:t>l</a:t>
            </a:r>
            <a:r>
              <a:rPr lang="fa-IR" dirty="0" smtClean="0">
                <a:cs typeface="B Nazanin" panose="00000400000000000000" pitchFamily="2" charset="-78"/>
              </a:rPr>
              <a:t> دور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توابع دور </a:t>
            </a:r>
            <a:r>
              <a:rPr lang="en-US" dirty="0" smtClean="0">
                <a:cs typeface="B Nazanin" panose="00000400000000000000" pitchFamily="2" charset="-78"/>
              </a:rPr>
              <a:t>F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F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(I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, K</a:t>
            </a:r>
            <a:r>
              <a:rPr lang="en-US" baseline="-25000" dirty="0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) = </a:t>
            </a:r>
            <a:r>
              <a:rPr lang="en-US" dirty="0" err="1" smtClean="0">
                <a:cs typeface="B Nazanin" panose="00000400000000000000" pitchFamily="2" charset="-78"/>
              </a:rPr>
              <a:t>O</a:t>
            </a:r>
            <a:r>
              <a:rPr lang="en-US" baseline="-25000" dirty="0" err="1" smtClean="0">
                <a:cs typeface="B Nazanin" panose="00000400000000000000" pitchFamily="2" charset="-78"/>
              </a:rPr>
              <a:t>i</a:t>
            </a:r>
            <a:endParaRPr lang="en-US" baseline="-250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توابعی</a:t>
            </a:r>
            <a:r>
              <a:rPr lang="fa-IR" dirty="0" smtClean="0">
                <a:cs typeface="B Nazanin" panose="00000400000000000000" pitchFamily="2" charset="-78"/>
              </a:rPr>
              <a:t> که در برابر حملات سریعتر از جستجوی جامع شکسته نشوند.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48" y="4175908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 سپاس از توجه شما!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40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2061394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ساختار 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5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137" y="5363924"/>
            <a:ext cx="32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دور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-ام از یک ساختار فایستل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70" y="2004898"/>
            <a:ext cx="5314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ساختار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6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268760"/>
            <a:ext cx="5153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ساختار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فایستل (ادامه)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7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11771"/>
            <a:ext cx="7715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ویژگی‌های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ساختار فایستل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8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یک به یک و </a:t>
            </a:r>
            <a:r>
              <a:rPr lang="fa-IR" dirty="0" err="1" smtClean="0">
                <a:cs typeface="B Nazanin" panose="00000400000000000000" pitchFamily="2" charset="-78"/>
              </a:rPr>
              <a:t>پوشا</a:t>
            </a:r>
            <a:r>
              <a:rPr lang="fa-IR" dirty="0" smtClean="0">
                <a:cs typeface="B Nazanin" panose="00000400000000000000" pitchFamily="2" charset="-78"/>
              </a:rPr>
              <a:t> بودن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مستقل از تابع دور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یک طرح برای رمز و ترجمه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کلیدهای مستقل در هر دور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هر دو دور متوالی معادل با یک دور در ساختار </a:t>
            </a:r>
            <a:r>
              <a:rPr lang="fa-IR" dirty="0" err="1" smtClean="0">
                <a:cs typeface="B Nazanin" panose="00000400000000000000" pitchFamily="2" charset="-78"/>
              </a:rPr>
              <a:t>غیرفایستلی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n</a:t>
            </a:r>
            <a:r>
              <a:rPr lang="fa-IR" dirty="0" smtClean="0">
                <a:cs typeface="B Nazanin" panose="00000400000000000000" pitchFamily="2" charset="-78"/>
              </a:rPr>
              <a:t>-بیتی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7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انواع ساختارهای فایستل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9 از 40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27 بهمن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متوازن و </a:t>
            </a:r>
            <a:r>
              <a:rPr lang="fa-IR" dirty="0" err="1" smtClean="0">
                <a:cs typeface="B Nazanin" panose="00000400000000000000" pitchFamily="2" charset="-78"/>
              </a:rPr>
              <a:t>نامتوازن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یکسان بودن یا نبودن طول دو قسمت </a:t>
            </a:r>
            <a:r>
              <a:rPr lang="en-US" dirty="0" smtClean="0">
                <a:cs typeface="B Nazanin" panose="00000400000000000000" pitchFamily="2" charset="-78"/>
              </a:rPr>
              <a:t>L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R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انواع </a:t>
            </a:r>
            <a:r>
              <a:rPr lang="fa-IR" dirty="0" err="1" smtClean="0">
                <a:cs typeface="B Nazanin" panose="00000400000000000000" pitchFamily="2" charset="-78"/>
              </a:rPr>
              <a:t>سه‌گانه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فایستل-1، فایستل-2، فایستل-3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68" y="3765772"/>
            <a:ext cx="7808912" cy="23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8598</TotalTime>
  <Words>2436</Words>
  <Application>Microsoft Office PowerPoint</Application>
  <PresentationFormat>On-screen Show (4:3)</PresentationFormat>
  <Paragraphs>446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110_Besmellah</vt:lpstr>
      <vt:lpstr>B Nazanin</vt:lpstr>
      <vt:lpstr>Calibri</vt:lpstr>
      <vt:lpstr>Calibri (Body)</vt:lpstr>
      <vt:lpstr>Cambria Math</vt:lpstr>
      <vt:lpstr>Gill Sans MT</vt:lpstr>
      <vt:lpstr>IranNastaliq</vt:lpstr>
      <vt:lpstr>Majalla UI</vt:lpstr>
      <vt:lpstr>MRT_Poster</vt:lpstr>
      <vt:lpstr>Symbol</vt:lpstr>
      <vt:lpstr>Times New Roman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مقدمه</vt:lpstr>
      <vt:lpstr>مروری بر ساختار فایستل</vt:lpstr>
      <vt:lpstr>مروری بر ساختار فایستل (ادامه)</vt:lpstr>
      <vt:lpstr>مروری بر ساختار فایستل (ادامه)</vt:lpstr>
      <vt:lpstr>مروری بر ساختار فایستل (ادامه)</vt:lpstr>
      <vt:lpstr>ویژگی‌های ساختار فایستل</vt:lpstr>
      <vt:lpstr>انواع ساختارهای فایستل</vt:lpstr>
      <vt:lpstr>انواع ساختارهای فایستل (ادامه)</vt:lpstr>
      <vt:lpstr>انواع ساختارهای فایستل (ادامه)</vt:lpstr>
      <vt:lpstr>انواع ساختارهای فایستل (ادامه)</vt:lpstr>
      <vt:lpstr>انواع ساختارهای فایستل (ادامه)</vt:lpstr>
      <vt:lpstr>حمله‌های عام به ساختار فایستل</vt:lpstr>
      <vt:lpstr>حمله‌های عام به ساختار فایستل (ادامه)</vt:lpstr>
      <vt:lpstr>حمله‌های عام به ساختار فایستل (ادامه)</vt:lpstr>
      <vt:lpstr>انواع حملات (تحلیل‌ها)</vt:lpstr>
      <vt:lpstr>حمله‌ تلاقی در میان</vt:lpstr>
      <vt:lpstr>حمله‌ تلاقی در میان (ادامه)</vt:lpstr>
      <vt:lpstr>حمله‌ تلاقی در میان (ادامه)</vt:lpstr>
      <vt:lpstr>حمله‌ تلاقی در میان (ادامه)</vt:lpstr>
      <vt:lpstr>حمله‌ تلاقی در میان (ادامه)</vt:lpstr>
      <vt:lpstr>حمله‌ تلاقی در میان (ادامه)</vt:lpstr>
      <vt:lpstr>حمله‌ تلاقی در میان (ادامه)</vt:lpstr>
      <vt:lpstr>انواع تکنیک‌های حمله‌ تلاقی در میان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انواع تکنیک‌های حمله‌ تلاقی در میان (ادامه)</vt:lpstr>
      <vt:lpstr>جمع‌بندی</vt:lpstr>
      <vt:lpstr>مسائل باز</vt:lpstr>
      <vt:lpstr>پروژه کارشناسی ارشد</vt:lpstr>
      <vt:lpstr>منابع و مراجع</vt:lpstr>
      <vt:lpstr>منابع و مراجع</vt:lpstr>
      <vt:lpstr>با سپاس از توجه شما!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Mohammad Mehdi Ahmadpanah</dc:creator>
  <cp:lastModifiedBy>Seyed Mohammad Mehdi Ahmadpanah</cp:lastModifiedBy>
  <cp:revision>1445</cp:revision>
  <dcterms:created xsi:type="dcterms:W3CDTF">2012-09-25T07:25:39Z</dcterms:created>
  <dcterms:modified xsi:type="dcterms:W3CDTF">2016-02-16T18:52:55Z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