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0" r:id="rId1"/>
  </p:sldMasterIdLst>
  <p:notesMasterIdLst>
    <p:notesMasterId r:id="rId68"/>
  </p:notesMasterIdLst>
  <p:sldIdLst>
    <p:sldId id="256" r:id="rId2"/>
    <p:sldId id="257" r:id="rId3"/>
    <p:sldId id="324" r:id="rId4"/>
    <p:sldId id="284" r:id="rId5"/>
    <p:sldId id="286" r:id="rId6"/>
    <p:sldId id="287" r:id="rId7"/>
    <p:sldId id="262" r:id="rId8"/>
    <p:sldId id="264" r:id="rId9"/>
    <p:sldId id="268" r:id="rId10"/>
    <p:sldId id="265" r:id="rId11"/>
    <p:sldId id="266" r:id="rId12"/>
    <p:sldId id="267" r:id="rId13"/>
    <p:sldId id="269" r:id="rId14"/>
    <p:sldId id="271" r:id="rId15"/>
    <p:sldId id="272" r:id="rId16"/>
    <p:sldId id="273" r:id="rId17"/>
    <p:sldId id="274" r:id="rId18"/>
    <p:sldId id="275" r:id="rId19"/>
    <p:sldId id="326" r:id="rId20"/>
    <p:sldId id="276" r:id="rId21"/>
    <p:sldId id="277" r:id="rId22"/>
    <p:sldId id="325" r:id="rId23"/>
    <p:sldId id="279" r:id="rId24"/>
    <p:sldId id="328" r:id="rId25"/>
    <p:sldId id="280" r:id="rId26"/>
    <p:sldId id="281" r:id="rId27"/>
    <p:sldId id="337" r:id="rId28"/>
    <p:sldId id="315" r:id="rId29"/>
    <p:sldId id="282" r:id="rId30"/>
    <p:sldId id="339" r:id="rId31"/>
    <p:sldId id="283" r:id="rId32"/>
    <p:sldId id="288" r:id="rId33"/>
    <p:sldId id="291" r:id="rId34"/>
    <p:sldId id="292" r:id="rId35"/>
    <p:sldId id="293" r:id="rId36"/>
    <p:sldId id="317" r:id="rId37"/>
    <p:sldId id="290" r:id="rId38"/>
    <p:sldId id="294" r:id="rId39"/>
    <p:sldId id="301" r:id="rId40"/>
    <p:sldId id="295" r:id="rId41"/>
    <p:sldId id="302" r:id="rId42"/>
    <p:sldId id="305" r:id="rId43"/>
    <p:sldId id="296" r:id="rId44"/>
    <p:sldId id="333" r:id="rId45"/>
    <p:sldId id="334" r:id="rId46"/>
    <p:sldId id="297" r:id="rId47"/>
    <p:sldId id="303" r:id="rId48"/>
    <p:sldId id="299" r:id="rId49"/>
    <p:sldId id="300" r:id="rId50"/>
    <p:sldId id="306" r:id="rId51"/>
    <p:sldId id="307" r:id="rId52"/>
    <p:sldId id="308" r:id="rId53"/>
    <p:sldId id="311" r:id="rId54"/>
    <p:sldId id="310" r:id="rId55"/>
    <p:sldId id="312" r:id="rId56"/>
    <p:sldId id="319" r:id="rId57"/>
    <p:sldId id="320" r:id="rId58"/>
    <p:sldId id="316" r:id="rId59"/>
    <p:sldId id="314" r:id="rId60"/>
    <p:sldId id="336" r:id="rId61"/>
    <p:sldId id="322" r:id="rId62"/>
    <p:sldId id="323" r:id="rId63"/>
    <p:sldId id="258" r:id="rId64"/>
    <p:sldId id="338" r:id="rId65"/>
    <p:sldId id="285" r:id="rId66"/>
    <p:sldId id="259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7505"/>
    <a:srgbClr val="008A3E"/>
    <a:srgbClr val="11A3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88810" autoAdjust="0"/>
  </p:normalViewPr>
  <p:slideViewPr>
    <p:cSldViewPr>
      <p:cViewPr>
        <p:scale>
          <a:sx n="66" d="100"/>
          <a:sy n="66" d="100"/>
        </p:scale>
        <p:origin x="150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EF63D-A5DF-44D6-A573-96A8F2474597}" type="datetimeFigureOut">
              <a:rPr lang="en-US" smtClean="0"/>
              <a:t>05-Mar-17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B56A2-4BB2-4FB3-A60B-D162DFF8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6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nvariant_(computer_science)" TargetMode="External"/><Relationship Id="rId3" Type="http://schemas.openxmlformats.org/officeDocument/2006/relationships/hyperlink" Target="https://en.wikipedia.org/wiki/Formal_methods" TargetMode="External"/><Relationship Id="rId7" Type="http://schemas.openxmlformats.org/officeDocument/2006/relationships/hyperlink" Target="https://en.wikipedia.org/wiki/Postcondition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Precondition" TargetMode="External"/><Relationship Id="rId11" Type="http://schemas.openxmlformats.org/officeDocument/2006/relationships/hyperlink" Target="http://wiki.c2.com/?TonyHoare" TargetMode="External"/><Relationship Id="rId5" Type="http://schemas.openxmlformats.org/officeDocument/2006/relationships/hyperlink" Target="https://en.wikipedia.org/wiki/Abstract_data_type" TargetMode="External"/><Relationship Id="rId10" Type="http://schemas.openxmlformats.org/officeDocument/2006/relationships/hyperlink" Target="https://en.wikipedia.org/wiki/Correctness_(computer_science)" TargetMode="External"/><Relationship Id="rId4" Type="http://schemas.openxmlformats.org/officeDocument/2006/relationships/hyperlink" Target="https://en.wikipedia.org/wiki/Component-based_software_engineering#Software_component" TargetMode="External"/><Relationship Id="rId9" Type="http://schemas.openxmlformats.org/officeDocument/2006/relationships/hyperlink" Target="https://en.wikipedia.org/wiki/Conceptual_metaphor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B56A2-4BB2-4FB3-A60B-D162DFF803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36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Client-Server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B56A2-4BB2-4FB3-A60B-D162DFF8036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48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sz="1200" dirty="0" smtClean="0"/>
              <a:t>As a discipline allowing one to </a:t>
            </a:r>
            <a:r>
              <a:rPr lang="en-US" sz="1200" dirty="0" smtClean="0">
                <a:solidFill>
                  <a:srgbClr val="008A3E"/>
                </a:solidFill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improve reliability of a system by monitoring</a:t>
            </a:r>
            <a:r>
              <a:rPr lang="en-US" sz="1200" dirty="0" smtClean="0"/>
              <a:t> its requirements against its implementation at runtime. By generating and integrating the monitors </a:t>
            </a:r>
            <a:r>
              <a:rPr lang="en-US" sz="1200" u="sng" dirty="0" smtClean="0"/>
              <a:t>automatically</a:t>
            </a:r>
            <a:r>
              <a:rPr lang="en-US" sz="1200" dirty="0" smtClean="0"/>
              <a:t> rather than manually</a:t>
            </a:r>
          </a:p>
          <a:p>
            <a:pPr algn="just">
              <a:buFont typeface="+mj-lt"/>
              <a:buAutoNum type="arabicPeriod"/>
            </a:pPr>
            <a:r>
              <a:rPr lang="en-US" sz="1200" dirty="0" smtClean="0"/>
              <a:t>As an </a:t>
            </a:r>
            <a:r>
              <a:rPr lang="en-US" sz="1200" dirty="0" smtClean="0">
                <a:solidFill>
                  <a:srgbClr val="0070C0"/>
                </a:solidFill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extension of programming languages with logics</a:t>
            </a:r>
            <a:r>
              <a:rPr lang="en-US" sz="1200" dirty="0" smtClean="0"/>
              <a:t>. One can add logical statements anywhere in the program, referring to past or future states</a:t>
            </a:r>
          </a:p>
          <a:p>
            <a:pPr algn="just">
              <a:buFont typeface="+mj-lt"/>
              <a:buAutoNum type="arabicPeriod"/>
            </a:pPr>
            <a:r>
              <a:rPr lang="en-US" sz="1200" dirty="0" smtClean="0"/>
              <a:t>As a </a:t>
            </a:r>
            <a:r>
              <a:rPr lang="en-US" sz="1200" dirty="0" smtClean="0">
                <a:solidFill>
                  <a:srgbClr val="7030A0"/>
                </a:solidFill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lightweight formal method</a:t>
            </a:r>
            <a:r>
              <a:rPr lang="en-US" sz="1200" dirty="0" smtClean="0"/>
              <a:t>. While firmly based on logical formalisms and mathematical techniques, MOP aims at avoiding verifying an implementation against its specification before operation, </a:t>
            </a:r>
            <a:r>
              <a:rPr lang="en-US" sz="1200" dirty="0" smtClean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by not letting it go wrong at runtime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B56A2-4BB2-4FB3-A60B-D162DFF8036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72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solidFill>
                  <a:srgbClr val="0066FF"/>
                </a:solidFill>
              </a:rPr>
              <a:t>FSM </a:t>
            </a:r>
            <a:r>
              <a:rPr lang="en-US" altLang="zh-CN" sz="2400" dirty="0" smtClean="0">
                <a:solidFill>
                  <a:srgbClr val="7F7F7F"/>
                </a:solidFill>
              </a:rPr>
              <a:t>(Finite State Machine),</a:t>
            </a:r>
            <a:r>
              <a:rPr lang="en-US" altLang="zh-CN" sz="2400" dirty="0" smtClean="0">
                <a:solidFill>
                  <a:srgbClr val="0066FF"/>
                </a:solidFill>
              </a:rPr>
              <a:t> ERE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7F7F7F"/>
                </a:solidFill>
              </a:rPr>
              <a:t>(extended regular expressions), </a:t>
            </a:r>
            <a:r>
              <a:rPr lang="en-US" altLang="zh-CN" sz="2400" dirty="0" smtClean="0">
                <a:solidFill>
                  <a:srgbClr val="0066FF"/>
                </a:solidFill>
              </a:rPr>
              <a:t>PTLTL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7F7F7F"/>
                </a:solidFill>
              </a:rPr>
              <a:t>(Past-time LTL), </a:t>
            </a:r>
            <a:r>
              <a:rPr lang="en-US" altLang="zh-CN" sz="2400" dirty="0" smtClean="0">
                <a:solidFill>
                  <a:srgbClr val="0066FF"/>
                </a:solidFill>
              </a:rPr>
              <a:t>FTLTL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7F7F7F"/>
                </a:solidFill>
              </a:rPr>
              <a:t>(Future-time LTL), </a:t>
            </a:r>
            <a:r>
              <a:rPr lang="en-US" altLang="zh-CN" sz="2400" dirty="0" smtClean="0">
                <a:solidFill>
                  <a:srgbClr val="0066FF"/>
                </a:solidFill>
              </a:rPr>
              <a:t>ATL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7F7F7F"/>
                </a:solidFill>
              </a:rPr>
              <a:t>(Allen temporal logic), </a:t>
            </a:r>
            <a:r>
              <a:rPr lang="en-US" altLang="zh-CN" sz="2400" dirty="0" smtClean="0">
                <a:solidFill>
                  <a:srgbClr val="0066FF"/>
                </a:solidFill>
              </a:rPr>
              <a:t>JML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7F7F7F"/>
                </a:solidFill>
              </a:rPr>
              <a:t>(Java modeling language), </a:t>
            </a:r>
            <a:r>
              <a:rPr lang="en-US" altLang="zh-CN" sz="2400" dirty="0" err="1" smtClean="0">
                <a:solidFill>
                  <a:srgbClr val="0066FF"/>
                </a:solidFill>
              </a:rPr>
              <a:t>PtCaRet</a:t>
            </a:r>
            <a:r>
              <a:rPr lang="en-US" altLang="zh-CN" sz="2400" dirty="0" smtClean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rgbClr val="7F7F7F"/>
                </a:solidFill>
              </a:rPr>
              <a:t>(Past-time Call/Return), </a:t>
            </a:r>
            <a:r>
              <a:rPr lang="en-US" altLang="zh-CN" sz="2400" dirty="0" smtClean="0">
                <a:solidFill>
                  <a:srgbClr val="0066FF"/>
                </a:solidFill>
              </a:rPr>
              <a:t>CFG</a:t>
            </a:r>
            <a:r>
              <a:rPr lang="en-US" altLang="zh-CN" sz="2400" dirty="0" smtClean="0">
                <a:solidFill>
                  <a:schemeClr val="bg2"/>
                </a:solidFill>
              </a:rPr>
              <a:t> </a:t>
            </a:r>
            <a:r>
              <a:rPr lang="en-US" altLang="zh-CN" sz="2400" dirty="0" smtClean="0">
                <a:solidFill>
                  <a:srgbClr val="7F7F7F"/>
                </a:solidFill>
              </a:rPr>
              <a:t>(Context-free grammars), </a:t>
            </a:r>
            <a:r>
              <a:rPr lang="en-US" altLang="zh-CN" sz="2400" dirty="0" smtClean="0">
                <a:solidFill>
                  <a:srgbClr val="0066FF"/>
                </a:solidFill>
              </a:rPr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B56A2-4BB2-4FB3-A60B-D162DFF8036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89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&gt;250 LOC AspectJ</a:t>
            </a:r>
          </a:p>
          <a:p>
            <a:r>
              <a:rPr lang="en-US" dirty="0" smtClean="0"/>
              <a:t>Fail-fast </a:t>
            </a:r>
            <a:r>
              <a:rPr lang="en-US" dirty="0" smtClean="0">
                <a:sym typeface="Wingdings" panose="05000000000000000000" pitchFamily="2" charset="2"/>
              </a:rPr>
              <a:t> Iterator</a:t>
            </a:r>
            <a:r>
              <a:rPr lang="en-US" baseline="0" dirty="0" smtClean="0">
                <a:sym typeface="Wingdings" panose="05000000000000000000" pitchFamily="2" charset="2"/>
              </a:rPr>
              <a:t>  Throws </a:t>
            </a:r>
            <a:r>
              <a:rPr lang="en-US" sz="1200" b="0" i="1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ConcurrentModificationException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Exception by modifying the object while traversing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Fail-safe  Enumeration  Not throwing exception, because it works on a clone of objects, not the actual ones.</a:t>
            </a:r>
          </a:p>
          <a:p>
            <a:r>
              <a:rPr lang="en-US" dirty="0" smtClean="0"/>
              <a:t>http://javaconceptoftheday.com/fail-fast-and-fail-safe-iterators-in-java-with-examples/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B56A2-4BB2-4FB3-A60B-D162DFF8036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06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B56A2-4BB2-4FB3-A60B-D162DFF8036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25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B56A2-4BB2-4FB3-A60B-D162DFF8036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42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Paper No. 1 (Page 8)</a:t>
            </a:r>
          </a:p>
          <a:p>
            <a:endParaRPr lang="en-US" dirty="0" smtClean="0"/>
          </a:p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are the standard ones, that is, disjunction,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conjunction, implication, equivalence, and exclusive disjunction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operator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◦・ 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be read “previously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”; its intuition is that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held at the immediately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previous step of execution.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・ F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be read “eventually in the past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intuition that there is some past moment in time when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true.</a:t>
            </a:r>
          </a:p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・ F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be read “always in the past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”, with the obvious meaning.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operator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2, which should be read “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strong since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2”, reflects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intuition that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held at some moment in the past and, since then,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held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the time.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is a weak version of “since”, read “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weak since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2”,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saying that either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was true all the time or otherwise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B56A2-4BB2-4FB3-A60B-D162DFF8036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97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Paper No. 1 (Page 8)</a:t>
            </a:r>
          </a:p>
          <a:p>
            <a:endParaRPr lang="en-US" dirty="0" smtClean="0"/>
          </a:p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are the standard ones, that is, disjunction,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conjunction, implication, equivalence, and exclusive disjunction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formula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holds if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holds in all time points, while</a:t>
            </a:r>
          </a:p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holds if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holds in some future time point. The formula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U Y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until</a:t>
            </a:r>
          </a:p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holds if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holds in some future time point, and until then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holds (so we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 strict until). Finally,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◦X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holds for a trace if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holds in the suffix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trace starting in the next (the second) time point. The propositional operators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their obvious meaning.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B56A2-4BB2-4FB3-A60B-D162DFF8036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07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structured properties that refer to the call stack of the program.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Lucida Grande"/>
                <a:sym typeface="Lucida Grande"/>
              </a:rPr>
              <a:t>Structured properties:  Those that take the </a:t>
            </a:r>
            <a:r>
              <a:rPr lang="en-US" altLang="zh-CN" sz="1200" b="1" dirty="0" smtClean="0">
                <a:solidFill>
                  <a:srgbClr val="000000"/>
                </a:solidFill>
                <a:latin typeface="Lucida Grande"/>
                <a:sym typeface="Lucida Grande"/>
              </a:rPr>
              <a:t>call stack </a:t>
            </a:r>
            <a:r>
              <a:rPr lang="en-US" altLang="zh-CN" sz="1200" dirty="0" smtClean="0">
                <a:solidFill>
                  <a:srgbClr val="000000"/>
                </a:solidFill>
                <a:latin typeface="Lucida Grande"/>
                <a:sym typeface="Lucida Grande"/>
              </a:rPr>
              <a:t>into account, basically anything that is looking for more than </a:t>
            </a:r>
            <a:r>
              <a:rPr lang="en-US" altLang="zh-CN" sz="1200" b="1" dirty="0" smtClean="0">
                <a:solidFill>
                  <a:srgbClr val="000000"/>
                </a:solidFill>
                <a:latin typeface="Lucida Grande"/>
                <a:sym typeface="Lucida Grande"/>
              </a:rPr>
              <a:t>a flat trace</a:t>
            </a:r>
            <a:r>
              <a:rPr lang="en-US" altLang="zh-CN" sz="1200" dirty="0" smtClean="0">
                <a:solidFill>
                  <a:srgbClr val="000000"/>
                </a:solidFill>
                <a:latin typeface="Lucida Grande"/>
                <a:sym typeface="Lucida Grande"/>
              </a:rPr>
              <a:t>. </a:t>
            </a:r>
          </a:p>
          <a:p>
            <a:endParaRPr lang="en-US" sz="1200" dirty="0" smtClean="0">
              <a:solidFill>
                <a:srgbClr val="000000"/>
              </a:solidFill>
              <a:latin typeface="Lucida Grande"/>
              <a:sym typeface="Lucida Grande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Lucida Grande"/>
                <a:sym typeface="Lucida Grande"/>
              </a:rPr>
              <a:t>This property insures that the releases and acquires of locks are balanced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structured properties, referring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structure of the program. Examples of such structured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safety properties include “a resource should be released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method which acquired it” or “a resource cannot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accessed if the unsafe method foo is in the current call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B56A2-4BB2-4FB3-A60B-D162DFF8036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97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structured properties that refer to the call stack of the program.</a:t>
            </a:r>
          </a:p>
          <a:p>
            <a:r>
              <a:rPr lang="en-US" altLang="zh-CN" sz="1200" dirty="0" smtClean="0">
                <a:solidFill>
                  <a:srgbClr val="000000"/>
                </a:solidFill>
                <a:latin typeface="Lucida Grande"/>
                <a:sym typeface="Lucida Grande"/>
              </a:rPr>
              <a:t>Structured properties:  Those that take the </a:t>
            </a:r>
            <a:r>
              <a:rPr lang="en-US" altLang="zh-CN" sz="1200" b="1" dirty="0" smtClean="0">
                <a:solidFill>
                  <a:srgbClr val="000000"/>
                </a:solidFill>
                <a:latin typeface="Lucida Grande"/>
                <a:sym typeface="Lucida Grande"/>
              </a:rPr>
              <a:t>call stack </a:t>
            </a:r>
            <a:r>
              <a:rPr lang="en-US" altLang="zh-CN" sz="1200" dirty="0" smtClean="0">
                <a:solidFill>
                  <a:srgbClr val="000000"/>
                </a:solidFill>
                <a:latin typeface="Lucida Grande"/>
                <a:sym typeface="Lucida Grande"/>
              </a:rPr>
              <a:t>into account, basically anything that is looking for more than </a:t>
            </a:r>
            <a:r>
              <a:rPr lang="en-US" altLang="zh-CN" sz="1200" b="1" dirty="0" smtClean="0">
                <a:solidFill>
                  <a:srgbClr val="000000"/>
                </a:solidFill>
                <a:latin typeface="Lucida Grande"/>
                <a:sym typeface="Lucida Grande"/>
              </a:rPr>
              <a:t>a flat trace</a:t>
            </a:r>
            <a:r>
              <a:rPr lang="en-US" altLang="zh-CN" sz="1200" dirty="0" smtClean="0">
                <a:solidFill>
                  <a:srgbClr val="000000"/>
                </a:solidFill>
                <a:latin typeface="Lucida Grande"/>
                <a:sym typeface="Lucida Grande"/>
              </a:rPr>
              <a:t>. </a:t>
            </a:r>
          </a:p>
          <a:p>
            <a:endParaRPr lang="en-US" sz="1200" dirty="0" smtClean="0">
              <a:solidFill>
                <a:srgbClr val="000000"/>
              </a:solidFill>
              <a:latin typeface="Lucida Grande"/>
              <a:sym typeface="Lucida Grande"/>
            </a:endParaRPr>
          </a:p>
          <a:p>
            <a:r>
              <a:rPr lang="en-US" altLang="zh-CN" sz="1200" dirty="0" smtClean="0">
                <a:solidFill>
                  <a:srgbClr val="000000"/>
                </a:solidFill>
                <a:latin typeface="Lucida Grande"/>
                <a:sym typeface="Lucida Grande"/>
              </a:rPr>
              <a:t>This property insures that the releases and acquires of locks are balanced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structured properties, referring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structure of the program. Examples of such structured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safety properties include “a resource should be released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method which acquired it” or “a resource cannot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accessed if the unsafe method foo is in the current call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B56A2-4BB2-4FB3-A60B-D162DFF8036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20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B56A2-4BB2-4FB3-A60B-D162DFF803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954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have monitors</a:t>
            </a:r>
            <a:r>
              <a:rPr lang="en-US" baseline="0" dirty="0" smtClean="0"/>
              <a:t> on each Object</a:t>
            </a:r>
          </a:p>
          <a:p>
            <a:r>
              <a:rPr lang="en-US" baseline="0" dirty="0" smtClean="0"/>
              <a:t>Lack of parameters leads to false alarms: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The first challenge originally came from object-oriented programs.  We have seen that we can detect the error in this execution; but what if the task thread changes a different vector v2?  In such case, there is no violation of the property.  But we may have the same execution trace and it causes a warning, which is obviously a false alarm.</a:t>
            </a:r>
            <a:br>
              <a:rPr lang="en-US" altLang="zh-CN" dirty="0" smtClean="0"/>
            </a:br>
            <a:r>
              <a:rPr lang="en-US" altLang="zh-CN" dirty="0" smtClean="0"/>
              <a:t>The problem is clear: this trace is too abstract and cannot tell the difference between the two programs.  So we need to add more information to the trace; but that brings new challenges about analyzing the trace, as I will discuss in a couple slides.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B56A2-4BB2-4FB3-A60B-D162DFF8036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472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The first challenge originally came from object-oriented programs.  We have seen that we can detect the error in this execution; but what if the task thread changes a different vector v2?  In such case, there is no violation of the property.  But we may have the same execution trace and it causes a warning, which is obviously a false alarm.</a:t>
            </a:r>
            <a:br>
              <a:rPr lang="en-US" altLang="zh-CN" dirty="0" smtClean="0"/>
            </a:br>
            <a:r>
              <a:rPr lang="en-US" altLang="zh-CN" dirty="0" smtClean="0"/>
              <a:t>The problem is clear: this trace is too abstract and cannot tell the difference between the two programs.  So we need to add more information to the trace; but that brings new challenges about analyzing the trace, as I will discuss in a couple slides.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B56A2-4BB2-4FB3-A60B-D162DFF8036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543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abundant in practice, especially in object-oriented programs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B56A2-4BB2-4FB3-A60B-D162DFF8036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206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online, we mean that the trace arrives incrementally, one event at a time</a:t>
            </a:r>
          </a:p>
          <a:p>
            <a:r>
              <a:rPr lang="en-US" altLang="zh-CN" dirty="0" smtClean="0"/>
              <a:t>But </a:t>
            </a:r>
            <a:r>
              <a:rPr lang="en-US" altLang="zh-CN" dirty="0" smtClean="0"/>
              <a:t>this solution is not efficient enough in many cases: the trace can be very long, for example, in some our experiments, the observed executions contained millions of events.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B56A2-4BB2-4FB3-A60B-D162DFF8036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758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 smtClean="0"/>
              <a:t>Make use of different techniques and languages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Program generation, term rewriting, aspect-oriented programming,</a:t>
            </a:r>
            <a:r>
              <a:rPr lang="en-US" altLang="zh-CN" dirty="0" smtClean="0">
                <a:latin typeface="Arial" charset="0"/>
              </a:rPr>
              <a:t>…</a:t>
            </a:r>
            <a:r>
              <a:rPr lang="en-US" altLang="zh-CN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B56A2-4BB2-4FB3-A60B-D162DFF8036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717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 smtClean="0"/>
              <a:t>Specification Syntax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Examples</a:t>
            </a:r>
            <a:r>
              <a:rPr lang="en-US" baseline="0" dirty="0" smtClean="0"/>
              <a:t> on Demo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Run </a:t>
            </a:r>
            <a:r>
              <a:rPr lang="en-US" baseline="0" dirty="0" err="1" smtClean="0"/>
              <a:t>JavaMOP</a:t>
            </a:r>
            <a:r>
              <a:rPr lang="en-US" baseline="0" dirty="0" smtClean="0"/>
              <a:t> Online!</a:t>
            </a:r>
          </a:p>
          <a:p>
            <a:pPr>
              <a:lnSpc>
                <a:spcPct val="80000"/>
              </a:lnSpc>
            </a:pPr>
            <a:endParaRPr lang="en-US" baseline="0" dirty="0" smtClean="0"/>
          </a:p>
          <a:p>
            <a:pPr>
              <a:lnSpc>
                <a:spcPct val="80000"/>
              </a:lnSpc>
            </a:pPr>
            <a:r>
              <a:rPr lang="en-US" baseline="0" dirty="0" err="1" smtClean="0"/>
              <a:t>BusMOP</a:t>
            </a:r>
            <a:r>
              <a:rPr lang="en-US" baseline="0" dirty="0" smtClean="0"/>
              <a:t>: VHDL event extraction code and Verilog based monitors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ZERO Runtime 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B56A2-4BB2-4FB3-A60B-D162DFF8036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607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RST (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regression test selection)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Improving efficiency of regression testing by selecting to re-run only a subset of tests that may be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affected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[22] by code changes between two versions.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goal of RPS is to re-monitor only properties that can be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affected by the code changes.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key idea is to map each property to all the parts of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from which events were sent to monitors initiated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property.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RMS prevents monitors from being regenerated for code that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cannot be affected by the changes, even if the related property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affected by the change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making MOP evolution-aware and more practical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eMOP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reduce the runtime overhead for monitoring evolving software versions and can show developers only the property violations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 on the most recent code changes.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B56A2-4BB2-4FB3-A60B-D162DFF8036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747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JavaMOP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designed to be a general RV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that can be used for many purposes, not necessarily for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security.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IRM can be considered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specific instance of RV.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Examples: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Chinese Wall Policy in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JavaMOP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using Context Free Grammar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cfg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Control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Separation of Duties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Injection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Network Wall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</a:t>
            </a:r>
          </a:p>
          <a:p>
            <a:pPr marL="171450" indent="-171450">
              <a:buFontTx/>
              <a:buChar char="-"/>
            </a:pP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JavaMOP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should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be used, for example, to specify and enforce low level security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policies like memory management and software fault tolerance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isolation.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B56A2-4BB2-4FB3-A60B-D162DFF8036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49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Policies that check that no principal ever has access to a given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 are liveness properties, thus they cannot be expressed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any monitoring system because any partial execution may be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extended to a invalid one. However if the availability is bounded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 limit then it can be expressed, e.g., a policy which monitors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denials bounded within a set period of seconds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since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JavaMOP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(with AspectJ) is able to rewrite the target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enforce security policies and to trigger possibly different corrective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handlers upon violation of a policy,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JavaMOP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categorized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Program Rewrite [21]. And thus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JavaMOP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enforce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RWenforceable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policies (policies that are enforceable by rewriting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to an equivalent valid execution) including EM-policies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(Execution Monitor policies) and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satisfiable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static policies [21].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B56A2-4BB2-4FB3-A60B-D162DFF8036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590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PTCaRet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extends the past time linear temporal logic (PTLTL) with call/return atoms.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B56A2-4BB2-4FB3-A60B-D162DFF8036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06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Correctness Checking</a:t>
            </a:r>
          </a:p>
          <a:p>
            <a:pPr lvl="1"/>
            <a:r>
              <a:rPr lang="en-US" dirty="0" smtClean="0"/>
              <a:t>Debugging and Testing</a:t>
            </a:r>
          </a:p>
          <a:p>
            <a:pPr lvl="1"/>
            <a:r>
              <a:rPr lang="en-US" dirty="0" smtClean="0"/>
              <a:t>Fault Protection/Dependability</a:t>
            </a:r>
          </a:p>
          <a:p>
            <a:r>
              <a:rPr lang="en-US" dirty="0" smtClean="0"/>
              <a:t>Security/Intrusion Detection/Reliability</a:t>
            </a:r>
          </a:p>
          <a:p>
            <a:r>
              <a:rPr lang="en-US" dirty="0" smtClean="0"/>
              <a:t>Aspect-Oriented Programming</a:t>
            </a:r>
          </a:p>
          <a:p>
            <a:r>
              <a:rPr lang="en-US" dirty="0" smtClean="0"/>
              <a:t>Program Understanding</a:t>
            </a:r>
          </a:p>
          <a:p>
            <a:endParaRPr lang="en-US" dirty="0" smtClean="0"/>
          </a:p>
          <a:p>
            <a:r>
              <a:rPr lang="en-US" b="1" dirty="0" smtClean="0"/>
              <a:t>Reliability</a:t>
            </a:r>
            <a:r>
              <a:rPr lang="en-US" dirty="0" smtClean="0"/>
              <a:t>: Consistently performs according to its specification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function under stated conditions for a specified period of time.)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robustness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ability of a computer system to cope with errors during execution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cope with erroneous input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B56A2-4BB2-4FB3-A60B-D162DFF803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105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Feng has not only been my first and dear student, but in time he has become an invaluable colleague and eventually a very good friend, one whose opinion I always asked when important decisions had to be taken in our group.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Many Awards!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http://fsl.cs.uiuc.edu/index.php/Feng_Chen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B56A2-4BB2-4FB3-A60B-D162DFF8036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15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B56A2-4BB2-4FB3-A60B-D162DFF8036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60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آیا همه خط مشی ها رو میشه به سادگی نقیض</a:t>
            </a:r>
            <a:r>
              <a:rPr lang="fa-IR" baseline="0" dirty="0" smtClean="0"/>
              <a:t> کرد و ولیدیشن گذاشت مثلا؟</a:t>
            </a:r>
          </a:p>
          <a:p>
            <a:r>
              <a:rPr lang="fa-IR" baseline="0" dirty="0" smtClean="0"/>
              <a:t>نه، </a:t>
            </a:r>
          </a:p>
          <a:p>
            <a:r>
              <a:rPr lang="fa-IR" baseline="0" dirty="0" smtClean="0"/>
              <a:t>اول اینکه خط مشی های مثل ایمنی رو میشه با اینکه چه چیزی نباید اتفاق بیفته بیان کرد. </a:t>
            </a:r>
          </a:p>
          <a:p>
            <a:r>
              <a:rPr lang="fa-IR" baseline="0" dirty="0" smtClean="0"/>
              <a:t>دلیل دیگه که هر دو تا ولید و وایولیشن رو داره اینه که ممکنه بخوایم برای حالتهای مختلف این دو، اکشن متفاوت داشته باشیم</a:t>
            </a:r>
            <a:r>
              <a:rPr lang="en-US" baseline="0" dirty="0" smtClean="0"/>
              <a:t>. </a:t>
            </a:r>
          </a:p>
          <a:p>
            <a:r>
              <a:rPr lang="fa-IR" baseline="0" dirty="0" smtClean="0"/>
              <a:t>ضمنا مثل یه خط مشی مثل اینکه «بالاخره فلان چیز رخ بدهد» رو نمیشه خیلی راحت به نقیضش ربط داد.</a:t>
            </a:r>
          </a:p>
          <a:p>
            <a:r>
              <a:rPr lang="en-US" baseline="0" dirty="0" smtClean="0"/>
              <a:t>Note that violation and validation are not complementary properties. </a:t>
            </a:r>
            <a:endParaRPr lang="fa-IR" dirty="0" smtClean="0"/>
          </a:p>
          <a:p>
            <a:r>
              <a:rPr lang="en-US" dirty="0" smtClean="0"/>
              <a:t>However</a:t>
            </a:r>
            <a:r>
              <a:rPr lang="en-US" baseline="0" dirty="0" smtClean="0"/>
              <a:t>, Violate P is not the same as Validate (Not P); for every P.</a:t>
            </a:r>
          </a:p>
          <a:p>
            <a:r>
              <a:rPr lang="en-US" baseline="0" dirty="0" smtClean="0"/>
              <a:t>Some logics like CFG do not have negation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violate ab ≠ validate ~(ab).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reason: observe the first ‘a’ in the trace ‘ab’.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it validates ~(ab)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it does not violate ab yet (and will not in this case).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B56A2-4BB2-4FB3-A60B-D162DFF8036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43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کلاس سگ</a:t>
            </a:r>
          </a:p>
          <a:p>
            <a:r>
              <a:rPr lang="fa-I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کلاس سگ ایرانی</a:t>
            </a:r>
          </a:p>
          <a:p>
            <a:r>
              <a:rPr lang="fa-I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ویژگی فرمانبرداربودن</a:t>
            </a:r>
          </a:p>
          <a:p>
            <a:r>
              <a:rPr lang="fa-I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ارث بری نیست!</a:t>
            </a:r>
          </a:p>
          <a:p>
            <a:r>
              <a:rPr lang="fa-I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سگ ایرانی باید از کلاس سگ ارث بری شود یا کلاس سگ فرمانبردار؟!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thinking of an object and its relationship to other objects we often think in terms of inheritance. We define some abstract class; let us use 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 as an example. As we identify similar classes but with unique behaviors of their own, we often use inheritance to extend the functionality. For instance, if we identified 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Poodle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 could say 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Poodle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Poodle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inherits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So far so good, but what happens when we define another unique behavior later on that we label as an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Obedient Dog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Surely not all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obedient, so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 cannot contain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obedience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behavior. Furthermore, if we were to create an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Obedient Dog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 that inherited from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 where would 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Poodle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fit in that hierarchy? 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Poodle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Poodle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may or may not be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obedient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does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Poodle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then, inherit from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does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Poodle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inherit from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Obedient Dog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Instead, we can look at obedience as an aspect that we apply to any type of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is obedient, as opposed to inappropriately forcing that behavior in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hierarchy.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Joinpoint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—Well defined points in code that can be identified.</a:t>
            </a:r>
          </a:p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Pointcut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—A way of specifying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Joinpoint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some means of configuration or code.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Advice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—A way of expressing a cross cutting action that needs to occur.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B56A2-4BB2-4FB3-A60B-D162DFF8036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55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logging (tracking program behavior)</a:t>
            </a:r>
          </a:p>
          <a:p>
            <a:r>
              <a:rPr lang="en-US" dirty="0" smtClean="0"/>
              <a:t>verification (checking program behavior)</a:t>
            </a:r>
          </a:p>
          <a:p>
            <a:r>
              <a:rPr lang="en-US" dirty="0" smtClean="0"/>
              <a:t>policy enforcement (correcting behavior)</a:t>
            </a:r>
          </a:p>
          <a:p>
            <a:r>
              <a:rPr lang="en-US" dirty="0" smtClean="0"/>
              <a:t>security management (preventing attacks)</a:t>
            </a:r>
          </a:p>
          <a:p>
            <a:r>
              <a:rPr lang="en-US" dirty="0" smtClean="0"/>
              <a:t>profiling (exploring where a program spends its time)</a:t>
            </a:r>
          </a:p>
          <a:p>
            <a:r>
              <a:rPr lang="en-US" dirty="0" smtClean="0"/>
              <a:t>memory management</a:t>
            </a:r>
          </a:p>
          <a:p>
            <a:r>
              <a:rPr lang="en-US" dirty="0" smtClean="0"/>
              <a:t>visualization of program executions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B56A2-4BB2-4FB3-A60B-D162DFF8036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19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Around advice can perform custom behavior before and after the method invocation.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B56A2-4BB2-4FB3-A60B-D162DFF8036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55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DBC is a sample of</a:t>
            </a:r>
            <a:r>
              <a:rPr lang="en-US" baseline="0" dirty="0" smtClean="0"/>
              <a:t> MOP.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prescribes that software designers should define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Formal methods"/>
              </a:rPr>
              <a:t>formal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precise and verifiable interface specifications for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omponent-based software engineering"/>
              </a:rPr>
              <a:t>software components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extend the ordinary definition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Abstract data type"/>
              </a:rPr>
              <a:t>abstract data types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Precondition"/>
              </a:rPr>
              <a:t>preconditions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Postcondition"/>
              </a:rPr>
              <a:t>postconditions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nvariant (computer science)"/>
              </a:rPr>
              <a:t>invariants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These specifications are referred to as "contracts", in accordance with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Conceptual metaphor"/>
              </a:rPr>
              <a:t>conceptual metaphor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the conditions and obligations of business contracts.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does contract expect?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does contract guarantee?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does contract maintain?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considers these contracts to be so crucial to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Correctness (computer science)"/>
              </a:rPr>
              <a:t>software correctness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they should be part of the design process.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pre-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postcondition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technique originated with the work of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TonyHoare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whose 1969 Communications of the ACM paper described program semantics using such assertions.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should specify their invariants: what is true before and after executing any public method.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 should specify their pre- and post-conditions: what must be true before and what must be true after their execution, respectively. Pre-conditions may be weakened by subclasses and post-conditions may be strengthened.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explicit definition of these "assertions" forces the designer to think deeply about what is a requirement of the specification and what is an artifact of a particular implementation. These assertions can and should influence the declaration of "throws" exceptions as well as the throwing of runtime exceptions and try/catch in general.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B56A2-4BB2-4FB3-A60B-D162DFF8036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30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+mj-lt"/>
                <a:ea typeface="CMU Sans Serif" pitchFamily="2" charset="0"/>
                <a:cs typeface="CMU Sans Serif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MU Sans Serif Demi Condensed" pitchFamily="2" charset="0"/>
                <a:ea typeface="CMU Sans Serif Demi Condensed" pitchFamily="2" charset="0"/>
                <a:cs typeface="CMU Sans Serif Demi Condensed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B948-B80E-40CF-AC59-FE5C6F4BD85A}" type="datetime4">
              <a:rPr lang="en-US" smtClean="0"/>
              <a:t>March 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Monitoring-Oriented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52E0-C61E-4715-B498-05915068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06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E7BD-82DD-4C7C-8D9E-278E81677496}" type="datetime4">
              <a:rPr lang="en-US" smtClean="0"/>
              <a:t>March 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Monitoring-Oriented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52E0-C61E-4715-B498-05915068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0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9495-EB5F-4907-A4B4-A6E2F35C1490}" type="datetime4">
              <a:rPr lang="en-US" smtClean="0"/>
              <a:t>March 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Monitoring-Oriented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52E0-C61E-4715-B498-05915068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3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latin typeface="+mn-lt"/>
                <a:ea typeface="CMU Sans Serif" pitchFamily="2" charset="0"/>
                <a:cs typeface="CMU Sans Serif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latin typeface="CMU Sans Serif Demi Condensed" pitchFamily="2" charset="0"/>
                <a:ea typeface="CMU Sans Serif Demi Condensed" pitchFamily="2" charset="0"/>
                <a:cs typeface="CMU Sans Serif Demi Condensed" pitchFamily="2" charset="0"/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  <a:latin typeface="CMU Sans Serif Demi Condensed" pitchFamily="2" charset="0"/>
                <a:ea typeface="CMU Sans Serif Demi Condensed" pitchFamily="2" charset="0"/>
                <a:cs typeface="CMU Sans Serif Demi Condensed" pitchFamily="2" charset="0"/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  <a:latin typeface="CMU Sans Serif Demi Condensed" pitchFamily="2" charset="0"/>
                <a:ea typeface="CMU Sans Serif Demi Condensed" pitchFamily="2" charset="0"/>
                <a:cs typeface="CMU Sans Serif Demi Condensed" pitchFamily="2" charset="0"/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  <a:latin typeface="CMU Sans Serif Demi Condensed" pitchFamily="2" charset="0"/>
                <a:ea typeface="CMU Sans Serif Demi Condensed" pitchFamily="2" charset="0"/>
                <a:cs typeface="CMU Sans Serif Demi Condensed" pitchFamily="2" charset="0"/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  <a:latin typeface="CMU Sans Serif Demi Condensed" pitchFamily="2" charset="0"/>
                <a:ea typeface="CMU Sans Serif Demi Condensed" pitchFamily="2" charset="0"/>
                <a:cs typeface="CMU Sans Serif Demi Condensed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77000"/>
            <a:ext cx="3124200" cy="365125"/>
          </a:xfrm>
        </p:spPr>
        <p:txBody>
          <a:bodyPr/>
          <a:lstStyle>
            <a:lvl1pPr>
              <a:defRPr sz="1200">
                <a:solidFill>
                  <a:schemeClr val="bg1">
                    <a:lumMod val="75000"/>
                  </a:schemeClr>
                </a:solidFill>
                <a:latin typeface="CMU Sans Serif Demi Condensed" pitchFamily="2" charset="0"/>
                <a:ea typeface="CMU Sans Serif Demi Condensed" pitchFamily="2" charset="0"/>
                <a:cs typeface="CMU Sans Serif Demi Condensed" pitchFamily="2" charset="0"/>
              </a:defRPr>
            </a:lvl1pPr>
          </a:lstStyle>
          <a:p>
            <a:r>
              <a:rPr lang="en-US" smtClean="0"/>
              <a:t>SeyedMohammadMehdi Ahmadpanah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CMU Sans Serif" pitchFamily="2" charset="0"/>
                <a:ea typeface="CMU Sans Serif" pitchFamily="2" charset="0"/>
                <a:cs typeface="CMU Sans Serif" pitchFamily="2" charset="0"/>
              </a:defRPr>
            </a:lvl1pPr>
          </a:lstStyle>
          <a:p>
            <a:r>
              <a:rPr lang="en-US" smtClean="0"/>
              <a:t>Monitoring-Oriented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492875"/>
            <a:ext cx="24384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CMU Sans Serif Demi Condensed" pitchFamily="2" charset="0"/>
                <a:ea typeface="CMU Sans Serif Demi Condensed" pitchFamily="2" charset="0"/>
                <a:cs typeface="CMU Sans Serif Demi Condensed" pitchFamily="2" charset="0"/>
              </a:defRPr>
            </a:lvl1pPr>
          </a:lstStyle>
          <a:p>
            <a:r>
              <a:rPr lang="en-US" smtClean="0"/>
              <a:t> Mar. 5, 2017    </a:t>
            </a:r>
            <a:fld id="{02C452E0-C61E-4715-B498-05915068B0E8}" type="slidenum">
              <a:rPr lang="en-US" smtClean="0"/>
              <a:pPr/>
              <a:t>‹#›</a:t>
            </a:fld>
            <a:r>
              <a:rPr lang="en-US" smtClean="0"/>
              <a:t>/81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0" y="6477000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SeyedMohammadMehdi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Ahmadpanah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3124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Monitoring-Oriented Programming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6705600" y="6492875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Mar. 5, 2017    </a:t>
            </a:r>
            <a:fld id="{02C452E0-C61E-4715-B498-05915068B0E8}" type="slidenum">
              <a:rPr lang="en-US" smtClean="0">
                <a:solidFill>
                  <a:schemeClr val="bg1">
                    <a:lumMod val="85000"/>
                  </a:schemeClr>
                </a:solidFill>
              </a:rPr>
              <a:pPr/>
              <a:t>‹#›</a:t>
            </a:fld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/66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906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F6BE-4600-4360-9B05-DF970D310104}" type="datetime4">
              <a:rPr lang="en-US" smtClean="0"/>
              <a:t>March 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Monitoring-Oriented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52E0-C61E-4715-B498-05915068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77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2E06-AACC-48F3-883D-C5EBF239ABB8}" type="datetime4">
              <a:rPr lang="en-US" smtClean="0"/>
              <a:t>March 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Monitoring-Oriented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52E0-C61E-4715-B498-05915068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32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BC4E-E0D8-4960-8C06-3F41EBCC4DB2}" type="datetime4">
              <a:rPr lang="en-US" smtClean="0"/>
              <a:t>March 5,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Monitoring-Oriented Programming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52E0-C61E-4715-B498-05915068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4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5C42-3D09-4570-ABAF-0637A2F9ACF5}" type="datetime4">
              <a:rPr lang="en-US" smtClean="0"/>
              <a:t>March 5,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Monitoring-Oriented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52E0-C61E-4715-B498-05915068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89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D4F8-457E-450F-8D7E-3EB53B7BD1EE}" type="datetime4">
              <a:rPr lang="en-US" smtClean="0"/>
              <a:t>March 5,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Monitoring-Oriented Programming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52E0-C61E-4715-B498-05915068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3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F965-56C5-49A9-B3F4-1357B2158F0A}" type="datetime4">
              <a:rPr lang="en-US" smtClean="0"/>
              <a:t>March 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Monitoring-Oriented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52E0-C61E-4715-B498-05915068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0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63E3-76A3-49F3-8113-5F688C095A1C}" type="datetime4">
              <a:rPr lang="en-US" smtClean="0"/>
              <a:t>March 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Monitoring-Oriented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52E0-C61E-4715-B498-05915068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7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222BD-BE24-4D5F-8DE3-F4E47BF09213}" type="datetime4">
              <a:rPr lang="en-US" smtClean="0"/>
              <a:t>March 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Monitoring-Oriented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452E0-C61E-4715-B498-05915068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4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7.png"/><Relationship Id="rId4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time-verification.org/course/" TargetMode="External"/><Relationship Id="rId2" Type="http://schemas.openxmlformats.org/officeDocument/2006/relationships/hyperlink" Target="http://fsl.cs.uiuc.edu/mop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cs.illinois.edu/news/memoriam-feng-chen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j-lt"/>
              </a:rPr>
              <a:t>Monitoring-Oriented Programming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200400"/>
            <a:ext cx="6705600" cy="3657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MU Sans Serif Demi Condensed" pitchFamily="2" charset="0"/>
                <a:ea typeface="CMU Sans Serif Demi Condensed" pitchFamily="2" charset="0"/>
                <a:cs typeface="CMU Sans Serif Demi Condensed" pitchFamily="2" charset="0"/>
              </a:rPr>
              <a:t>Seyed Mohammad Mehdi Ahmadpanah</a:t>
            </a:r>
          </a:p>
          <a:p>
            <a:r>
              <a:rPr lang="en-US" sz="1900" dirty="0" smtClean="0">
                <a:solidFill>
                  <a:schemeClr val="bg1">
                    <a:lumMod val="75000"/>
                  </a:schemeClr>
                </a:solidFill>
                <a:latin typeface="CMU Sans Serif Demi Condensed" pitchFamily="2" charset="0"/>
                <a:ea typeface="CMU Sans Serif Demi Condensed" pitchFamily="2" charset="0"/>
                <a:cs typeface="CMU Sans Serif Demi Condensed" pitchFamily="2" charset="0"/>
              </a:rPr>
              <a:t>smahmadpanah@aut.ac.ir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  <a:latin typeface="CMU Sans Serif Demi Condensed" pitchFamily="2" charset="0"/>
              <a:ea typeface="CMU Sans Serif Demi Condensed" pitchFamily="2" charset="0"/>
              <a:cs typeface="CMU Sans Serif Demi Condensed" pitchFamily="2" charset="0"/>
            </a:endParaRPr>
          </a:p>
          <a:p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CMU Sans Serif Demi Condensed" pitchFamily="2" charset="0"/>
                <a:ea typeface="CMU Sans Serif Demi Condensed" pitchFamily="2" charset="0"/>
                <a:cs typeface="CMU Sans Serif Demi Condensed" pitchFamily="2" charset="0"/>
              </a:rPr>
              <a:t>Supervisor</a:t>
            </a:r>
          </a:p>
          <a:p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</a:rPr>
              <a:t>Dr. </a:t>
            </a:r>
            <a:r>
              <a:rPr lang="en-US" sz="2200" dirty="0" err="1" smtClean="0">
                <a:solidFill>
                  <a:schemeClr val="bg1">
                    <a:lumMod val="75000"/>
                  </a:schemeClr>
                </a:solidFill>
              </a:rPr>
              <a:t>Mehran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</a:rPr>
              <a:t> S. </a:t>
            </a:r>
            <a:r>
              <a:rPr lang="en-US" sz="2200" dirty="0" err="1" smtClean="0">
                <a:solidFill>
                  <a:schemeClr val="bg1">
                    <a:lumMod val="75000"/>
                  </a:schemeClr>
                </a:solidFill>
              </a:rPr>
              <a:t>Fallah</a:t>
            </a:r>
            <a:endParaRPr lang="en-US" sz="22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75000"/>
                </a:schemeClr>
              </a:solidFill>
              <a:latin typeface="CMU Sans Serif Demi Condensed" pitchFamily="2" charset="0"/>
              <a:ea typeface="CMU Sans Serif Demi Condensed" pitchFamily="2" charset="0"/>
              <a:cs typeface="CMU Sans Serif Demi Condensed" pitchFamily="2" charset="0"/>
            </a:endParaRPr>
          </a:p>
          <a:p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</a:rPr>
              <a:t>Formal Security Lab.</a:t>
            </a:r>
          </a:p>
          <a:p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</a:rPr>
              <a:t>CEIT@AUT</a:t>
            </a:r>
          </a:p>
          <a:p>
            <a:endParaRPr lang="en-US" sz="2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</a:rPr>
              <a:t>Mar. 5, 2017</a:t>
            </a:r>
            <a:endParaRPr lang="en-US" sz="2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85"/>
          <a:stretch/>
        </p:blipFill>
        <p:spPr>
          <a:xfrm>
            <a:off x="8382000" y="6153153"/>
            <a:ext cx="755576" cy="7048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61"/>
          <a:stretch/>
        </p:blipFill>
        <p:spPr>
          <a:xfrm>
            <a:off x="-105543" y="6167439"/>
            <a:ext cx="867543" cy="69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1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Cycle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Instrumentation Language (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Property Specification Language (</a:t>
            </a:r>
            <a:r>
              <a:rPr lang="en-US" dirty="0" smtClean="0">
                <a:solidFill>
                  <a:schemeClr val="accent2"/>
                </a:solidFill>
              </a:rPr>
              <a:t>P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Reaction Language (</a:t>
            </a:r>
            <a:r>
              <a:rPr lang="en-US" dirty="0" smtClean="0">
                <a:solidFill>
                  <a:schemeClr val="accent2"/>
                </a:solidFill>
              </a:rPr>
              <a:t>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38200" y="3581400"/>
            <a:ext cx="2590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Application</a:t>
            </a:r>
            <a:endParaRPr lang="en-US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5562600" y="3581400"/>
            <a:ext cx="2590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Monitor</a:t>
            </a:r>
            <a:endParaRPr lang="en-US" sz="3200" dirty="0"/>
          </a:p>
        </p:txBody>
      </p:sp>
      <p:sp>
        <p:nvSpPr>
          <p:cNvPr id="10" name="Rounded Rectangle 9"/>
          <p:cNvSpPr/>
          <p:nvPr/>
        </p:nvSpPr>
        <p:spPr>
          <a:xfrm>
            <a:off x="3200400" y="5037137"/>
            <a:ext cx="2590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Reaction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3429000" y="4038600"/>
            <a:ext cx="2133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9" idx="2"/>
            <a:endCxn id="10" idx="3"/>
          </p:cNvCxnSpPr>
          <p:nvPr/>
        </p:nvCxnSpPr>
        <p:spPr>
          <a:xfrm rot="5400000">
            <a:off x="5825332" y="4461668"/>
            <a:ext cx="998537" cy="10668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" idx="1"/>
            <a:endCxn id="8" idx="2"/>
          </p:cNvCxnSpPr>
          <p:nvPr/>
        </p:nvCxnSpPr>
        <p:spPr>
          <a:xfrm rot="10800000">
            <a:off x="2133600" y="4495801"/>
            <a:ext cx="1066800" cy="9985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29000" y="35814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I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53400" y="3581400"/>
            <a:ext cx="404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P</a:t>
            </a:r>
            <a:endParaRPr lang="en-US" sz="2800" dirty="0"/>
          </a:p>
        </p:txBody>
      </p:sp>
      <p:sp>
        <p:nvSpPr>
          <p:cNvPr id="21" name="Rectangle 20"/>
          <p:cNvSpPr/>
          <p:nvPr/>
        </p:nvSpPr>
        <p:spPr>
          <a:xfrm>
            <a:off x="6122461" y="5494337"/>
            <a:ext cx="404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066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Programming Languages</a:t>
            </a:r>
          </a:p>
          <a:p>
            <a:r>
              <a:rPr lang="en-US" dirty="0" smtClean="0"/>
              <a:t>Program (built-in algorithms focused on specific problem)</a:t>
            </a:r>
          </a:p>
          <a:p>
            <a:pPr lvl="1"/>
            <a:r>
              <a:rPr lang="en-US" dirty="0" smtClean="0"/>
              <a:t>Data Race Detection</a:t>
            </a:r>
          </a:p>
          <a:p>
            <a:pPr lvl="1"/>
            <a:r>
              <a:rPr lang="en-US" dirty="0" smtClean="0"/>
              <a:t>Atomicity Violation</a:t>
            </a:r>
          </a:p>
          <a:p>
            <a:pPr lvl="1"/>
            <a:r>
              <a:rPr lang="en-US" dirty="0" smtClean="0"/>
              <a:t>Deadlock Detection</a:t>
            </a:r>
          </a:p>
          <a:p>
            <a:r>
              <a:rPr lang="en-US" dirty="0" smtClean="0"/>
              <a:t>Formal Languages</a:t>
            </a:r>
          </a:p>
          <a:p>
            <a:pPr lvl="1"/>
            <a:r>
              <a:rPr lang="en-US" dirty="0" smtClean="0"/>
              <a:t>Design By Contract (pre/post condition)</a:t>
            </a:r>
          </a:p>
          <a:p>
            <a:pPr lvl="1"/>
            <a:r>
              <a:rPr lang="en-US" dirty="0" smtClean="0"/>
              <a:t>State Machines</a:t>
            </a:r>
          </a:p>
          <a:p>
            <a:pPr lvl="1"/>
            <a:r>
              <a:rPr lang="en-US" dirty="0" smtClean="0"/>
              <a:t>Regular Expressions</a:t>
            </a:r>
          </a:p>
          <a:p>
            <a:pPr lvl="1"/>
            <a:r>
              <a:rPr lang="en-US" dirty="0" smtClean="0"/>
              <a:t>Grammars e.g. Context-Free</a:t>
            </a:r>
          </a:p>
          <a:p>
            <a:pPr lvl="1"/>
            <a:r>
              <a:rPr lang="en-US" dirty="0" smtClean="0"/>
              <a:t>Temporal Logic (past time, future time)</a:t>
            </a:r>
          </a:p>
          <a:p>
            <a:pPr lvl="1"/>
            <a:r>
              <a:rPr lang="en-US" dirty="0" smtClean="0"/>
              <a:t>Process Algebra (CSP/CCS)</a:t>
            </a:r>
          </a:p>
          <a:p>
            <a:pPr lvl="1"/>
            <a:r>
              <a:rPr lang="en-US" dirty="0" smtClean="0"/>
              <a:t>Full Fledged Formal Specification Languages e.g. Z</a:t>
            </a:r>
          </a:p>
          <a:p>
            <a:pPr lvl="1"/>
            <a:r>
              <a:rPr lang="en-US" dirty="0" smtClean="0"/>
              <a:t>Graphical Languages e.g. UML</a:t>
            </a:r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00" y="4654966"/>
            <a:ext cx="2057400" cy="165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3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Integration</a:t>
            </a:r>
            <a:endParaRPr lang="en-US" dirty="0"/>
          </a:p>
        </p:txBody>
      </p:sp>
      <p:sp>
        <p:nvSpPr>
          <p:cNvPr id="38" name="Content Placeholder 3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Offline</a:t>
            </a:r>
          </a:p>
          <a:p>
            <a:pPr lvl="1"/>
            <a:r>
              <a:rPr lang="en-US" dirty="0"/>
              <a:t>Analyzing log file / trace </a:t>
            </a:r>
            <a:r>
              <a:rPr lang="en-US" dirty="0" smtClean="0"/>
              <a:t>dump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914400" y="4175918"/>
            <a:ext cx="7315200" cy="929482"/>
            <a:chOff x="666750" y="6530608"/>
            <a:chExt cx="7315200" cy="929482"/>
          </a:xfrm>
        </p:grpSpPr>
        <p:grpSp>
          <p:nvGrpSpPr>
            <p:cNvPr id="24" name="Group 23"/>
            <p:cNvGrpSpPr/>
            <p:nvPr/>
          </p:nvGrpSpPr>
          <p:grpSpPr>
            <a:xfrm>
              <a:off x="666750" y="6530608"/>
              <a:ext cx="7315200" cy="929482"/>
              <a:chOff x="926123" y="2690018"/>
              <a:chExt cx="7315200" cy="929482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926123" y="2705100"/>
                <a:ext cx="7315200" cy="914400"/>
                <a:chOff x="914400" y="3200400"/>
                <a:chExt cx="7315200" cy="914400"/>
              </a:xfrm>
            </p:grpSpPr>
            <p:sp>
              <p:nvSpPr>
                <p:cNvPr id="12" name="Rounded Rectangle 11"/>
                <p:cNvSpPr/>
                <p:nvPr/>
              </p:nvSpPr>
              <p:spPr>
                <a:xfrm>
                  <a:off x="914400" y="3200400"/>
                  <a:ext cx="2590800" cy="9144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 smtClean="0"/>
                    <a:t>Program</a:t>
                  </a:r>
                  <a:endParaRPr lang="en-US" sz="3200" dirty="0"/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5638800" y="3200400"/>
                  <a:ext cx="2590800" cy="914400"/>
                </a:xfrm>
                <a:prstGeom prst="roundRect">
                  <a:avLst/>
                </a:prstGeom>
                <a:solidFill>
                  <a:srgbClr val="008A3E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 smtClean="0"/>
                    <a:t>Monitor</a:t>
                  </a:r>
                  <a:endParaRPr lang="en-US" sz="3200" dirty="0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240823" y="2690018"/>
                <a:ext cx="685800" cy="929482"/>
                <a:chOff x="4240823" y="2690018"/>
                <a:chExt cx="685800" cy="929482"/>
              </a:xfrm>
            </p:grpSpPr>
            <p:sp>
              <p:nvSpPr>
                <p:cNvPr id="15" name="Snip Single Corner Rectangle 14"/>
                <p:cNvSpPr/>
                <p:nvPr/>
              </p:nvSpPr>
              <p:spPr>
                <a:xfrm>
                  <a:off x="4240823" y="2690018"/>
                  <a:ext cx="685800" cy="929482"/>
                </a:xfrm>
                <a:prstGeom prst="snip1Rect">
                  <a:avLst>
                    <a:gd name="adj" fmla="val 32052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343400" y="2971800"/>
                  <a:ext cx="457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4343400" y="3103685"/>
                  <a:ext cx="457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4343400" y="3222625"/>
                  <a:ext cx="457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Straight Arrow Connector 21"/>
              <p:cNvCxnSpPr>
                <a:stCxn id="12" idx="3"/>
                <a:endCxn id="15" idx="2"/>
              </p:cNvCxnSpPr>
              <p:nvPr/>
            </p:nvCxnSpPr>
            <p:spPr>
              <a:xfrm flipV="1">
                <a:off x="3516923" y="3154759"/>
                <a:ext cx="723900" cy="75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4914900" y="3162300"/>
                <a:ext cx="723900" cy="75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/>
            <p:cNvCxnSpPr/>
            <p:nvPr/>
          </p:nvCxnSpPr>
          <p:spPr>
            <a:xfrm>
              <a:off x="4084027" y="7202182"/>
              <a:ext cx="457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87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Integration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/>
          <a:lstStyle/>
          <a:p>
            <a:r>
              <a:rPr lang="en-US" dirty="0" smtClean="0"/>
              <a:t>Online</a:t>
            </a:r>
          </a:p>
          <a:p>
            <a:pPr lvl="1"/>
            <a:r>
              <a:rPr lang="en-US" dirty="0" smtClean="0"/>
              <a:t>Outline</a:t>
            </a:r>
          </a:p>
          <a:p>
            <a:pPr lvl="2"/>
            <a:r>
              <a:rPr lang="en-US" dirty="0" smtClean="0"/>
              <a:t>Monitor runs in parallel with application</a:t>
            </a:r>
          </a:p>
          <a:p>
            <a:pPr lvl="3"/>
            <a:r>
              <a:rPr lang="en-US" dirty="0" smtClean="0"/>
              <a:t>Synchronous (Application waits for response)</a:t>
            </a:r>
          </a:p>
          <a:p>
            <a:pPr lvl="3"/>
            <a:r>
              <a:rPr lang="en-US" dirty="0" smtClean="0"/>
              <a:t>Asynchronous (Buffered communication)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14400" y="4222247"/>
            <a:ext cx="7315200" cy="914400"/>
            <a:chOff x="914400" y="3200400"/>
            <a:chExt cx="7315200" cy="914400"/>
          </a:xfrm>
        </p:grpSpPr>
        <p:sp>
          <p:nvSpPr>
            <p:cNvPr id="7" name="Rounded Rectangle 6"/>
            <p:cNvSpPr/>
            <p:nvPr/>
          </p:nvSpPr>
          <p:spPr>
            <a:xfrm>
              <a:off x="914400" y="3200400"/>
              <a:ext cx="25908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Program</a:t>
              </a:r>
              <a:endParaRPr lang="en-US" sz="32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638800" y="3200400"/>
              <a:ext cx="2590800" cy="914400"/>
            </a:xfrm>
            <a:prstGeom prst="roundRect">
              <a:avLst/>
            </a:prstGeom>
            <a:solidFill>
              <a:srgbClr val="008A3E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Monitor</a:t>
              </a:r>
              <a:endParaRPr lang="en-US" sz="3200" dirty="0"/>
            </a:p>
          </p:txBody>
        </p:sp>
        <p:cxnSp>
          <p:nvCxnSpPr>
            <p:cNvPr id="9" name="Straight Arrow Connector 8"/>
            <p:cNvCxnSpPr>
              <a:stCxn id="7" idx="3"/>
              <a:endCxn id="8" idx="1"/>
            </p:cNvCxnSpPr>
            <p:nvPr/>
          </p:nvCxnSpPr>
          <p:spPr>
            <a:xfrm>
              <a:off x="3505200" y="3657600"/>
              <a:ext cx="2133600" cy="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3" name="Content Placeholder 2"/>
          <p:cNvSpPr txBox="1">
            <a:spLocks/>
          </p:cNvSpPr>
          <p:nvPr/>
        </p:nvSpPr>
        <p:spPr>
          <a:xfrm>
            <a:off x="457200" y="1584326"/>
            <a:ext cx="8229600" cy="209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>
                    <a:lumMod val="50000"/>
                  </a:schemeClr>
                </a:solidFill>
                <a:latin typeface="CMU Sans Serif Demi Condensed" pitchFamily="2" charset="0"/>
                <a:ea typeface="CMU Sans Serif Demi Condensed" pitchFamily="2" charset="0"/>
                <a:cs typeface="CMU Sans Serif Demi Condensed" pitchFamily="2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50000"/>
                  </a:schemeClr>
                </a:solidFill>
                <a:latin typeface="CMU Sans Serif Demi Condensed" pitchFamily="2" charset="0"/>
                <a:ea typeface="CMU Sans Serif Demi Condensed" pitchFamily="2" charset="0"/>
                <a:cs typeface="CMU Sans Serif Demi Condensed" pitchFamily="2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50000"/>
                  </a:schemeClr>
                </a:solidFill>
                <a:latin typeface="CMU Sans Serif Demi Condensed" pitchFamily="2" charset="0"/>
                <a:ea typeface="CMU Sans Serif Demi Condensed" pitchFamily="2" charset="0"/>
                <a:cs typeface="CMU Sans Serif Demi Condensed" pitchFamily="2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50000"/>
                  </a:schemeClr>
                </a:solidFill>
                <a:latin typeface="CMU Sans Serif Demi Condensed" pitchFamily="2" charset="0"/>
                <a:ea typeface="CMU Sans Serif Demi Condensed" pitchFamily="2" charset="0"/>
                <a:cs typeface="CMU Sans Serif Demi Condensed" pitchFamily="2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>
                    <a:lumMod val="50000"/>
                  </a:schemeClr>
                </a:solidFill>
                <a:latin typeface="CMU Sans Serif Demi Condensed" pitchFamily="2" charset="0"/>
                <a:ea typeface="CMU Sans Serif Demi Condensed" pitchFamily="2" charset="0"/>
                <a:cs typeface="CMU Sans Serif Demi Condensed" pitchFamily="2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Online</a:t>
            </a:r>
          </a:p>
          <a:p>
            <a:pPr lvl="1"/>
            <a:r>
              <a:rPr lang="en-US" dirty="0" smtClean="0"/>
              <a:t>Inline</a:t>
            </a:r>
          </a:p>
          <a:p>
            <a:pPr lvl="2"/>
            <a:r>
              <a:rPr lang="en-US" dirty="0" smtClean="0"/>
              <a:t>Monitoring code is embedded into the application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871913" y="3429000"/>
            <a:ext cx="3285873" cy="2583872"/>
            <a:chOff x="1418996" y="1535758"/>
            <a:chExt cx="5352546" cy="2583872"/>
          </a:xfrm>
        </p:grpSpPr>
        <p:sp>
          <p:nvSpPr>
            <p:cNvPr id="36" name="Rounded Rectangle 35"/>
            <p:cNvSpPr/>
            <p:nvPr/>
          </p:nvSpPr>
          <p:spPr>
            <a:xfrm>
              <a:off x="1418996" y="1535758"/>
              <a:ext cx="5352546" cy="25838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Program</a:t>
              </a:r>
              <a:endParaRPr lang="en-US" sz="32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99868" y="1654687"/>
              <a:ext cx="2590801" cy="914400"/>
            </a:xfrm>
            <a:prstGeom prst="roundRect">
              <a:avLst/>
            </a:prstGeom>
            <a:solidFill>
              <a:srgbClr val="008A3E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Monitor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4498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Integration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Offline</a:t>
            </a:r>
          </a:p>
          <a:p>
            <a:pPr lvl="1"/>
            <a:r>
              <a:rPr lang="en-US" dirty="0" smtClean="0"/>
              <a:t>Analyzing log file / trace dump</a:t>
            </a:r>
          </a:p>
          <a:p>
            <a:r>
              <a:rPr lang="en-US" dirty="0" smtClean="0"/>
              <a:t>Online</a:t>
            </a:r>
          </a:p>
          <a:p>
            <a:pPr lvl="1"/>
            <a:r>
              <a:rPr lang="en-US" dirty="0" smtClean="0"/>
              <a:t>Outline</a:t>
            </a:r>
          </a:p>
          <a:p>
            <a:pPr lvl="2"/>
            <a:r>
              <a:rPr lang="en-US" dirty="0" smtClean="0"/>
              <a:t>Monitor runs in parallel with application</a:t>
            </a:r>
          </a:p>
          <a:p>
            <a:pPr lvl="3"/>
            <a:r>
              <a:rPr lang="en-US" dirty="0" smtClean="0"/>
              <a:t>Synchronous (Application waits for response)</a:t>
            </a:r>
          </a:p>
          <a:p>
            <a:pPr lvl="3"/>
            <a:r>
              <a:rPr lang="en-US" dirty="0" smtClean="0"/>
              <a:t>Asynchronous (Buffered communication)</a:t>
            </a:r>
          </a:p>
          <a:p>
            <a:pPr lvl="1"/>
            <a:r>
              <a:rPr lang="en-US" dirty="0" smtClean="0"/>
              <a:t>Inline</a:t>
            </a:r>
          </a:p>
          <a:p>
            <a:pPr lvl="2"/>
            <a:r>
              <a:rPr lang="en-US" dirty="0" smtClean="0"/>
              <a:t>Monitoring code is embedded into the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6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Violation vs.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Violation</a:t>
            </a:r>
          </a:p>
          <a:p>
            <a:pPr lvl="1"/>
            <a:r>
              <a:rPr lang="en-US" dirty="0" smtClean="0"/>
              <a:t>checking that the systems conforms to a property, and reporting when the property is “violated”.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Validation</a:t>
            </a:r>
          </a:p>
          <a:p>
            <a:pPr lvl="1"/>
            <a:r>
              <a:rPr lang="en-US" dirty="0" smtClean="0"/>
              <a:t>Stating property in negative form: </a:t>
            </a:r>
            <a:r>
              <a:rPr lang="en-US" i="1" dirty="0" smtClean="0"/>
              <a:t>what we </a:t>
            </a:r>
            <a:r>
              <a:rPr lang="en-US" i="1" u="sng" dirty="0" smtClean="0"/>
              <a:t>do not</a:t>
            </a:r>
            <a:r>
              <a:rPr lang="en-US" i="1" dirty="0" smtClean="0"/>
              <a:t> want to happen</a:t>
            </a:r>
            <a:r>
              <a:rPr lang="en-US" dirty="0" smtClean="0"/>
              <a:t>, Reporting when the bad property gets “validated”.</a:t>
            </a:r>
          </a:p>
          <a:p>
            <a:pPr lvl="1"/>
            <a:r>
              <a:rPr lang="en-US" dirty="0" smtClean="0"/>
              <a:t>Or, it is a good property and we just want to log whenever something good happens.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9748151">
            <a:off x="457200" y="3113263"/>
            <a:ext cx="8229600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Most systems can only do one of the two forms! 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72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281" y="3837531"/>
            <a:ext cx="2529168" cy="9981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</a:t>
            </a:r>
            <a:r>
              <a:rPr lang="en-US" dirty="0" smtClean="0">
                <a:solidFill>
                  <a:srgbClr val="C00000"/>
                </a:solidFill>
              </a:rPr>
              <a:t>Violation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Property:</a:t>
            </a:r>
          </a:p>
          <a:p>
            <a:pPr marL="0" indent="0">
              <a:buNone/>
            </a:pPr>
            <a:r>
              <a:rPr lang="en-US" dirty="0" smtClean="0"/>
              <a:t>	(green yellow red)*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614424"/>
            <a:ext cx="2635250" cy="1686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4802742"/>
            <a:ext cx="7405688" cy="11408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04565" y="4200122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green   red</a:t>
            </a:r>
            <a:endParaRPr lang="en-US" sz="3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23" b="30751"/>
          <a:stretch/>
        </p:blipFill>
        <p:spPr>
          <a:xfrm>
            <a:off x="5160281" y="3879420"/>
            <a:ext cx="2540401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6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281" y="3837531"/>
            <a:ext cx="2529168" cy="9981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</a:t>
            </a:r>
            <a:r>
              <a:rPr lang="en-US" dirty="0" smtClean="0">
                <a:solidFill>
                  <a:srgbClr val="00B050"/>
                </a:solidFill>
              </a:rPr>
              <a:t>Validation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Property:</a:t>
            </a:r>
          </a:p>
          <a:p>
            <a:pPr marL="0" indent="0">
              <a:buNone/>
            </a:pPr>
            <a:r>
              <a:rPr lang="en-US" dirty="0" smtClean="0"/>
              <a:t>	green red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614424"/>
            <a:ext cx="2635250" cy="1686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4802742"/>
            <a:ext cx="7405688" cy="11408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04565" y="4200122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green   red</a:t>
            </a:r>
            <a:endParaRPr lang="en-US" sz="3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38"/>
          <a:stretch/>
        </p:blipFill>
        <p:spPr>
          <a:xfrm>
            <a:off x="5213649" y="3667311"/>
            <a:ext cx="2475800" cy="127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6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542" y="3733800"/>
            <a:ext cx="2487168" cy="26517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Code Instrumentation</a:t>
            </a:r>
          </a:p>
          <a:p>
            <a:r>
              <a:rPr lang="en-US" sz="2800" dirty="0" smtClean="0"/>
              <a:t>Definition of Specification Languages</a:t>
            </a:r>
          </a:p>
          <a:p>
            <a:r>
              <a:rPr lang="en-US" sz="2800" dirty="0" smtClean="0"/>
              <a:t>Creation of Efficient Monitors from Specification</a:t>
            </a:r>
          </a:p>
          <a:p>
            <a:r>
              <a:rPr lang="en-US" sz="2800" dirty="0" smtClean="0"/>
              <a:t>Minimize Impact on Monitored System</a:t>
            </a:r>
          </a:p>
          <a:p>
            <a:r>
              <a:rPr lang="en-US" sz="2800" dirty="0" smtClean="0"/>
              <a:t>Integrate Static and Dynamic Analysis</a:t>
            </a:r>
          </a:p>
          <a:p>
            <a:r>
              <a:rPr lang="en-US" sz="2800" dirty="0" smtClean="0"/>
              <a:t>Controlling the Application in case of Violation/Validation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606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Aims to increase modularity by allowing the separation of cross-cutting concerns.</a:t>
            </a:r>
          </a:p>
          <a:p>
            <a:pPr lvl="1"/>
            <a:r>
              <a:rPr lang="en-US" dirty="0" smtClean="0"/>
              <a:t>Example: logging</a:t>
            </a:r>
          </a:p>
          <a:p>
            <a:pPr lvl="2"/>
            <a:r>
              <a:rPr lang="en-US" dirty="0" smtClean="0"/>
              <a:t>Crosscut all logged classes and methods</a:t>
            </a:r>
          </a:p>
          <a:p>
            <a:endParaRPr lang="en-US" dirty="0"/>
          </a:p>
        </p:txBody>
      </p:sp>
      <p:pic>
        <p:nvPicPr>
          <p:cNvPr id="1026" name="Picture 2" descr="C:\Users\Mohammad\Desktop\aspect-oriented-programming-14-72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03" b="6917"/>
          <a:stretch/>
        </p:blipFill>
        <p:spPr bwMode="auto">
          <a:xfrm>
            <a:off x="4222376" y="3639671"/>
            <a:ext cx="4623170" cy="266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90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Introduction and Preliminaries</a:t>
            </a:r>
          </a:p>
          <a:p>
            <a:pPr lvl="1" algn="just"/>
            <a:r>
              <a:rPr lang="en-US" dirty="0" smtClean="0"/>
              <a:t>Runtime Verification and Monitor</a:t>
            </a:r>
          </a:p>
          <a:p>
            <a:pPr algn="just"/>
            <a:r>
              <a:rPr lang="en-US" dirty="0" smtClean="0"/>
              <a:t>Related Work </a:t>
            </a:r>
          </a:p>
          <a:p>
            <a:pPr lvl="1" algn="just"/>
            <a:r>
              <a:rPr lang="en-US" dirty="0" smtClean="0"/>
              <a:t>Aspect-Oriented Programming and Design By Contract</a:t>
            </a:r>
          </a:p>
          <a:p>
            <a:pPr algn="just"/>
            <a:r>
              <a:rPr lang="en-US" dirty="0" smtClean="0"/>
              <a:t>Monitoring-Oriented Programming</a:t>
            </a:r>
          </a:p>
          <a:p>
            <a:pPr lvl="1" algn="just"/>
            <a:r>
              <a:rPr lang="en-US" dirty="0" smtClean="0"/>
              <a:t>Concepts</a:t>
            </a:r>
          </a:p>
          <a:p>
            <a:pPr lvl="1" algn="just"/>
            <a:r>
              <a:rPr lang="en-US" dirty="0" smtClean="0"/>
              <a:t>Logic Plugins</a:t>
            </a:r>
          </a:p>
          <a:p>
            <a:pPr lvl="1" algn="just"/>
            <a:r>
              <a:rPr lang="en-US" dirty="0" smtClean="0"/>
              <a:t>Parametric Monitoring</a:t>
            </a:r>
            <a:endParaRPr lang="en-US" dirty="0" smtClean="0"/>
          </a:p>
          <a:p>
            <a:pPr lvl="1" algn="just"/>
            <a:r>
              <a:rPr lang="en-US" dirty="0" err="1" smtClean="0"/>
              <a:t>JavaMOP</a:t>
            </a:r>
            <a:r>
              <a:rPr lang="en-US" dirty="0" smtClean="0"/>
              <a:t> and Extensions</a:t>
            </a:r>
          </a:p>
          <a:p>
            <a:pPr lvl="1" algn="just"/>
            <a:r>
              <a:rPr lang="en-US" dirty="0" smtClean="0"/>
              <a:t>In Relation to </a:t>
            </a:r>
            <a:r>
              <a:rPr lang="en-US" dirty="0" smtClean="0"/>
              <a:t>Enforceable Security </a:t>
            </a:r>
            <a:r>
              <a:rPr lang="en-US" dirty="0" smtClean="0"/>
              <a:t>Policies</a:t>
            </a:r>
          </a:p>
          <a:p>
            <a:pPr lvl="1" algn="just"/>
            <a:r>
              <a:rPr lang="en-US" dirty="0" smtClean="0"/>
              <a:t>Examples and Demo</a:t>
            </a:r>
          </a:p>
          <a:p>
            <a:pPr algn="just"/>
            <a:r>
              <a:rPr lang="en-US" dirty="0" smtClean="0"/>
              <a:t>Conclusion and Future Work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4586628"/>
            <a:ext cx="1714954" cy="171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2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Aspect-Oriented Programming (cont.)</a:t>
            </a:r>
            <a:endParaRPr lang="en-US" dirty="0"/>
          </a:p>
        </p:txBody>
      </p:sp>
      <p:grpSp>
        <p:nvGrpSpPr>
          <p:cNvPr id="30" name="Group 41"/>
          <p:cNvGrpSpPr>
            <a:grpSpLocks/>
          </p:cNvGrpSpPr>
          <p:nvPr/>
        </p:nvGrpSpPr>
        <p:grpSpPr bwMode="auto">
          <a:xfrm>
            <a:off x="914400" y="3321050"/>
            <a:ext cx="2057400" cy="2514600"/>
            <a:chOff x="768" y="2544"/>
            <a:chExt cx="1296" cy="1584"/>
          </a:xfrm>
        </p:grpSpPr>
        <p:sp>
          <p:nvSpPr>
            <p:cNvPr id="31" name="Rectangle 12"/>
            <p:cNvSpPr>
              <a:spLocks noChangeArrowheads="1"/>
            </p:cNvSpPr>
            <p:nvPr/>
          </p:nvSpPr>
          <p:spPr bwMode="auto">
            <a:xfrm>
              <a:off x="768" y="2544"/>
              <a:ext cx="129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" name="Rectangle 13"/>
            <p:cNvSpPr>
              <a:spLocks noChangeArrowheads="1"/>
            </p:cNvSpPr>
            <p:nvPr/>
          </p:nvSpPr>
          <p:spPr bwMode="auto">
            <a:xfrm>
              <a:off x="768" y="2880"/>
              <a:ext cx="1296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3" name="Rectangle 14"/>
            <p:cNvSpPr>
              <a:spLocks noChangeArrowheads="1"/>
            </p:cNvSpPr>
            <p:nvPr/>
          </p:nvSpPr>
          <p:spPr bwMode="auto">
            <a:xfrm>
              <a:off x="768" y="3072"/>
              <a:ext cx="1296" cy="432"/>
            </a:xfrm>
            <a:prstGeom prst="rect">
              <a:avLst/>
            </a:prstGeom>
            <a:solidFill>
              <a:srgbClr val="DF393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" name="Rectangle 15"/>
            <p:cNvSpPr>
              <a:spLocks noChangeArrowheads="1"/>
            </p:cNvSpPr>
            <p:nvPr/>
          </p:nvSpPr>
          <p:spPr bwMode="auto">
            <a:xfrm>
              <a:off x="768" y="3504"/>
              <a:ext cx="1296" cy="144"/>
            </a:xfrm>
            <a:prstGeom prst="rect">
              <a:avLst/>
            </a:prstGeom>
            <a:solidFill>
              <a:srgbClr val="6FD6E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" name="Rectangle 16"/>
            <p:cNvSpPr>
              <a:spLocks noChangeArrowheads="1"/>
            </p:cNvSpPr>
            <p:nvPr/>
          </p:nvSpPr>
          <p:spPr bwMode="auto">
            <a:xfrm>
              <a:off x="768" y="3648"/>
              <a:ext cx="1296" cy="144"/>
            </a:xfrm>
            <a:prstGeom prst="rect">
              <a:avLst/>
            </a:prstGeom>
            <a:solidFill>
              <a:srgbClr val="FAFF8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" name="Rectangle 17"/>
            <p:cNvSpPr>
              <a:spLocks noChangeArrowheads="1"/>
            </p:cNvSpPr>
            <p:nvPr/>
          </p:nvSpPr>
          <p:spPr bwMode="auto">
            <a:xfrm>
              <a:off x="768" y="3792"/>
              <a:ext cx="1296" cy="336"/>
            </a:xfrm>
            <a:prstGeom prst="rect">
              <a:avLst/>
            </a:prstGeom>
            <a:solidFill>
              <a:srgbClr val="4863E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7" name="Text Box 18"/>
          <p:cNvSpPr txBox="1">
            <a:spLocks noChangeArrowheads="1"/>
          </p:cNvSpPr>
          <p:nvPr/>
        </p:nvSpPr>
        <p:spPr bwMode="auto">
          <a:xfrm>
            <a:off x="838200" y="1600200"/>
            <a:ext cx="228139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 dirty="0">
                <a:solidFill>
                  <a:srgbClr val="DF393C"/>
                </a:solidFill>
                <a:latin typeface="+mj-lt"/>
              </a:rPr>
              <a:t>code </a:t>
            </a:r>
            <a:r>
              <a:rPr lang="en-US" altLang="en-US" b="1" dirty="0" smtClean="0">
                <a:solidFill>
                  <a:srgbClr val="DF393C"/>
                </a:solidFill>
                <a:latin typeface="+mj-lt"/>
              </a:rPr>
              <a:t>tangling</a:t>
            </a:r>
            <a:r>
              <a:rPr lang="en-US" altLang="en-US" b="1" dirty="0">
                <a:solidFill>
                  <a:srgbClr val="DF393C"/>
                </a:solidFill>
                <a:latin typeface="+mj-lt"/>
              </a:rPr>
              <a:t>:</a:t>
            </a:r>
            <a:endParaRPr lang="en-US" altLang="en-US" dirty="0">
              <a:latin typeface="+mj-lt"/>
            </a:endParaRPr>
          </a:p>
          <a:p>
            <a:r>
              <a:rPr lang="en-US" altLang="en-US" dirty="0">
                <a:latin typeface="+mj-lt"/>
              </a:rPr>
              <a:t>one module</a:t>
            </a:r>
          </a:p>
          <a:p>
            <a:r>
              <a:rPr lang="en-US" altLang="en-US" dirty="0">
                <a:latin typeface="+mj-lt"/>
              </a:rPr>
              <a:t>many concerns</a:t>
            </a:r>
          </a:p>
        </p:txBody>
      </p:sp>
      <p:sp>
        <p:nvSpPr>
          <p:cNvPr id="38" name="Text Box 20"/>
          <p:cNvSpPr txBox="1">
            <a:spLocks noChangeArrowheads="1"/>
          </p:cNvSpPr>
          <p:nvPr/>
        </p:nvSpPr>
        <p:spPr bwMode="auto">
          <a:xfrm>
            <a:off x="5767388" y="1600200"/>
            <a:ext cx="242566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 dirty="0">
                <a:solidFill>
                  <a:srgbClr val="DF393C"/>
                </a:solidFill>
                <a:latin typeface="+mj-lt"/>
              </a:rPr>
              <a:t>code scattering:</a:t>
            </a:r>
            <a:endParaRPr lang="en-US" altLang="en-US" dirty="0">
              <a:latin typeface="+mj-lt"/>
            </a:endParaRPr>
          </a:p>
          <a:p>
            <a:r>
              <a:rPr lang="en-US" altLang="en-US" dirty="0">
                <a:latin typeface="+mj-lt"/>
              </a:rPr>
              <a:t>one concern</a:t>
            </a:r>
          </a:p>
          <a:p>
            <a:r>
              <a:rPr lang="en-US" altLang="en-US" dirty="0">
                <a:latin typeface="+mj-lt"/>
              </a:rPr>
              <a:t>many modules</a:t>
            </a:r>
          </a:p>
        </p:txBody>
      </p:sp>
      <p:sp>
        <p:nvSpPr>
          <p:cNvPr id="39" name="Rectangle 21"/>
          <p:cNvSpPr>
            <a:spLocks noChangeArrowheads="1"/>
          </p:cNvSpPr>
          <p:nvPr/>
        </p:nvSpPr>
        <p:spPr bwMode="auto">
          <a:xfrm>
            <a:off x="5943600" y="5378450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5943600" y="3321050"/>
            <a:ext cx="11430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7239000" y="3321050"/>
            <a:ext cx="11430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7239000" y="5149850"/>
            <a:ext cx="1143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auto">
          <a:xfrm>
            <a:off x="5943600" y="4464050"/>
            <a:ext cx="11430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4" name="Rectangle 26"/>
          <p:cNvSpPr>
            <a:spLocks noChangeArrowheads="1"/>
          </p:cNvSpPr>
          <p:nvPr/>
        </p:nvSpPr>
        <p:spPr bwMode="auto">
          <a:xfrm>
            <a:off x="7239000" y="4159250"/>
            <a:ext cx="1143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5" name="Rectangle 34"/>
          <p:cNvSpPr>
            <a:spLocks noChangeArrowheads="1"/>
          </p:cNvSpPr>
          <p:nvPr/>
        </p:nvSpPr>
        <p:spPr bwMode="auto">
          <a:xfrm>
            <a:off x="7239000" y="5530850"/>
            <a:ext cx="1143000" cy="152400"/>
          </a:xfrm>
          <a:prstGeom prst="rect">
            <a:avLst/>
          </a:prstGeom>
          <a:solidFill>
            <a:srgbClr val="DF393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" name="Rectangle 35"/>
          <p:cNvSpPr>
            <a:spLocks noChangeArrowheads="1"/>
          </p:cNvSpPr>
          <p:nvPr/>
        </p:nvSpPr>
        <p:spPr bwMode="auto">
          <a:xfrm>
            <a:off x="5943600" y="5378450"/>
            <a:ext cx="1143000" cy="152400"/>
          </a:xfrm>
          <a:prstGeom prst="rect">
            <a:avLst/>
          </a:prstGeom>
          <a:solidFill>
            <a:srgbClr val="DF393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7" name="Rectangle 36"/>
          <p:cNvSpPr>
            <a:spLocks noChangeArrowheads="1"/>
          </p:cNvSpPr>
          <p:nvPr/>
        </p:nvSpPr>
        <p:spPr bwMode="auto">
          <a:xfrm>
            <a:off x="5943600" y="5683250"/>
            <a:ext cx="1143000" cy="152400"/>
          </a:xfrm>
          <a:prstGeom prst="rect">
            <a:avLst/>
          </a:prstGeom>
          <a:solidFill>
            <a:srgbClr val="DF393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5943600" y="3549650"/>
            <a:ext cx="1143000" cy="381000"/>
          </a:xfrm>
          <a:prstGeom prst="rect">
            <a:avLst/>
          </a:prstGeom>
          <a:solidFill>
            <a:srgbClr val="DF393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9" name="Rectangle 38"/>
          <p:cNvSpPr>
            <a:spLocks noChangeArrowheads="1"/>
          </p:cNvSpPr>
          <p:nvPr/>
        </p:nvSpPr>
        <p:spPr bwMode="auto">
          <a:xfrm>
            <a:off x="5943600" y="4540250"/>
            <a:ext cx="1143000" cy="228600"/>
          </a:xfrm>
          <a:prstGeom prst="rect">
            <a:avLst/>
          </a:prstGeom>
          <a:solidFill>
            <a:srgbClr val="DF393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0" name="Rectangle 39"/>
          <p:cNvSpPr>
            <a:spLocks noChangeArrowheads="1"/>
          </p:cNvSpPr>
          <p:nvPr/>
        </p:nvSpPr>
        <p:spPr bwMode="auto">
          <a:xfrm>
            <a:off x="5943600" y="4845050"/>
            <a:ext cx="1143000" cy="152400"/>
          </a:xfrm>
          <a:prstGeom prst="rect">
            <a:avLst/>
          </a:prstGeom>
          <a:solidFill>
            <a:srgbClr val="DF393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1" name="Rectangle 40"/>
          <p:cNvSpPr>
            <a:spLocks noChangeArrowheads="1"/>
          </p:cNvSpPr>
          <p:nvPr/>
        </p:nvSpPr>
        <p:spPr bwMode="auto">
          <a:xfrm>
            <a:off x="7239000" y="4692650"/>
            <a:ext cx="1143000" cy="152400"/>
          </a:xfrm>
          <a:prstGeom prst="rect">
            <a:avLst/>
          </a:prstGeom>
          <a:solidFill>
            <a:srgbClr val="DF393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2" name="Text Box 42"/>
          <p:cNvSpPr txBox="1">
            <a:spLocks noChangeArrowheads="1"/>
          </p:cNvSpPr>
          <p:nvPr/>
        </p:nvSpPr>
        <p:spPr bwMode="auto">
          <a:xfrm>
            <a:off x="3657600" y="2559050"/>
            <a:ext cx="142859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443DDF"/>
                </a:solidFill>
                <a:latin typeface="+mj-lt"/>
              </a:rPr>
              <a:t>example:</a:t>
            </a:r>
          </a:p>
          <a:p>
            <a:r>
              <a:rPr lang="en-US" altLang="en-US" dirty="0">
                <a:solidFill>
                  <a:srgbClr val="443DDF"/>
                </a:solidFill>
                <a:latin typeface="+mj-lt"/>
              </a:rPr>
              <a:t>logging</a:t>
            </a:r>
            <a:endParaRPr lang="en-US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783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Aspect-Oriented Programming </a:t>
            </a:r>
            <a:r>
              <a:rPr lang="en-US" dirty="0"/>
              <a:t>(cont.)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14400" y="3321050"/>
            <a:ext cx="2057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14400" y="3854450"/>
            <a:ext cx="20574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914400" y="4159250"/>
            <a:ext cx="2057400" cy="685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914400" y="4845050"/>
            <a:ext cx="2057400" cy="228600"/>
          </a:xfrm>
          <a:prstGeom prst="rect">
            <a:avLst/>
          </a:prstGeom>
          <a:solidFill>
            <a:srgbClr val="6FD6E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914400" y="5073650"/>
            <a:ext cx="2057400" cy="228600"/>
          </a:xfrm>
          <a:prstGeom prst="rect">
            <a:avLst/>
          </a:prstGeom>
          <a:solidFill>
            <a:srgbClr val="FAFF8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914400" y="5302250"/>
            <a:ext cx="2057400" cy="533400"/>
          </a:xfrm>
          <a:prstGeom prst="rect">
            <a:avLst/>
          </a:prstGeom>
          <a:solidFill>
            <a:srgbClr val="4863E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838200" y="1600200"/>
            <a:ext cx="228139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 dirty="0">
                <a:solidFill>
                  <a:srgbClr val="DF393C"/>
                </a:solidFill>
                <a:latin typeface="+mj-lt"/>
              </a:rPr>
              <a:t>code </a:t>
            </a:r>
            <a:r>
              <a:rPr lang="en-US" altLang="en-US" b="1" dirty="0" smtClean="0">
                <a:solidFill>
                  <a:srgbClr val="DF393C"/>
                </a:solidFill>
                <a:latin typeface="+mj-lt"/>
              </a:rPr>
              <a:t>tangling</a:t>
            </a:r>
            <a:r>
              <a:rPr lang="en-US" altLang="en-US" b="1" dirty="0">
                <a:solidFill>
                  <a:srgbClr val="DF393C"/>
                </a:solidFill>
                <a:latin typeface="+mj-lt"/>
              </a:rPr>
              <a:t>:</a:t>
            </a:r>
            <a:endParaRPr lang="en-US" altLang="en-US" dirty="0">
              <a:latin typeface="+mj-lt"/>
            </a:endParaRPr>
          </a:p>
          <a:p>
            <a:r>
              <a:rPr lang="en-US" altLang="en-US" dirty="0">
                <a:latin typeface="+mj-lt"/>
              </a:rPr>
              <a:t>one module</a:t>
            </a:r>
          </a:p>
          <a:p>
            <a:r>
              <a:rPr lang="en-US" altLang="en-US" dirty="0">
                <a:latin typeface="+mj-lt"/>
              </a:rPr>
              <a:t>many concerns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767388" y="1600200"/>
            <a:ext cx="242566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 dirty="0">
                <a:solidFill>
                  <a:srgbClr val="DF393C"/>
                </a:solidFill>
                <a:latin typeface="+mj-lt"/>
              </a:rPr>
              <a:t>code scattering:</a:t>
            </a:r>
            <a:endParaRPr lang="en-US" altLang="en-US" dirty="0">
              <a:latin typeface="+mj-lt"/>
            </a:endParaRPr>
          </a:p>
          <a:p>
            <a:r>
              <a:rPr lang="en-US" altLang="en-US" dirty="0">
                <a:latin typeface="+mj-lt"/>
              </a:rPr>
              <a:t>one concern</a:t>
            </a:r>
          </a:p>
          <a:p>
            <a:r>
              <a:rPr lang="en-US" altLang="en-US" dirty="0">
                <a:latin typeface="+mj-lt"/>
              </a:rPr>
              <a:t>many modules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943600" y="5378450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943600" y="3321050"/>
            <a:ext cx="11430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7239000" y="3321050"/>
            <a:ext cx="11430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7239000" y="5149850"/>
            <a:ext cx="1143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5943600" y="4464050"/>
            <a:ext cx="11430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7239000" y="4159250"/>
            <a:ext cx="1143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7239000" y="5530850"/>
            <a:ext cx="1143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5943600" y="5378450"/>
            <a:ext cx="1143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5943600" y="5683250"/>
            <a:ext cx="1143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943600" y="3549650"/>
            <a:ext cx="1143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5943600" y="4540250"/>
            <a:ext cx="1143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5943600" y="4845050"/>
            <a:ext cx="1143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7239000" y="4692650"/>
            <a:ext cx="1143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733800" y="3625850"/>
            <a:ext cx="1524000" cy="1600200"/>
          </a:xfrm>
          <a:prstGeom prst="rect">
            <a:avLst/>
          </a:prstGeom>
          <a:solidFill>
            <a:srgbClr val="DF393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dirty="0">
                <a:latin typeface="+mj-lt"/>
              </a:rPr>
              <a:t>aspect</a:t>
            </a:r>
          </a:p>
        </p:txBody>
      </p:sp>
      <p:cxnSp>
        <p:nvCxnSpPr>
          <p:cNvPr id="29" name="AutoShape 26"/>
          <p:cNvCxnSpPr>
            <a:cxnSpLocks noChangeShapeType="1"/>
            <a:stCxn id="28" idx="1"/>
            <a:endCxn id="9" idx="3"/>
          </p:cNvCxnSpPr>
          <p:nvPr/>
        </p:nvCxnSpPr>
        <p:spPr bwMode="auto">
          <a:xfrm rot="10800000" flipV="1">
            <a:off x="2971800" y="4425950"/>
            <a:ext cx="733425" cy="76200"/>
          </a:xfrm>
          <a:prstGeom prst="curvedConnector3">
            <a:avLst>
              <a:gd name="adj1" fmla="val 4805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7"/>
          <p:cNvCxnSpPr>
            <a:cxnSpLocks noChangeShapeType="1"/>
            <a:stCxn id="28" idx="3"/>
            <a:endCxn id="24" idx="1"/>
          </p:cNvCxnSpPr>
          <p:nvPr/>
        </p:nvCxnSpPr>
        <p:spPr bwMode="auto">
          <a:xfrm flipV="1">
            <a:off x="5286375" y="3740150"/>
            <a:ext cx="657225" cy="685800"/>
          </a:xfrm>
          <a:prstGeom prst="curvedConnector3">
            <a:avLst>
              <a:gd name="adj1" fmla="val 4782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8"/>
          <p:cNvCxnSpPr>
            <a:cxnSpLocks noChangeShapeType="1"/>
            <a:stCxn id="28" idx="3"/>
            <a:endCxn id="25" idx="1"/>
          </p:cNvCxnSpPr>
          <p:nvPr/>
        </p:nvCxnSpPr>
        <p:spPr bwMode="auto">
          <a:xfrm>
            <a:off x="5286375" y="4425950"/>
            <a:ext cx="657225" cy="228600"/>
          </a:xfrm>
          <a:prstGeom prst="curvedConnector3">
            <a:avLst>
              <a:gd name="adj1" fmla="val 4782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29"/>
          <p:cNvCxnSpPr>
            <a:cxnSpLocks noChangeShapeType="1"/>
            <a:stCxn id="28" idx="3"/>
            <a:endCxn id="26" idx="1"/>
          </p:cNvCxnSpPr>
          <p:nvPr/>
        </p:nvCxnSpPr>
        <p:spPr bwMode="auto">
          <a:xfrm>
            <a:off x="5286375" y="4425950"/>
            <a:ext cx="657225" cy="495300"/>
          </a:xfrm>
          <a:prstGeom prst="curvedConnector3">
            <a:avLst>
              <a:gd name="adj1" fmla="val 4782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0"/>
          <p:cNvCxnSpPr>
            <a:cxnSpLocks noChangeShapeType="1"/>
            <a:stCxn id="28" idx="3"/>
            <a:endCxn id="27" idx="1"/>
          </p:cNvCxnSpPr>
          <p:nvPr/>
        </p:nvCxnSpPr>
        <p:spPr bwMode="auto">
          <a:xfrm>
            <a:off x="5286375" y="4425950"/>
            <a:ext cx="1952625" cy="342900"/>
          </a:xfrm>
          <a:prstGeom prst="curvedConnector3">
            <a:avLst>
              <a:gd name="adj1" fmla="val 4926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1"/>
          <p:cNvCxnSpPr>
            <a:cxnSpLocks noChangeShapeType="1"/>
            <a:stCxn id="28" idx="3"/>
            <a:endCxn id="21" idx="1"/>
          </p:cNvCxnSpPr>
          <p:nvPr/>
        </p:nvCxnSpPr>
        <p:spPr bwMode="auto">
          <a:xfrm>
            <a:off x="5286375" y="4425950"/>
            <a:ext cx="1952625" cy="1181100"/>
          </a:xfrm>
          <a:prstGeom prst="curvedConnector3">
            <a:avLst>
              <a:gd name="adj1" fmla="val 4926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3657600" y="2559050"/>
            <a:ext cx="142859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ndale Mono" panose="020B05090000000000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rgbClr val="443DDF"/>
                </a:solidFill>
                <a:latin typeface="+mj-lt"/>
              </a:rPr>
              <a:t>example:</a:t>
            </a:r>
          </a:p>
          <a:p>
            <a:r>
              <a:rPr lang="en-US" altLang="en-US" dirty="0">
                <a:solidFill>
                  <a:srgbClr val="443DDF"/>
                </a:solidFill>
                <a:latin typeface="+mj-lt"/>
              </a:rPr>
              <a:t>logging</a:t>
            </a:r>
            <a:endParaRPr lang="en-US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033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AOP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>
                <a:solidFill>
                  <a:srgbClr val="0070C0"/>
                </a:solidFill>
              </a:rPr>
              <a:t>aspect</a:t>
            </a:r>
            <a:r>
              <a:rPr lang="en-US" dirty="0"/>
              <a:t> can alter the behavior of the base code (the non-aspect part of a program) by applying </a:t>
            </a:r>
            <a:r>
              <a:rPr lang="en-US" dirty="0">
                <a:solidFill>
                  <a:srgbClr val="00B050"/>
                </a:solidFill>
              </a:rPr>
              <a:t>advice</a:t>
            </a:r>
            <a:r>
              <a:rPr lang="en-US" dirty="0"/>
              <a:t> (additional behavior) at various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join points </a:t>
            </a:r>
            <a:r>
              <a:rPr lang="en-US" dirty="0"/>
              <a:t>(points in a program) specified in a quantification or query called a </a:t>
            </a:r>
            <a:r>
              <a:rPr lang="en-US" dirty="0" err="1">
                <a:solidFill>
                  <a:srgbClr val="C00000"/>
                </a:solidFill>
              </a:rPr>
              <a:t>pointcut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(that detects whether a given join point matches</a:t>
            </a:r>
            <a:r>
              <a:rPr lang="en-US" dirty="0" smtClean="0"/>
              <a:t>).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886" y="4685071"/>
            <a:ext cx="1410229" cy="1520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58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View of AOP</a:t>
            </a:r>
            <a:endParaRPr lang="en-US" dirty="0"/>
          </a:p>
        </p:txBody>
      </p: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692150" y="1609420"/>
            <a:ext cx="2660650" cy="2667000"/>
            <a:chOff x="528" y="1200"/>
            <a:chExt cx="1676" cy="1680"/>
          </a:xfrm>
        </p:grpSpPr>
        <p:grpSp>
          <p:nvGrpSpPr>
            <p:cNvPr id="8" name="Group 29"/>
            <p:cNvGrpSpPr>
              <a:grpSpLocks/>
            </p:cNvGrpSpPr>
            <p:nvPr/>
          </p:nvGrpSpPr>
          <p:grpSpPr bwMode="auto">
            <a:xfrm>
              <a:off x="528" y="1200"/>
              <a:ext cx="1676" cy="1392"/>
              <a:chOff x="528" y="1200"/>
              <a:chExt cx="1676" cy="1392"/>
            </a:xfrm>
          </p:grpSpPr>
          <p:sp>
            <p:nvSpPr>
              <p:cNvPr id="10" name="Rectangle 3"/>
              <p:cNvSpPr>
                <a:spLocks noChangeArrowheads="1"/>
              </p:cNvSpPr>
              <p:nvPr/>
            </p:nvSpPr>
            <p:spPr bwMode="auto">
              <a:xfrm>
                <a:off x="528" y="1200"/>
                <a:ext cx="1676" cy="13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1" name="Text Box 6"/>
              <p:cNvSpPr txBox="1">
                <a:spLocks noChangeArrowheads="1"/>
              </p:cNvSpPr>
              <p:nvPr/>
            </p:nvSpPr>
            <p:spPr bwMode="auto">
              <a:xfrm>
                <a:off x="672" y="1381"/>
                <a:ext cx="1326" cy="10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latin typeface="Courier" charset="0"/>
                  </a:rPr>
                  <a:t>while(more()) </a:t>
                </a:r>
              </a:p>
              <a:p>
                <a:r>
                  <a:rPr lang="en-US" altLang="en-US" sz="1800">
                    <a:latin typeface="Courier" charset="0"/>
                  </a:rPr>
                  <a:t>{</a:t>
                </a:r>
              </a:p>
              <a:p>
                <a:r>
                  <a:rPr lang="en-US" altLang="en-US" sz="1800">
                    <a:latin typeface="Courier" charset="0"/>
                  </a:rPr>
                  <a:t>  …</a:t>
                </a:r>
              </a:p>
              <a:p>
                <a:r>
                  <a:rPr lang="en-US" altLang="en-US" sz="1800">
                    <a:latin typeface="Courier" charset="0"/>
                  </a:rPr>
                  <a:t>  send(msg);</a:t>
                </a:r>
              </a:p>
              <a:p>
                <a:r>
                  <a:rPr lang="en-US" altLang="en-US" sz="1800">
                    <a:latin typeface="Courier" charset="0"/>
                  </a:rPr>
                  <a:t>  …</a:t>
                </a:r>
              </a:p>
              <a:p>
                <a:r>
                  <a:rPr lang="en-US" altLang="en-US" sz="1800">
                    <a:latin typeface="Courier" charset="0"/>
                  </a:rPr>
                  <a:t>}</a:t>
                </a:r>
              </a:p>
            </p:txBody>
          </p:sp>
        </p:grp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912" y="2592"/>
              <a:ext cx="8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</a:rPr>
                <a:t>program </a:t>
              </a:r>
            </a:p>
          </p:txBody>
        </p:sp>
      </p:grpSp>
      <p:grpSp>
        <p:nvGrpSpPr>
          <p:cNvPr id="12" name="Group 31"/>
          <p:cNvGrpSpPr>
            <a:grpSpLocks/>
          </p:cNvGrpSpPr>
          <p:nvPr/>
        </p:nvGrpSpPr>
        <p:grpSpPr bwMode="auto">
          <a:xfrm>
            <a:off x="5029200" y="1609420"/>
            <a:ext cx="3657600" cy="2667000"/>
            <a:chOff x="3260" y="1200"/>
            <a:chExt cx="2304" cy="1680"/>
          </a:xfrm>
        </p:grpSpPr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3260" y="1200"/>
              <a:ext cx="1676" cy="13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3500" y="1410"/>
              <a:ext cx="1239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b="1">
                  <a:solidFill>
                    <a:srgbClr val="DF393C"/>
                  </a:solidFill>
                  <a:latin typeface="Monotype Corsiva" panose="03010101010201010101" pitchFamily="66" charset="0"/>
                </a:rPr>
                <a:t>when</a:t>
              </a:r>
              <a:r>
                <a:rPr lang="en-US" altLang="en-US" sz="1800">
                  <a:solidFill>
                    <a:srgbClr val="DF393C"/>
                  </a:solidFill>
                  <a:latin typeface="Monotype Corsiva" panose="03010101010201010101" pitchFamily="66" charset="0"/>
                </a:rPr>
                <a:t> send(msg) </a:t>
              </a:r>
            </a:p>
            <a:p>
              <a:r>
                <a:rPr lang="en-US" altLang="en-US" sz="1800">
                  <a:latin typeface="Courier" charset="0"/>
                </a:rPr>
                <a:t>{</a:t>
              </a:r>
            </a:p>
            <a:p>
              <a:r>
                <a:rPr lang="en-US" altLang="en-US" sz="1800">
                  <a:latin typeface="Courier" charset="0"/>
                </a:rPr>
                <a:t>  </a:t>
              </a:r>
              <a:r>
                <a:rPr lang="en-US" altLang="en-US" sz="1800">
                  <a:solidFill>
                    <a:srgbClr val="4863EB"/>
                  </a:solidFill>
                  <a:latin typeface="Courier" charset="0"/>
                </a:rPr>
                <a:t>check(msg);</a:t>
              </a:r>
              <a:endParaRPr lang="en-US" altLang="en-US" sz="1800">
                <a:latin typeface="Courier" charset="0"/>
              </a:endParaRPr>
            </a:p>
            <a:p>
              <a:r>
                <a:rPr lang="en-US" altLang="en-US" sz="1800">
                  <a:latin typeface="Courier" charset="0"/>
                </a:rPr>
                <a:t>}</a:t>
              </a:r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3792" y="2592"/>
              <a:ext cx="6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</a:rPr>
                <a:t>aspect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4992" y="1344"/>
              <a:ext cx="5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>
                  <a:solidFill>
                    <a:srgbClr val="DF393C"/>
                  </a:solidFill>
                  <a:latin typeface="Arial" panose="020B0604020202020204" pitchFamily="34" charset="0"/>
                </a:rPr>
                <a:t>informal</a:t>
              </a:r>
            </a:p>
            <a:p>
              <a:r>
                <a:rPr lang="en-US" altLang="en-US" sz="1600">
                  <a:solidFill>
                    <a:srgbClr val="DF393C"/>
                  </a:solidFill>
                  <a:latin typeface="Arial" panose="020B0604020202020204" pitchFamily="34" charset="0"/>
                </a:rPr>
                <a:t>notation</a:t>
              </a:r>
              <a:endParaRPr lang="en-US" altLang="en-US">
                <a:solidFill>
                  <a:srgbClr val="DF393C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Group 28"/>
          <p:cNvGrpSpPr>
            <a:grpSpLocks/>
          </p:cNvGrpSpPr>
          <p:nvPr/>
        </p:nvGrpSpPr>
        <p:grpSpPr bwMode="auto">
          <a:xfrm>
            <a:off x="2825750" y="2314270"/>
            <a:ext cx="2660650" cy="3943350"/>
            <a:chOff x="1872" y="1644"/>
            <a:chExt cx="1676" cy="2484"/>
          </a:xfrm>
        </p:grpSpPr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2352" y="1824"/>
              <a:ext cx="720" cy="384"/>
            </a:xfrm>
            <a:prstGeom prst="ellipse">
              <a:avLst/>
            </a:prstGeom>
            <a:solidFill>
              <a:srgbClr val="BCD5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>
                  <a:latin typeface="Arial" panose="020B0604020202020204" pitchFamily="34" charset="0"/>
                </a:rPr>
                <a:t>weaver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grpSp>
          <p:nvGrpSpPr>
            <p:cNvPr id="19" name="Group 27"/>
            <p:cNvGrpSpPr>
              <a:grpSpLocks/>
            </p:cNvGrpSpPr>
            <p:nvPr/>
          </p:nvGrpSpPr>
          <p:grpSpPr bwMode="auto">
            <a:xfrm>
              <a:off x="1872" y="2736"/>
              <a:ext cx="1676" cy="1392"/>
              <a:chOff x="1872" y="2736"/>
              <a:chExt cx="1676" cy="1392"/>
            </a:xfrm>
          </p:grpSpPr>
          <p:sp>
            <p:nvSpPr>
              <p:cNvPr id="23" name="Rectangle 21"/>
              <p:cNvSpPr>
                <a:spLocks noChangeArrowheads="1"/>
              </p:cNvSpPr>
              <p:nvPr/>
            </p:nvSpPr>
            <p:spPr bwMode="auto">
              <a:xfrm>
                <a:off x="1872" y="2736"/>
                <a:ext cx="1676" cy="13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4" name="Text Box 22"/>
              <p:cNvSpPr txBox="1">
                <a:spLocks noChangeArrowheads="1"/>
              </p:cNvSpPr>
              <p:nvPr/>
            </p:nvSpPr>
            <p:spPr bwMode="auto">
              <a:xfrm>
                <a:off x="2034" y="2832"/>
                <a:ext cx="1326" cy="1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800">
                    <a:latin typeface="Courier" charset="0"/>
                  </a:rPr>
                  <a:t>while(more()) </a:t>
                </a:r>
              </a:p>
              <a:p>
                <a:r>
                  <a:rPr lang="en-US" altLang="en-US" sz="1800">
                    <a:latin typeface="Courier" charset="0"/>
                  </a:rPr>
                  <a:t>{</a:t>
                </a:r>
              </a:p>
              <a:p>
                <a:r>
                  <a:rPr lang="en-US" altLang="en-US" sz="1800">
                    <a:latin typeface="Courier" charset="0"/>
                  </a:rPr>
                  <a:t>  …</a:t>
                </a:r>
              </a:p>
              <a:p>
                <a:r>
                  <a:rPr lang="en-US" altLang="en-US" sz="1800">
                    <a:latin typeface="Courier" charset="0"/>
                  </a:rPr>
                  <a:t>  </a:t>
                </a:r>
                <a:r>
                  <a:rPr lang="en-US" altLang="en-US" sz="1800">
                    <a:solidFill>
                      <a:srgbClr val="4863EB"/>
                    </a:solidFill>
                    <a:latin typeface="Courier" charset="0"/>
                  </a:rPr>
                  <a:t>check(msg);</a:t>
                </a:r>
                <a:endParaRPr lang="en-US" altLang="en-US" sz="1800">
                  <a:latin typeface="Courier" charset="0"/>
                </a:endParaRPr>
              </a:p>
              <a:p>
                <a:r>
                  <a:rPr lang="en-US" altLang="en-US" sz="1800">
                    <a:latin typeface="Courier" charset="0"/>
                  </a:rPr>
                  <a:t>  send(msg);</a:t>
                </a:r>
              </a:p>
              <a:p>
                <a:r>
                  <a:rPr lang="en-US" altLang="en-US" sz="1800">
                    <a:latin typeface="Courier" charset="0"/>
                  </a:rPr>
                  <a:t>  …</a:t>
                </a:r>
              </a:p>
              <a:p>
                <a:r>
                  <a:rPr lang="en-US" altLang="en-US" sz="1800">
                    <a:latin typeface="Courier" charset="0"/>
                  </a:rPr>
                  <a:t>}</a:t>
                </a:r>
              </a:p>
            </p:txBody>
          </p:sp>
        </p:grpSp>
        <p:cxnSp>
          <p:nvCxnSpPr>
            <p:cNvPr id="20" name="AutoShape 23"/>
            <p:cNvCxnSpPr>
              <a:cxnSpLocks noChangeShapeType="1"/>
              <a:endCxn id="18" idx="2"/>
            </p:cNvCxnSpPr>
            <p:nvPr/>
          </p:nvCxnSpPr>
          <p:spPr bwMode="auto">
            <a:xfrm>
              <a:off x="2204" y="1644"/>
              <a:ext cx="148" cy="3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24"/>
            <p:cNvCxnSpPr>
              <a:cxnSpLocks noChangeShapeType="1"/>
              <a:endCxn id="18" idx="6"/>
            </p:cNvCxnSpPr>
            <p:nvPr/>
          </p:nvCxnSpPr>
          <p:spPr bwMode="auto">
            <a:xfrm flipH="1">
              <a:off x="3072" y="1666"/>
              <a:ext cx="188" cy="3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25"/>
            <p:cNvCxnSpPr>
              <a:cxnSpLocks noChangeShapeType="1"/>
              <a:stCxn id="18" idx="4"/>
              <a:endCxn id="23" idx="0"/>
            </p:cNvCxnSpPr>
            <p:nvPr/>
          </p:nvCxnSpPr>
          <p:spPr bwMode="auto">
            <a:xfrm flipH="1">
              <a:off x="2710" y="2220"/>
              <a:ext cx="2" cy="5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6194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By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A</a:t>
            </a:r>
            <a:r>
              <a:rPr lang="en-US" sz="2800" dirty="0" smtClean="0"/>
              <a:t>dd semantic information to a program by specifying </a:t>
            </a:r>
            <a:r>
              <a:rPr lang="en-US" sz="2800" dirty="0" smtClean="0">
                <a:solidFill>
                  <a:srgbClr val="0070C0"/>
                </a:solidFill>
              </a:rPr>
              <a:t>assertions</a:t>
            </a:r>
            <a:r>
              <a:rPr lang="en-US" sz="2800" dirty="0" smtClean="0"/>
              <a:t> regarding the program’s runtime state, and then checking the specification at runtime</a:t>
            </a:r>
          </a:p>
          <a:p>
            <a:pPr algn="just"/>
            <a:endParaRPr lang="en-US" sz="2800" dirty="0" smtClean="0"/>
          </a:p>
          <a:p>
            <a:pPr lvl="1" algn="just"/>
            <a:r>
              <a:rPr lang="en-US" sz="2400" dirty="0" err="1" smtClean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Jass</a:t>
            </a:r>
            <a:r>
              <a:rPr lang="en-US" sz="2400" dirty="0" smtClean="0"/>
              <a:t>: A </a:t>
            </a:r>
            <a:r>
              <a:rPr lang="en-US" sz="2400" dirty="0" err="1" smtClean="0"/>
              <a:t>precompiler</a:t>
            </a:r>
            <a:r>
              <a:rPr lang="en-US" sz="2400" dirty="0" smtClean="0"/>
              <a:t> turns the assertion comments into Java code, and pre-/post- condition and class invariants</a:t>
            </a:r>
          </a:p>
          <a:p>
            <a:pPr lvl="1" algn="just"/>
            <a:r>
              <a:rPr lang="en-US" sz="2400" dirty="0" err="1" smtClean="0">
                <a:latin typeface="CMU Classical Serif" panose="02000603000000000000" pitchFamily="2" charset="0"/>
                <a:ea typeface="CMU Classical Serif" panose="02000603000000000000" pitchFamily="2" charset="0"/>
                <a:cs typeface="CMU Classical Serif" panose="02000603000000000000" pitchFamily="2" charset="0"/>
              </a:rPr>
              <a:t>jContractor</a:t>
            </a:r>
            <a:r>
              <a:rPr lang="en-US" sz="2400" dirty="0" smtClean="0"/>
              <a:t>: A Java library which allows programmers to associate contracts, consisting of precondition, </a:t>
            </a:r>
            <a:r>
              <a:rPr lang="en-US" sz="2400" dirty="0" err="1" smtClean="0"/>
              <a:t>postcondition</a:t>
            </a:r>
            <a:r>
              <a:rPr lang="en-US" sz="2400" dirty="0" smtClean="0"/>
              <a:t>, and invariant, with any Java classes or interfaces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SeyedMohammadMehdi Ahmadpanah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971502"/>
            <a:ext cx="3886200" cy="381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2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br>
              <a:rPr lang="en-US" dirty="0" smtClean="0"/>
            </a:br>
            <a:r>
              <a:rPr lang="en-US" dirty="0" smtClean="0"/>
              <a:t>Monitoring-Oriented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Framework for </a:t>
            </a:r>
            <a:r>
              <a:rPr lang="en-US" dirty="0" smtClean="0">
                <a:solidFill>
                  <a:srgbClr val="008A3E"/>
                </a:solidFill>
              </a:rPr>
              <a:t>reliable</a:t>
            </a:r>
            <a:r>
              <a:rPr lang="en-US" dirty="0" smtClean="0"/>
              <a:t> software development</a:t>
            </a:r>
          </a:p>
          <a:p>
            <a:pPr lvl="1"/>
            <a:r>
              <a:rPr lang="en-US" dirty="0" smtClean="0"/>
              <a:t>Monitoring is basic design discipline</a:t>
            </a:r>
          </a:p>
          <a:p>
            <a:pPr lvl="1"/>
            <a:r>
              <a:rPr lang="en-US" dirty="0" smtClean="0"/>
              <a:t>Recovery allowed and encouraged</a:t>
            </a:r>
          </a:p>
          <a:p>
            <a:pPr lvl="1"/>
            <a:r>
              <a:rPr lang="en-US" dirty="0" smtClean="0"/>
              <a:t>Provides to programmers and hides under the hood a large body of formal methods knowledge/techniques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Generic</a:t>
            </a:r>
            <a:r>
              <a:rPr lang="en-US" dirty="0" smtClean="0"/>
              <a:t> for different languages and application domains</a:t>
            </a:r>
          </a:p>
          <a:p>
            <a:pPr lvl="2"/>
            <a:r>
              <a:rPr lang="en-US" dirty="0" smtClean="0"/>
              <a:t>Language- and Logic-</a:t>
            </a:r>
            <a:r>
              <a:rPr lang="en-US" dirty="0" smtClean="0">
                <a:solidFill>
                  <a:srgbClr val="7030A0"/>
                </a:solidFill>
              </a:rPr>
              <a:t>independent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71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MOP Approach to Monitoring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102757"/>
            <a:ext cx="8001000" cy="352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74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MOP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" y="1098550"/>
            <a:ext cx="75914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2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 Transformation Flow </a:t>
            </a:r>
            <a:r>
              <a:rPr lang="en-US" dirty="0"/>
              <a:t>in </a:t>
            </a:r>
            <a:r>
              <a:rPr lang="en-US" dirty="0" smtClean="0"/>
              <a:t>MOP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2038420"/>
            <a:ext cx="8610600" cy="278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220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smtClean="0"/>
              <a:t>One can understand MOP from at least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three</a:t>
            </a:r>
            <a:r>
              <a:rPr lang="en-US" sz="2400" dirty="0" smtClean="0"/>
              <a:t> perspectives:</a:t>
            </a:r>
          </a:p>
          <a:p>
            <a:pPr algn="just">
              <a:buFont typeface="+mj-lt"/>
              <a:buAutoNum type="arabicPeriod"/>
            </a:pPr>
            <a:r>
              <a:rPr lang="en-US" sz="2400" dirty="0" smtClean="0">
                <a:solidFill>
                  <a:srgbClr val="008A3E"/>
                </a:solidFill>
                <a:latin typeface="+mn-lt"/>
                <a:ea typeface="CMU Classical Serif" panose="02000603000000000000" pitchFamily="2" charset="0"/>
                <a:cs typeface="CMU Classical Serif" panose="02000603000000000000" pitchFamily="2" charset="0"/>
              </a:rPr>
              <a:t>Improving </a:t>
            </a:r>
            <a:r>
              <a:rPr lang="en-US" sz="2400" dirty="0">
                <a:solidFill>
                  <a:srgbClr val="008A3E"/>
                </a:solidFill>
                <a:latin typeface="+mn-lt"/>
                <a:ea typeface="CMU Classical Serif" panose="02000603000000000000" pitchFamily="2" charset="0"/>
                <a:cs typeface="CMU Classical Serif" panose="02000603000000000000" pitchFamily="2" charset="0"/>
              </a:rPr>
              <a:t>reliability of a system by </a:t>
            </a:r>
            <a:r>
              <a:rPr lang="en-US" sz="2400" dirty="0" smtClean="0">
                <a:solidFill>
                  <a:srgbClr val="008A3E"/>
                </a:solidFill>
                <a:latin typeface="+mn-lt"/>
                <a:ea typeface="CMU Classical Serif" panose="02000603000000000000" pitchFamily="2" charset="0"/>
                <a:cs typeface="CMU Classical Serif" panose="02000603000000000000" pitchFamily="2" charset="0"/>
              </a:rPr>
              <a:t>monitoring</a:t>
            </a:r>
            <a:r>
              <a:rPr lang="en-US" sz="2400" dirty="0" smtClean="0">
                <a:latin typeface="+mn-lt"/>
              </a:rPr>
              <a:t> its </a:t>
            </a:r>
            <a:r>
              <a:rPr lang="en-US" sz="2400" dirty="0">
                <a:latin typeface="+mn-lt"/>
              </a:rPr>
              <a:t>requirements against its implementation at runtime. By generating and </a:t>
            </a:r>
            <a:r>
              <a:rPr lang="en-US" sz="2400" dirty="0" smtClean="0">
                <a:latin typeface="+mn-lt"/>
              </a:rPr>
              <a:t>integrating the </a:t>
            </a:r>
            <a:r>
              <a:rPr lang="en-US" sz="2400" dirty="0">
                <a:latin typeface="+mn-lt"/>
              </a:rPr>
              <a:t>monitors </a:t>
            </a:r>
            <a:r>
              <a:rPr lang="en-US" sz="2400" u="sng" dirty="0">
                <a:latin typeface="+mn-lt"/>
              </a:rPr>
              <a:t>automatically</a:t>
            </a:r>
            <a:r>
              <a:rPr lang="en-US" sz="2400" dirty="0">
                <a:latin typeface="+mn-lt"/>
              </a:rPr>
              <a:t> rather than </a:t>
            </a:r>
            <a:r>
              <a:rPr lang="en-US" sz="2400" dirty="0" smtClean="0">
                <a:latin typeface="+mn-lt"/>
              </a:rPr>
              <a:t>manually</a:t>
            </a:r>
            <a:endParaRPr lang="en-US" sz="2400" dirty="0">
              <a:latin typeface="+mn-lt"/>
            </a:endParaRPr>
          </a:p>
          <a:p>
            <a:pPr algn="just">
              <a:buFont typeface="+mj-lt"/>
              <a:buAutoNum type="arabicPeriod"/>
            </a:pPr>
            <a:r>
              <a:rPr lang="en-US" sz="2400" dirty="0" smtClean="0">
                <a:latin typeface="+mn-lt"/>
              </a:rPr>
              <a:t>An 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CMU Classical Serif" panose="02000603000000000000" pitchFamily="2" charset="0"/>
                <a:cs typeface="CMU Classical Serif" panose="02000603000000000000" pitchFamily="2" charset="0"/>
              </a:rPr>
              <a:t>extension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MU Classical Serif" panose="02000603000000000000" pitchFamily="2" charset="0"/>
                <a:cs typeface="CMU Classical Serif" panose="02000603000000000000" pitchFamily="2" charset="0"/>
              </a:rPr>
              <a:t>of programming languages with 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CMU Classical Serif" panose="02000603000000000000" pitchFamily="2" charset="0"/>
                <a:cs typeface="CMU Classical Serif" panose="02000603000000000000" pitchFamily="2" charset="0"/>
              </a:rPr>
              <a:t>logics</a:t>
            </a:r>
          </a:p>
          <a:p>
            <a:pPr algn="just">
              <a:buFont typeface="+mj-lt"/>
              <a:buAutoNum type="arabicPeriod"/>
            </a:pPr>
            <a:r>
              <a:rPr lang="en-US" sz="2400" dirty="0" smtClean="0">
                <a:latin typeface="+mn-lt"/>
              </a:rPr>
              <a:t>A </a:t>
            </a:r>
            <a:r>
              <a:rPr lang="en-US" sz="2400" dirty="0">
                <a:solidFill>
                  <a:srgbClr val="7030A0"/>
                </a:solidFill>
                <a:latin typeface="+mn-lt"/>
                <a:ea typeface="CMU Classical Serif" panose="02000603000000000000" pitchFamily="2" charset="0"/>
                <a:cs typeface="CMU Classical Serif" panose="02000603000000000000" pitchFamily="2" charset="0"/>
              </a:rPr>
              <a:t>lightweight formal </a:t>
            </a:r>
            <a:r>
              <a:rPr lang="en-US" sz="2400" dirty="0" smtClean="0">
                <a:solidFill>
                  <a:srgbClr val="7030A0"/>
                </a:solidFill>
                <a:latin typeface="+mn-lt"/>
                <a:ea typeface="CMU Classical Serif" panose="02000603000000000000" pitchFamily="2" charset="0"/>
                <a:cs typeface="CMU Classical Serif" panose="02000603000000000000" pitchFamily="2" charset="0"/>
              </a:rPr>
              <a:t>method</a:t>
            </a:r>
          </a:p>
          <a:p>
            <a:pPr lvl="1" algn="just"/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  <a:ea typeface="CMU Classical Serif" panose="02000603000000000000" pitchFamily="2" charset="0"/>
                <a:cs typeface="CMU Classical Serif" panose="02000603000000000000" pitchFamily="2" charset="0"/>
              </a:rPr>
              <a:t>by not letting it go wrong at </a:t>
            </a:r>
            <a:r>
              <a:rPr lang="en-US" sz="2000" dirty="0" smtClean="0">
                <a:latin typeface="+mn-lt"/>
                <a:ea typeface="CMU Classical Serif" panose="02000603000000000000" pitchFamily="2" charset="0"/>
                <a:cs typeface="CMU Classical Serif" panose="02000603000000000000" pitchFamily="2" charset="0"/>
              </a:rPr>
              <a:t>runtime</a:t>
            </a:r>
            <a:endParaRPr lang="en-US" sz="20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916" y="4454525"/>
            <a:ext cx="2971800" cy="167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“Monitor”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(noun) a device used for </a:t>
            </a:r>
            <a:r>
              <a:rPr lang="en-US" sz="28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observing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checking</a:t>
            </a:r>
            <a:r>
              <a:rPr lang="en-US" sz="2800" dirty="0" smtClean="0"/>
              <a:t>, or </a:t>
            </a:r>
            <a:r>
              <a:rPr lang="en-US" sz="28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keeping</a:t>
            </a:r>
            <a:r>
              <a:rPr lang="en-US" sz="2800" dirty="0" smtClean="0"/>
              <a:t> a continuous record of something - Oxford</a:t>
            </a:r>
          </a:p>
          <a:p>
            <a:r>
              <a:rPr lang="en-US" sz="2800" dirty="0" smtClean="0"/>
              <a:t>(noun) someone who gives a </a:t>
            </a:r>
            <a:r>
              <a:rPr lang="en-US" sz="28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warning</a:t>
            </a:r>
            <a:r>
              <a:rPr lang="en-US" sz="2800" dirty="0" smtClean="0"/>
              <a:t> so that a mistake can be avoided – Concise</a:t>
            </a:r>
          </a:p>
          <a:p>
            <a:r>
              <a:rPr lang="en-US" sz="2800" dirty="0" smtClean="0"/>
              <a:t>(verb) </a:t>
            </a:r>
            <a:r>
              <a:rPr lang="en-US" sz="28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observe</a:t>
            </a:r>
            <a:r>
              <a:rPr lang="en-US" sz="2800" dirty="0" smtClean="0"/>
              <a:t> and </a:t>
            </a:r>
            <a:r>
              <a:rPr lang="en-US" sz="28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check</a:t>
            </a:r>
            <a:r>
              <a:rPr lang="en-US" sz="2800" dirty="0" smtClean="0"/>
              <a:t> the progress or quality of something over a period of time; keep under systematic review - Oxford</a:t>
            </a:r>
          </a:p>
          <a:p>
            <a:r>
              <a:rPr lang="en-US" sz="2800" dirty="0" smtClean="0"/>
              <a:t>(verb) keep an </a:t>
            </a:r>
            <a:r>
              <a:rPr lang="en-US" sz="2800" dirty="0" smtClean="0">
                <a:latin typeface="CMU Serif" pitchFamily="2" charset="0"/>
                <a:ea typeface="CMU Serif" pitchFamily="2" charset="0"/>
                <a:cs typeface="CMU Serif" pitchFamily="2" charset="0"/>
              </a:rPr>
              <a:t>eye</a:t>
            </a:r>
            <a:r>
              <a:rPr lang="en-US" sz="2800" dirty="0" smtClean="0"/>
              <a:t> on - Concise</a:t>
            </a:r>
            <a:endParaRPr lang="en-US" sz="2800" dirty="0"/>
          </a:p>
        </p:txBody>
      </p:sp>
      <p:pic>
        <p:nvPicPr>
          <p:cNvPr id="3074" name="Picture 2" descr="C:\Users\Mohammad\Desktop\dictionary-clipart-free-vector-look-it-up-clip-art_107415_Look_It_Up_clip_art_high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411" y="4419600"/>
            <a:ext cx="2453634" cy="190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7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MOP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/>
              <a:t>Same idea as </a:t>
            </a:r>
            <a:r>
              <a:rPr lang="en-US" sz="2000" i="1" dirty="0"/>
              <a:t>design by contract</a:t>
            </a:r>
            <a:r>
              <a:rPr lang="en-US" sz="2000" dirty="0"/>
              <a:t>: specifications are written as comments in code. Monitors are generated from </a:t>
            </a:r>
            <a:r>
              <a:rPr lang="en-US" sz="2000" dirty="0" smtClean="0"/>
              <a:t>specs</a:t>
            </a:r>
            <a:endParaRPr lang="en-US" sz="2000" dirty="0"/>
          </a:p>
          <a:p>
            <a:pPr algn="just"/>
            <a:r>
              <a:rPr lang="en-US" sz="2000" dirty="0"/>
              <a:t>Philosophy: </a:t>
            </a:r>
            <a:r>
              <a:rPr lang="en-US" sz="2000" dirty="0">
                <a:solidFill>
                  <a:srgbClr val="FF0000"/>
                </a:solidFill>
              </a:rPr>
              <a:t>no silver-bullet logic </a:t>
            </a:r>
            <a:r>
              <a:rPr lang="en-US" sz="2000" dirty="0"/>
              <a:t>for specs</a:t>
            </a:r>
          </a:p>
          <a:p>
            <a:pPr algn="just"/>
            <a:r>
              <a:rPr lang="en-US" sz="2000" dirty="0"/>
              <a:t>MOP logic plugins (a subset):</a:t>
            </a:r>
          </a:p>
          <a:p>
            <a:pPr lvl="1" algn="just"/>
            <a:r>
              <a:rPr lang="en-US" sz="1800" dirty="0">
                <a:solidFill>
                  <a:srgbClr val="0070C0"/>
                </a:solidFill>
              </a:rPr>
              <a:t>ERE</a:t>
            </a:r>
            <a:r>
              <a:rPr lang="en-US" sz="1800" dirty="0"/>
              <a:t>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(Extended Regular Expressions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 algn="just"/>
            <a:r>
              <a:rPr lang="en-US" sz="1800" dirty="0">
                <a:solidFill>
                  <a:srgbClr val="0070C0"/>
                </a:solidFill>
              </a:rPr>
              <a:t>CFG</a:t>
            </a:r>
            <a:r>
              <a:rPr lang="en-US" sz="1800" dirty="0"/>
              <a:t>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(Context-Free Grammars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 algn="just"/>
            <a:r>
              <a:rPr lang="en-US" sz="1800" dirty="0" err="1">
                <a:solidFill>
                  <a:srgbClr val="0070C0"/>
                </a:solidFill>
              </a:rPr>
              <a:t>PtLTL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(Past-time LTL) </a:t>
            </a:r>
            <a:r>
              <a:rPr lang="en-US" sz="1800" dirty="0"/>
              <a:t>and </a:t>
            </a:r>
            <a:r>
              <a:rPr lang="en-US" sz="1800" dirty="0" err="1">
                <a:solidFill>
                  <a:srgbClr val="0070C0"/>
                </a:solidFill>
              </a:rPr>
              <a:t>FtLTL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(Future-time LTL)</a:t>
            </a:r>
          </a:p>
          <a:p>
            <a:pPr lvl="1" algn="just"/>
            <a:r>
              <a:rPr lang="en-US" sz="1800" dirty="0">
                <a:solidFill>
                  <a:srgbClr val="0070C0"/>
                </a:solidFill>
              </a:rPr>
              <a:t>JML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(fragment of Java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Modeling Language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 algn="just"/>
            <a:r>
              <a:rPr lang="en-US" sz="1800" dirty="0">
                <a:solidFill>
                  <a:srgbClr val="0070C0"/>
                </a:solidFill>
              </a:rPr>
              <a:t>ATL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(Allen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Temporal Logic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1" algn="just"/>
            <a:r>
              <a:rPr lang="en-US" sz="1800" dirty="0" err="1">
                <a:solidFill>
                  <a:srgbClr val="0070C0"/>
                </a:solidFill>
              </a:rPr>
              <a:t>Jass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(The CSP Process algebra)</a:t>
            </a:r>
          </a:p>
          <a:p>
            <a:pPr algn="just"/>
            <a:r>
              <a:rPr lang="en-US" sz="2000" dirty="0"/>
              <a:t>Generic </a:t>
            </a:r>
            <a:r>
              <a:rPr lang="en-US" sz="2000" dirty="0" err="1"/>
              <a:t>wrt</a:t>
            </a:r>
            <a:r>
              <a:rPr lang="en-US" sz="2000" dirty="0"/>
              <a:t>. </a:t>
            </a:r>
            <a:r>
              <a:rPr lang="en-US" sz="2000" dirty="0">
                <a:solidFill>
                  <a:srgbClr val="00B050"/>
                </a:solidFill>
              </a:rPr>
              <a:t>parameters</a:t>
            </a:r>
          </a:p>
          <a:p>
            <a:pPr lvl="1" algn="just"/>
            <a:r>
              <a:rPr lang="en-US" sz="1800" dirty="0"/>
              <a:t>Provide a plugin for a propositional logic, and MOP does the rest </a:t>
            </a:r>
            <a:r>
              <a:rPr lang="en-US" sz="1800" dirty="0" err="1"/>
              <a:t>wrt</a:t>
            </a:r>
            <a:r>
              <a:rPr lang="en-US" sz="1800" dirty="0"/>
              <a:t>. data </a:t>
            </a:r>
            <a:r>
              <a:rPr lang="en-US" sz="1800" dirty="0" smtClean="0"/>
              <a:t>parameterization</a:t>
            </a:r>
            <a:endParaRPr lang="en-US" sz="1800" dirty="0"/>
          </a:p>
          <a:p>
            <a:pPr lvl="1" algn="just"/>
            <a:r>
              <a:rPr lang="en-US" sz="1800" dirty="0"/>
              <a:t>Makes designing a new logic extremely easy compared to other </a:t>
            </a:r>
            <a:r>
              <a:rPr lang="en-US" sz="1800" dirty="0" smtClean="0"/>
              <a:t>frameworks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631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38" y="3479173"/>
            <a:ext cx="8452323" cy="2638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Instances of MOP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191000" y="2438400"/>
            <a:ext cx="4457700" cy="1256296"/>
            <a:chOff x="1570547" y="2115435"/>
            <a:chExt cx="6553975" cy="2019705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3811222" y="2115435"/>
              <a:ext cx="845104" cy="4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dirty="0">
                  <a:solidFill>
                    <a:srgbClr val="FA1B2A"/>
                  </a:solidFill>
                </a:rPr>
                <a:t>MOP</a:t>
              </a:r>
              <a:endParaRPr lang="en-US" altLang="en-US" dirty="0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1570547" y="3652078"/>
              <a:ext cx="139493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dirty="0" err="1">
                  <a:solidFill>
                    <a:srgbClr val="443DDF"/>
                  </a:solidFill>
                </a:rPr>
                <a:t>JavaMOP</a:t>
              </a:r>
              <a:endParaRPr lang="en-US" altLang="en-US" sz="2800" dirty="0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3622907" y="3652418"/>
              <a:ext cx="13003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dirty="0" err="1">
                  <a:solidFill>
                    <a:srgbClr val="443DDF"/>
                  </a:solidFill>
                </a:rPr>
                <a:t>BusMOP</a:t>
              </a:r>
              <a:endParaRPr lang="en-US" altLang="en-US" sz="2800" dirty="0"/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5566263" y="3673475"/>
              <a:ext cx="14109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dirty="0" smtClean="0">
                  <a:solidFill>
                    <a:srgbClr val="443DDF"/>
                  </a:solidFill>
                </a:rPr>
                <a:t>ROSMOP</a:t>
              </a:r>
              <a:endParaRPr lang="en-US" altLang="en-US" dirty="0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H="1">
              <a:off x="2438400" y="2743200"/>
              <a:ext cx="19050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4343400" y="27432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4343400" y="2743200"/>
              <a:ext cx="19050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7696200" y="3581400"/>
              <a:ext cx="4283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dirty="0"/>
                <a:t>…</a:t>
              </a:r>
              <a:endParaRPr lang="en-US" altLang="en-US" sz="1600" dirty="0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4343400" y="2743200"/>
              <a:ext cx="35052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33400" y="1617408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MOP generic in both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specification formalisms (logics)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61826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Examples of Runtime Verification Systems</a:t>
            </a:r>
            <a:endParaRPr lang="en-US" sz="32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9329315"/>
              </p:ext>
            </p:extLst>
          </p:nvPr>
        </p:nvGraphicFramePr>
        <p:xfrm>
          <a:off x="214085" y="838200"/>
          <a:ext cx="8715830" cy="55626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667601">
                  <a:extLst>
                    <a:ext uri="{9D8B030D-6E8A-4147-A177-3AD203B41FA5}">
                      <a16:colId xmlns:a16="http://schemas.microsoft.com/office/drawing/2014/main" val="3990307216"/>
                    </a:ext>
                  </a:extLst>
                </a:gridCol>
                <a:gridCol w="1262435">
                  <a:extLst>
                    <a:ext uri="{9D8B030D-6E8A-4147-A177-3AD203B41FA5}">
                      <a16:colId xmlns:a16="http://schemas.microsoft.com/office/drawing/2014/main" val="2039750783"/>
                    </a:ext>
                  </a:extLst>
                </a:gridCol>
                <a:gridCol w="1323042">
                  <a:extLst>
                    <a:ext uri="{9D8B030D-6E8A-4147-A177-3AD203B41FA5}">
                      <a16:colId xmlns:a16="http://schemas.microsoft.com/office/drawing/2014/main" val="3146556644"/>
                    </a:ext>
                  </a:extLst>
                </a:gridCol>
                <a:gridCol w="926228">
                  <a:extLst>
                    <a:ext uri="{9D8B030D-6E8A-4147-A177-3AD203B41FA5}">
                      <a16:colId xmlns:a16="http://schemas.microsoft.com/office/drawing/2014/main" val="387205922"/>
                    </a:ext>
                  </a:extLst>
                </a:gridCol>
                <a:gridCol w="1494505">
                  <a:extLst>
                    <a:ext uri="{9D8B030D-6E8A-4147-A177-3AD203B41FA5}">
                      <a16:colId xmlns:a16="http://schemas.microsoft.com/office/drawing/2014/main" val="3977050445"/>
                    </a:ext>
                  </a:extLst>
                </a:gridCol>
                <a:gridCol w="2042019">
                  <a:extLst>
                    <a:ext uri="{9D8B030D-6E8A-4147-A177-3AD203B41FA5}">
                      <a16:colId xmlns:a16="http://schemas.microsoft.com/office/drawing/2014/main" val="71665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Approach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Language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Logic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Scope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Mode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Handler</a:t>
                      </a:r>
                      <a:endParaRPr lang="en-US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534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Hawk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Java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Eagle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global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inline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violation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17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J-Lo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Java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+mn-lt"/>
                        </a:rPr>
                        <a:t>ParamLTL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global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inline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violation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+mn-lt"/>
                        </a:rPr>
                        <a:t>Jass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Java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Assertions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global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inline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violation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399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+mn-lt"/>
                        </a:rPr>
                        <a:t>JavaMaC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Java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+mn-lt"/>
                        </a:rPr>
                        <a:t>PastLTL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class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outline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violation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883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+mn-lt"/>
                        </a:rPr>
                        <a:t>jContractor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Java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Contracts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global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inline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violation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24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JML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Java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Contracts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global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inline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violation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5744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+mn-lt"/>
                        </a:rPr>
                        <a:t>JPaX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Java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LTL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class 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offline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violation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318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P2V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C/C++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PSL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global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inline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n-lt"/>
                        </a:rPr>
                        <a:t>violation/validation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60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PQL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Java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PQL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global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inline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validation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075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PTQL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Java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SQL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global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outline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validation 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6774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Spec#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C#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Contracts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global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inline/offline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violation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8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+mn-lt"/>
                        </a:rPr>
                        <a:t>RuleR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Java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+mn-lt"/>
                        </a:rPr>
                        <a:t>RuleR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global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inline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violation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11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Temporal</a:t>
                      </a:r>
                      <a:r>
                        <a:rPr lang="en-US" sz="1600" baseline="0" dirty="0" smtClean="0">
                          <a:latin typeface="+mn-lt"/>
                        </a:rPr>
                        <a:t> Rover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latin typeface="+mn-lt"/>
                        </a:rPr>
                        <a:t>Several</a:t>
                      </a:r>
                      <a:endParaRPr lang="en-US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+mn-lt"/>
                        </a:rPr>
                        <a:t>MiTL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class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inline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violation 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53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+mn-lt"/>
                        </a:rPr>
                        <a:t>Tracematches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>
                          <a:latin typeface="+mn-lt"/>
                        </a:rPr>
                        <a:t>Java</a:t>
                      </a:r>
                      <a:endParaRPr lang="en-US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Reg. Ex.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global 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inline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validation 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37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49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MOP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rgbClr val="0000FF"/>
              </a:buClr>
            </a:pPr>
            <a:r>
              <a:rPr lang="en-US" altLang="zh-CN" sz="3000" dirty="0">
                <a:solidFill>
                  <a:srgbClr val="0000FF"/>
                </a:solidFill>
              </a:rPr>
              <a:t>Observe</a:t>
            </a:r>
            <a:r>
              <a:rPr lang="en-US" altLang="zh-CN" sz="3000" dirty="0"/>
              <a:t> a run of a system</a:t>
            </a:r>
          </a:p>
          <a:p>
            <a:pPr lvl="1">
              <a:lnSpc>
                <a:spcPct val="90000"/>
              </a:lnSpc>
              <a:buClr>
                <a:srgbClr val="000000"/>
              </a:buClr>
            </a:pPr>
            <a:r>
              <a:rPr lang="en-US" altLang="zh-CN" sz="2400" dirty="0"/>
              <a:t>Requires instrumentation</a:t>
            </a:r>
          </a:p>
          <a:p>
            <a:pPr lvl="1">
              <a:lnSpc>
                <a:spcPct val="90000"/>
              </a:lnSpc>
              <a:buClr>
                <a:srgbClr val="000000"/>
              </a:buClr>
            </a:pPr>
            <a:r>
              <a:rPr lang="en-US" altLang="zh-CN" sz="2400" dirty="0"/>
              <a:t>Can be offline or online</a:t>
            </a:r>
          </a:p>
          <a:p>
            <a:pPr>
              <a:lnSpc>
                <a:spcPct val="90000"/>
              </a:lnSpc>
              <a:buClr>
                <a:srgbClr val="0000FF"/>
              </a:buClr>
            </a:pPr>
            <a:r>
              <a:rPr lang="en-US" altLang="zh-CN" sz="3000" dirty="0">
                <a:solidFill>
                  <a:srgbClr val="0000FF"/>
                </a:solidFill>
              </a:rPr>
              <a:t>Check</a:t>
            </a:r>
            <a:r>
              <a:rPr lang="en-US" altLang="zh-CN" sz="3000" dirty="0"/>
              <a:t> it against desired properties</a:t>
            </a:r>
          </a:p>
          <a:p>
            <a:pPr lvl="1">
              <a:lnSpc>
                <a:spcPct val="90000"/>
              </a:lnSpc>
              <a:buClr>
                <a:srgbClr val="000000"/>
              </a:buClr>
            </a:pPr>
            <a:r>
              <a:rPr lang="en-US" altLang="zh-CN" sz="2400" dirty="0"/>
              <a:t>Specified using patterns or in a logical formalism</a:t>
            </a:r>
          </a:p>
          <a:p>
            <a:pPr>
              <a:lnSpc>
                <a:spcPct val="90000"/>
              </a:lnSpc>
              <a:buClr>
                <a:srgbClr val="0000FF"/>
              </a:buClr>
            </a:pPr>
            <a:r>
              <a:rPr lang="en-US" altLang="zh-CN" sz="3000" dirty="0">
                <a:solidFill>
                  <a:srgbClr val="0000FF"/>
                </a:solidFill>
              </a:rPr>
              <a:t>React/Report</a:t>
            </a:r>
            <a:r>
              <a:rPr lang="en-US" altLang="zh-CN" sz="3000" dirty="0"/>
              <a:t> (if needed)</a:t>
            </a:r>
          </a:p>
          <a:p>
            <a:pPr lvl="1">
              <a:lnSpc>
                <a:spcPct val="90000"/>
              </a:lnSpc>
              <a:buClr>
                <a:srgbClr val="000000"/>
              </a:buClr>
            </a:pPr>
            <a:r>
              <a:rPr lang="en-US" altLang="zh-CN" sz="2400" dirty="0"/>
              <a:t>Error messages</a:t>
            </a:r>
          </a:p>
          <a:p>
            <a:pPr lvl="1">
              <a:lnSpc>
                <a:spcPct val="90000"/>
              </a:lnSpc>
              <a:buClr>
                <a:srgbClr val="000000"/>
              </a:buClr>
            </a:pPr>
            <a:r>
              <a:rPr lang="en-US" altLang="zh-CN" sz="2400" dirty="0"/>
              <a:t>Recovery mechanisms</a:t>
            </a:r>
          </a:p>
          <a:p>
            <a:pPr lvl="1">
              <a:lnSpc>
                <a:spcPct val="90000"/>
              </a:lnSpc>
              <a:buClr>
                <a:srgbClr val="000000"/>
              </a:buClr>
            </a:pPr>
            <a:r>
              <a:rPr lang="en-US" altLang="zh-CN" sz="2400" dirty="0"/>
              <a:t>General code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3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MOP Monitoring Model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3663" y="1485900"/>
            <a:ext cx="8640762" cy="3619500"/>
            <a:chOff x="93663" y="1485900"/>
            <a:chExt cx="8640762" cy="3619500"/>
          </a:xfrm>
        </p:grpSpPr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2133600" y="1485900"/>
              <a:ext cx="5943600" cy="647700"/>
            </a:xfrm>
            <a:custGeom>
              <a:avLst/>
              <a:gdLst>
                <a:gd name="T0" fmla="*/ 0 w 4416"/>
                <a:gd name="T1" fmla="*/ 2147483647 h 408"/>
                <a:gd name="T2" fmla="*/ 2147483647 w 4416"/>
                <a:gd name="T3" fmla="*/ 2147483647 h 408"/>
                <a:gd name="T4" fmla="*/ 2147483647 w 4416"/>
                <a:gd name="T5" fmla="*/ 2147483647 h 408"/>
                <a:gd name="T6" fmla="*/ 2147483647 w 4416"/>
                <a:gd name="T7" fmla="*/ 2147483647 h 408"/>
                <a:gd name="T8" fmla="*/ 2147483647 w 4416"/>
                <a:gd name="T9" fmla="*/ 2147483647 h 408"/>
                <a:gd name="T10" fmla="*/ 2147483647 w 4416"/>
                <a:gd name="T11" fmla="*/ 2147483647 h 408"/>
                <a:gd name="T12" fmla="*/ 2147483647 w 4416"/>
                <a:gd name="T13" fmla="*/ 2147483647 h 408"/>
                <a:gd name="T14" fmla="*/ 2147483647 w 4416"/>
                <a:gd name="T15" fmla="*/ 2147483647 h 408"/>
                <a:gd name="T16" fmla="*/ 2147483647 w 4416"/>
                <a:gd name="T17" fmla="*/ 2147483647 h 4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416"/>
                <a:gd name="T28" fmla="*/ 0 h 408"/>
                <a:gd name="T29" fmla="*/ 4416 w 4416"/>
                <a:gd name="T30" fmla="*/ 408 h 40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416" h="408">
                  <a:moveTo>
                    <a:pt x="0" y="304"/>
                  </a:moveTo>
                  <a:cubicBezTo>
                    <a:pt x="124" y="152"/>
                    <a:pt x="248" y="0"/>
                    <a:pt x="432" y="16"/>
                  </a:cubicBezTo>
                  <a:cubicBezTo>
                    <a:pt x="616" y="32"/>
                    <a:pt x="864" y="392"/>
                    <a:pt x="1104" y="400"/>
                  </a:cubicBezTo>
                  <a:cubicBezTo>
                    <a:pt x="1344" y="408"/>
                    <a:pt x="1600" y="88"/>
                    <a:pt x="1872" y="64"/>
                  </a:cubicBezTo>
                  <a:cubicBezTo>
                    <a:pt x="2144" y="40"/>
                    <a:pt x="2496" y="248"/>
                    <a:pt x="2736" y="256"/>
                  </a:cubicBezTo>
                  <a:cubicBezTo>
                    <a:pt x="2976" y="264"/>
                    <a:pt x="3112" y="120"/>
                    <a:pt x="3312" y="112"/>
                  </a:cubicBezTo>
                  <a:cubicBezTo>
                    <a:pt x="3512" y="104"/>
                    <a:pt x="3784" y="208"/>
                    <a:pt x="3936" y="208"/>
                  </a:cubicBezTo>
                  <a:cubicBezTo>
                    <a:pt x="4088" y="208"/>
                    <a:pt x="4144" y="128"/>
                    <a:pt x="4224" y="112"/>
                  </a:cubicBezTo>
                  <a:cubicBezTo>
                    <a:pt x="4304" y="96"/>
                    <a:pt x="4384" y="112"/>
                    <a:pt x="4416" y="1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2362200" y="3340100"/>
              <a:ext cx="5715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93663" y="1622425"/>
              <a:ext cx="21272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Program Execution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25425" y="3122613"/>
              <a:ext cx="171132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Abstract Trace</a:t>
              </a:r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2667000" y="4254500"/>
              <a:ext cx="533400" cy="3810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200" dirty="0"/>
                <a:t>M</a:t>
              </a:r>
              <a:r>
                <a:rPr lang="en-US" altLang="zh-CN" sz="1200" baseline="-25000" dirty="0"/>
                <a:t>1</a:t>
              </a:r>
            </a:p>
          </p:txBody>
        </p:sp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>
              <a:off x="3657600" y="4254500"/>
              <a:ext cx="533400" cy="3810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200"/>
                <a:t>M</a:t>
              </a:r>
              <a:r>
                <a:rPr lang="en-US" altLang="zh-CN" sz="1200" baseline="-25000"/>
                <a:t>2</a:t>
              </a:r>
            </a:p>
          </p:txBody>
        </p:sp>
        <p:sp>
          <p:nvSpPr>
            <p:cNvPr id="13" name="AutoShape 10"/>
            <p:cNvSpPr>
              <a:spLocks noChangeArrowheads="1"/>
            </p:cNvSpPr>
            <p:nvPr/>
          </p:nvSpPr>
          <p:spPr bwMode="auto">
            <a:xfrm>
              <a:off x="4800600" y="4254500"/>
              <a:ext cx="533400" cy="3810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200"/>
                <a:t>M</a:t>
              </a:r>
              <a:r>
                <a:rPr lang="en-US" altLang="zh-CN" sz="1200" baseline="-25000"/>
                <a:t>3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5791200" y="4032250"/>
              <a:ext cx="6413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600"/>
                <a:t>…</a:t>
              </a: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514600" y="1587500"/>
              <a:ext cx="0" cy="1752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2462213" y="1511300"/>
              <a:ext cx="76200" cy="7620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solidFill>
                  <a:schemeClr val="folHlink"/>
                </a:solidFill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4572000" y="1535113"/>
              <a:ext cx="76200" cy="7620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solidFill>
                  <a:schemeClr val="folHlink"/>
                </a:solidFill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5867400" y="1831975"/>
              <a:ext cx="76200" cy="7620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solidFill>
                  <a:schemeClr val="folHlink"/>
                </a:solidFill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6897688" y="1681163"/>
              <a:ext cx="76200" cy="7620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solidFill>
                  <a:schemeClr val="folHlink"/>
                </a:solidFill>
              </a:endParaRPr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2781300" y="1549400"/>
              <a:ext cx="0" cy="1797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Oval 18"/>
            <p:cNvSpPr>
              <a:spLocks noChangeArrowheads="1"/>
            </p:cNvSpPr>
            <p:nvPr/>
          </p:nvSpPr>
          <p:spPr bwMode="auto">
            <a:xfrm>
              <a:off x="2743200" y="1503363"/>
              <a:ext cx="76200" cy="7620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solidFill>
                  <a:schemeClr val="folHlink"/>
                </a:solidFill>
              </a:endParaRPr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3798888" y="2089150"/>
              <a:ext cx="0" cy="1238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19"/>
            <p:cNvSpPr>
              <a:spLocks noChangeArrowheads="1"/>
            </p:cNvSpPr>
            <p:nvPr/>
          </p:nvSpPr>
          <p:spPr bwMode="auto">
            <a:xfrm>
              <a:off x="3762375" y="2044700"/>
              <a:ext cx="76200" cy="7620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solidFill>
                  <a:schemeClr val="folHlink"/>
                </a:solidFill>
              </a:endParaRP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4608513" y="1609725"/>
              <a:ext cx="0" cy="1752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5915025" y="1895475"/>
              <a:ext cx="0" cy="143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6934200" y="1755775"/>
              <a:ext cx="0" cy="1577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2508250" y="3351213"/>
              <a:ext cx="400050" cy="896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 flipH="1">
              <a:off x="2960688" y="3351213"/>
              <a:ext cx="854075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H="1">
              <a:off x="3082925" y="3341688"/>
              <a:ext cx="2830513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2525713" y="3341688"/>
              <a:ext cx="1201737" cy="906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2768600" y="3316288"/>
              <a:ext cx="1079500" cy="931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 flipH="1">
              <a:off x="3987800" y="3359150"/>
              <a:ext cx="619125" cy="879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4649788" y="3376613"/>
              <a:ext cx="444500" cy="879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 flipH="1">
              <a:off x="5086350" y="3376613"/>
              <a:ext cx="827088" cy="906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 flipH="1">
              <a:off x="5241925" y="3368675"/>
              <a:ext cx="1733550" cy="904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 Box 37"/>
            <p:cNvSpPr txBox="1">
              <a:spLocks noChangeArrowheads="1"/>
            </p:cNvSpPr>
            <p:nvPr/>
          </p:nvSpPr>
          <p:spPr bwMode="auto">
            <a:xfrm>
              <a:off x="322263" y="4197350"/>
              <a:ext cx="1060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Monitors</a:t>
              </a:r>
            </a:p>
          </p:txBody>
        </p:sp>
        <p:sp>
          <p:nvSpPr>
            <p:cNvPr id="37" name="Text Box 38"/>
            <p:cNvSpPr txBox="1">
              <a:spLocks noChangeArrowheads="1"/>
            </p:cNvSpPr>
            <p:nvPr/>
          </p:nvSpPr>
          <p:spPr bwMode="auto">
            <a:xfrm>
              <a:off x="339725" y="2419350"/>
              <a:ext cx="21066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i="1">
                  <a:solidFill>
                    <a:srgbClr val="CC3300"/>
                  </a:solidFill>
                </a:rPr>
                <a:t>Observation/Abstraction</a:t>
              </a:r>
            </a:p>
          </p:txBody>
        </p:sp>
        <p:cxnSp>
          <p:nvCxnSpPr>
            <p:cNvPr id="38" name="AutoShape 39"/>
            <p:cNvCxnSpPr>
              <a:cxnSpLocks noChangeShapeType="1"/>
              <a:stCxn id="13" idx="4"/>
              <a:endCxn id="7" idx="6"/>
            </p:cNvCxnSpPr>
            <p:nvPr/>
          </p:nvCxnSpPr>
          <p:spPr bwMode="auto">
            <a:xfrm flipV="1">
              <a:off x="5334000" y="1816100"/>
              <a:ext cx="2097088" cy="2628900"/>
            </a:xfrm>
            <a:prstGeom prst="curvedConnector3">
              <a:avLst>
                <a:gd name="adj1" fmla="val 10226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9" name="Text Box 40"/>
            <p:cNvSpPr txBox="1">
              <a:spLocks noChangeArrowheads="1"/>
            </p:cNvSpPr>
            <p:nvPr/>
          </p:nvSpPr>
          <p:spPr bwMode="auto">
            <a:xfrm>
              <a:off x="969963" y="3746500"/>
              <a:ext cx="113188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i="1">
                  <a:solidFill>
                    <a:srgbClr val="CC3300"/>
                  </a:solidFill>
                </a:rPr>
                <a:t>Verification</a:t>
              </a:r>
            </a:p>
          </p:txBody>
        </p:sp>
        <p:sp>
          <p:nvSpPr>
            <p:cNvPr id="40" name="Text Box 41"/>
            <p:cNvSpPr txBox="1">
              <a:spLocks noChangeArrowheads="1"/>
            </p:cNvSpPr>
            <p:nvPr/>
          </p:nvSpPr>
          <p:spPr bwMode="auto">
            <a:xfrm>
              <a:off x="7602538" y="2732088"/>
              <a:ext cx="113188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i="1">
                  <a:solidFill>
                    <a:srgbClr val="CC3300"/>
                  </a:solidFill>
                </a:rPr>
                <a:t>Action</a:t>
              </a:r>
            </a:p>
          </p:txBody>
        </p:sp>
        <p:sp>
          <p:nvSpPr>
            <p:cNvPr id="41" name="AutoShape 42"/>
            <p:cNvSpPr>
              <a:spLocks noChangeArrowheads="1"/>
            </p:cNvSpPr>
            <p:nvPr/>
          </p:nvSpPr>
          <p:spPr bwMode="auto">
            <a:xfrm>
              <a:off x="2735263" y="4762500"/>
              <a:ext cx="320675" cy="31273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2" name="AutoShape 43"/>
            <p:cNvSpPr>
              <a:spLocks noChangeArrowheads="1"/>
            </p:cNvSpPr>
            <p:nvPr/>
          </p:nvSpPr>
          <p:spPr bwMode="auto">
            <a:xfrm>
              <a:off x="3784600" y="4792663"/>
              <a:ext cx="314325" cy="312737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3" name="Text Box 44"/>
            <p:cNvSpPr txBox="1">
              <a:spLocks noChangeArrowheads="1"/>
            </p:cNvSpPr>
            <p:nvPr/>
          </p:nvSpPr>
          <p:spPr bwMode="auto">
            <a:xfrm>
              <a:off x="1649413" y="4745038"/>
              <a:ext cx="68738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i="1">
                  <a:solidFill>
                    <a:srgbClr val="CC3300"/>
                  </a:solidFill>
                </a:rPr>
                <a:t>Action</a:t>
              </a:r>
            </a:p>
          </p:txBody>
        </p:sp>
      </p:grpSp>
      <p:sp>
        <p:nvSpPr>
          <p:cNvPr id="44" name="Text Box 40"/>
          <p:cNvSpPr txBox="1">
            <a:spLocks noChangeArrowheads="1"/>
          </p:cNvSpPr>
          <p:nvPr/>
        </p:nvSpPr>
        <p:spPr bwMode="auto">
          <a:xfrm>
            <a:off x="1600731" y="5562600"/>
            <a:ext cx="609493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CMU Sans Serif Demi Condensed" pitchFamily="2" charset="0"/>
                <a:ea typeface="CMU Sans Serif Demi Condensed" pitchFamily="2" charset="0"/>
                <a:cs typeface="CMU Sans Serif Demi Condensed" pitchFamily="2" charset="0"/>
              </a:rPr>
              <a:t>Monitors verify abstract traces against desired properties; </a:t>
            </a:r>
          </a:p>
          <a:p>
            <a:pPr algn="ctr"/>
            <a:r>
              <a:rPr lang="en-US" altLang="zh-CN" sz="2000" dirty="0">
                <a:latin typeface="CMU Sans Serif Demi Condensed" pitchFamily="2" charset="0"/>
                <a:ea typeface="CMU Sans Serif Demi Condensed" pitchFamily="2" charset="0"/>
                <a:cs typeface="CMU Sans Serif Demi Condensed" pitchFamily="2" charset="0"/>
              </a:rPr>
              <a:t>can be dynamically created or destroyed</a:t>
            </a:r>
          </a:p>
        </p:txBody>
      </p:sp>
    </p:spTree>
    <p:extLst>
      <p:ext uri="{BB962C8B-B14F-4D97-AF65-F5344CB8AC3E}">
        <p14:creationId xmlns:p14="http://schemas.microsoft.com/office/powerpoint/2010/main" val="368133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MOP: Extensible Logic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we generate monitors </a:t>
            </a:r>
            <a:r>
              <a:rPr lang="en-US" i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automatically</a:t>
            </a:r>
            <a:r>
              <a:rPr lang="en-US" dirty="0" smtClean="0"/>
              <a:t> from specifications?</a:t>
            </a:r>
          </a:p>
          <a:p>
            <a:pPr lvl="1"/>
            <a:r>
              <a:rPr lang="en-US" altLang="zh-CN" dirty="0"/>
              <a:t>Generic in specification </a:t>
            </a:r>
            <a:r>
              <a:rPr lang="en-US" altLang="zh-CN" dirty="0" smtClean="0"/>
              <a:t>formalisms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Logic Plugin</a:t>
            </a:r>
            <a:r>
              <a:rPr lang="en-US" altLang="zh-CN" dirty="0" smtClean="0"/>
              <a:t>: monitor synthesis components for different logics as plugins</a:t>
            </a:r>
          </a:p>
          <a:p>
            <a:r>
              <a:rPr lang="en-US" altLang="zh-CN" dirty="0" smtClean="0"/>
              <a:t>Current Plugins</a:t>
            </a:r>
          </a:p>
          <a:p>
            <a:pPr lvl="1"/>
            <a:r>
              <a:rPr lang="en-US" altLang="zh-CN" dirty="0" smtClean="0"/>
              <a:t>FSM, ERE, PTLTL, FTLTL, ATL, JML, </a:t>
            </a:r>
            <a:r>
              <a:rPr lang="en-US" altLang="zh-CN" dirty="0" err="1" smtClean="0"/>
              <a:t>PtCaRet</a:t>
            </a:r>
            <a:r>
              <a:rPr lang="en-US" altLang="zh-CN" dirty="0" smtClean="0"/>
              <a:t>, CFG,… </a:t>
            </a:r>
          </a:p>
          <a:p>
            <a:r>
              <a:rPr lang="en-US" altLang="zh-CN" dirty="0" smtClean="0"/>
              <a:t>Also, </a:t>
            </a:r>
            <a:r>
              <a:rPr lang="en-US" altLang="zh-CN" u="sng" dirty="0" smtClean="0">
                <a:solidFill>
                  <a:srgbClr val="0070C0"/>
                </a:solidFill>
              </a:rPr>
              <a:t>Raw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/>
              <a:t>specifications are allowed</a:t>
            </a:r>
            <a:endParaRPr lang="en-US" altLang="zh-CN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1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MOP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609725"/>
            <a:ext cx="857250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322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MOP Example: Safe Enumeration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64456" y="1417638"/>
            <a:ext cx="8762999" cy="4983139"/>
            <a:chOff x="1676399" y="2867314"/>
            <a:chExt cx="6767522" cy="4983139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676399" y="2867314"/>
              <a:ext cx="6467678" cy="4983139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1904999" y="2964507"/>
              <a:ext cx="6538922" cy="4678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Comic Sans MS" panose="030F0702030302020204" pitchFamily="66" charset="0"/>
                </a:rPr>
                <a:t>/*@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Comic Sans MS" panose="030F0702030302020204" pitchFamily="66" charset="0"/>
                </a:rPr>
                <a:t>scope</a:t>
              </a:r>
              <a:r>
                <a:rPr lang="en-US" sz="2000" dirty="0">
                  <a:latin typeface="Comic Sans MS" panose="030F0702030302020204" pitchFamily="66" charset="0"/>
                </a:rPr>
                <a:t> = </a:t>
              </a:r>
              <a:r>
                <a:rPr lang="en-US" sz="2000" dirty="0" smtClean="0">
                  <a:latin typeface="Comic Sans MS" panose="030F070203030202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Comic Sans MS" panose="030F0702030302020204" pitchFamily="66" charset="0"/>
                </a:rPr>
                <a:t>logic</a:t>
              </a:r>
              <a:r>
                <a:rPr lang="en-US" sz="2000" dirty="0" smtClean="0">
                  <a:latin typeface="Comic Sans MS" panose="030F0702030302020204" pitchFamily="66" charset="0"/>
                </a:rPr>
                <a:t> = ERE</a:t>
              </a:r>
            </a:p>
            <a:p>
              <a:r>
                <a:rPr lang="pt-BR" sz="2000" dirty="0" smtClean="0">
                  <a:latin typeface="Comic Sans MS" panose="030F0702030302020204" pitchFamily="66" charset="0"/>
                </a:rPr>
                <a:t>SafeEnum </a:t>
              </a:r>
              <a:r>
                <a:rPr lang="pt-BR" sz="2000" dirty="0">
                  <a:latin typeface="Comic Sans MS" panose="030F0702030302020204" pitchFamily="66" charset="0"/>
                </a:rPr>
                <a:t>(Vector v, Enumeration+ e) {</a:t>
              </a:r>
            </a:p>
            <a:p>
              <a:r>
                <a:rPr lang="en-US" sz="2000" dirty="0" smtClean="0">
                  <a:latin typeface="Comic Sans MS" panose="030F0702030302020204" pitchFamily="66" charset="0"/>
                </a:rPr>
                <a:t>	[</a:t>
              </a:r>
              <a:r>
                <a:rPr lang="en-US" sz="2000" dirty="0">
                  <a:latin typeface="Comic Sans MS" panose="030F0702030302020204" pitchFamily="66" charset="0"/>
                </a:rPr>
                <a:t>String location = "";]</a:t>
              </a:r>
            </a:p>
            <a:p>
              <a:r>
                <a:rPr lang="en-US" sz="2000" dirty="0" smtClean="0">
                  <a:latin typeface="Comic Sans MS" panose="030F0702030302020204" pitchFamily="66" charset="0"/>
                </a:rPr>
                <a:t>	</a:t>
              </a:r>
              <a:r>
                <a:rPr lang="en-US" sz="2000" dirty="0" smtClean="0">
                  <a:solidFill>
                    <a:srgbClr val="C00000"/>
                  </a:solidFill>
                  <a:latin typeface="Comic Sans MS" panose="030F0702030302020204" pitchFamily="66" charset="0"/>
                </a:rPr>
                <a:t>event</a:t>
              </a:r>
              <a:r>
                <a:rPr lang="en-US" sz="2000" dirty="0" smtClean="0">
                  <a:latin typeface="Comic Sans MS" panose="030F0702030302020204" pitchFamily="66" charset="0"/>
                </a:rPr>
                <a:t> </a:t>
              </a:r>
              <a:r>
                <a:rPr lang="en-US" sz="2000" dirty="0">
                  <a:latin typeface="Comic Sans MS" panose="030F0702030302020204" pitchFamily="66" charset="0"/>
                </a:rPr>
                <a:t>create&lt;</a:t>
              </a:r>
              <a:r>
                <a:rPr lang="en-US" sz="2000" dirty="0" err="1">
                  <a:latin typeface="Comic Sans MS" panose="030F0702030302020204" pitchFamily="66" charset="0"/>
                </a:rPr>
                <a:t>v,e</a:t>
              </a:r>
              <a:r>
                <a:rPr lang="en-US" sz="2000" dirty="0">
                  <a:latin typeface="Comic Sans MS" panose="030F0702030302020204" pitchFamily="66" charset="0"/>
                </a:rPr>
                <a:t>&gt;: end(call(</a:t>
              </a:r>
              <a:r>
                <a:rPr lang="en-US" sz="2000" dirty="0" err="1">
                  <a:latin typeface="Comic Sans MS" panose="030F0702030302020204" pitchFamily="66" charset="0"/>
                </a:rPr>
                <a:t>Enumeration+.new</a:t>
              </a:r>
              <a:r>
                <a:rPr lang="en-US" sz="2000" dirty="0">
                  <a:latin typeface="Comic Sans MS" panose="030F0702030302020204" pitchFamily="66" charset="0"/>
                </a:rPr>
                <a:t>(v,..))) with (e);</a:t>
              </a:r>
            </a:p>
            <a:p>
              <a:r>
                <a:rPr lang="en-US" sz="2000" dirty="0" smtClean="0">
                  <a:latin typeface="Comic Sans MS" panose="030F0702030302020204" pitchFamily="66" charset="0"/>
                </a:rPr>
                <a:t>	</a:t>
              </a:r>
              <a:r>
                <a:rPr lang="en-US" sz="2000" dirty="0" smtClean="0">
                  <a:solidFill>
                    <a:srgbClr val="C00000"/>
                  </a:solidFill>
                  <a:latin typeface="Comic Sans MS" panose="030F0702030302020204" pitchFamily="66" charset="0"/>
                </a:rPr>
                <a:t>event</a:t>
              </a:r>
              <a:r>
                <a:rPr lang="en-US" sz="2000" dirty="0" smtClean="0">
                  <a:latin typeface="Comic Sans MS" panose="030F0702030302020204" pitchFamily="66" charset="0"/>
                </a:rPr>
                <a:t> </a:t>
              </a:r>
              <a:r>
                <a:rPr lang="en-US" sz="2000" dirty="0" err="1">
                  <a:latin typeface="Comic Sans MS" panose="030F0702030302020204" pitchFamily="66" charset="0"/>
                </a:rPr>
                <a:t>updatesource</a:t>
              </a:r>
              <a:r>
                <a:rPr lang="en-US" sz="2000" dirty="0">
                  <a:latin typeface="Comic Sans MS" panose="030F0702030302020204" pitchFamily="66" charset="0"/>
                </a:rPr>
                <a:t>&lt;v&gt;: end(call(* </a:t>
              </a:r>
              <a:r>
                <a:rPr lang="en-US" sz="2000" dirty="0" err="1">
                  <a:latin typeface="Comic Sans MS" panose="030F0702030302020204" pitchFamily="66" charset="0"/>
                </a:rPr>
                <a:t>v.add</a:t>
              </a:r>
              <a:r>
                <a:rPr lang="en-US" sz="2000" dirty="0">
                  <a:latin typeface="Comic Sans MS" panose="030F0702030302020204" pitchFamily="66" charset="0"/>
                </a:rPr>
                <a:t>*(..))) \/</a:t>
              </a:r>
            </a:p>
            <a:p>
              <a:r>
                <a:rPr lang="en-US" sz="2000" dirty="0" smtClean="0">
                  <a:latin typeface="Comic Sans MS" panose="030F0702030302020204" pitchFamily="66" charset="0"/>
                </a:rPr>
                <a:t>				end(call</a:t>
              </a:r>
              <a:r>
                <a:rPr lang="en-US" sz="2000" dirty="0">
                  <a:latin typeface="Comic Sans MS" panose="030F0702030302020204" pitchFamily="66" charset="0"/>
                </a:rPr>
                <a:t>(* </a:t>
              </a:r>
              <a:r>
                <a:rPr lang="en-US" sz="2000" dirty="0" err="1">
                  <a:latin typeface="Comic Sans MS" panose="030F0702030302020204" pitchFamily="66" charset="0"/>
                </a:rPr>
                <a:t>v.remove</a:t>
              </a:r>
              <a:r>
                <a:rPr lang="en-US" sz="2000" dirty="0">
                  <a:latin typeface="Comic Sans MS" panose="030F0702030302020204" pitchFamily="66" charset="0"/>
                </a:rPr>
                <a:t>*(..))) \/ ...</a:t>
              </a:r>
            </a:p>
            <a:p>
              <a:r>
                <a:rPr lang="en-US" sz="2000" dirty="0" smtClean="0">
                  <a:latin typeface="Comic Sans MS" panose="030F0702030302020204" pitchFamily="66" charset="0"/>
                </a:rPr>
                <a:t>				{</a:t>
              </a:r>
              <a:r>
                <a:rPr lang="en-US" sz="2000" dirty="0">
                  <a:latin typeface="Comic Sans MS" panose="030F0702030302020204" pitchFamily="66" charset="0"/>
                </a:rPr>
                <a:t>location = @LOC;}</a:t>
              </a:r>
            </a:p>
            <a:p>
              <a:r>
                <a:rPr lang="en-US" sz="2000" dirty="0" smtClean="0">
                  <a:latin typeface="Comic Sans MS" panose="030F0702030302020204" pitchFamily="66" charset="0"/>
                </a:rPr>
                <a:t>	</a:t>
              </a:r>
              <a:r>
                <a:rPr lang="en-US" sz="2000" dirty="0" smtClean="0">
                  <a:solidFill>
                    <a:srgbClr val="C00000"/>
                  </a:solidFill>
                  <a:latin typeface="Comic Sans MS" panose="030F0702030302020204" pitchFamily="66" charset="0"/>
                </a:rPr>
                <a:t>event</a:t>
              </a:r>
              <a:r>
                <a:rPr lang="en-US" sz="2000" dirty="0" smtClean="0">
                  <a:latin typeface="Comic Sans MS" panose="030F0702030302020204" pitchFamily="66" charset="0"/>
                </a:rPr>
                <a:t> </a:t>
              </a:r>
              <a:r>
                <a:rPr lang="en-US" sz="2000" dirty="0">
                  <a:latin typeface="Comic Sans MS" panose="030F0702030302020204" pitchFamily="66" charset="0"/>
                </a:rPr>
                <a:t>next&lt;e&gt;: begin(call(* </a:t>
              </a:r>
              <a:r>
                <a:rPr lang="en-US" sz="2000" dirty="0" err="1">
                  <a:latin typeface="Comic Sans MS" panose="030F0702030302020204" pitchFamily="66" charset="0"/>
                </a:rPr>
                <a:t>e.nextElement</a:t>
              </a:r>
              <a:r>
                <a:rPr lang="en-US" sz="2000" dirty="0">
                  <a:latin typeface="Comic Sans MS" panose="030F0702030302020204" pitchFamily="66" charset="0"/>
                </a:rPr>
                <a:t>()));</a:t>
              </a:r>
            </a:p>
            <a:p>
              <a:r>
                <a:rPr lang="en-US" sz="2000" dirty="0">
                  <a:solidFill>
                    <a:srgbClr val="7030A0"/>
                  </a:solidFill>
                  <a:latin typeface="Comic Sans MS" panose="030F0702030302020204" pitchFamily="66" charset="0"/>
                </a:rPr>
                <a:t>formula</a:t>
              </a:r>
              <a:r>
                <a:rPr lang="en-US" sz="2000" dirty="0">
                  <a:latin typeface="Comic Sans MS" panose="030F0702030302020204" pitchFamily="66" charset="0"/>
                </a:rPr>
                <a:t> : create next* </a:t>
              </a:r>
              <a:r>
                <a:rPr lang="en-US" sz="2000" dirty="0" err="1">
                  <a:latin typeface="Comic Sans MS" panose="030F0702030302020204" pitchFamily="66" charset="0"/>
                </a:rPr>
                <a:t>updatesource</a:t>
              </a:r>
              <a:r>
                <a:rPr lang="en-US" sz="2000" dirty="0">
                  <a:latin typeface="Comic Sans MS" panose="030F0702030302020204" pitchFamily="66" charset="0"/>
                </a:rPr>
                <a:t>+ next</a:t>
              </a:r>
            </a:p>
            <a:p>
              <a:r>
                <a:rPr lang="en-US" sz="2000" dirty="0">
                  <a:latin typeface="Comic Sans MS" panose="030F0702030302020204" pitchFamily="66" charset="0"/>
                </a:rPr>
                <a:t>}</a:t>
              </a:r>
            </a:p>
            <a:p>
              <a:r>
                <a:rPr lang="en-US" sz="2000" dirty="0">
                  <a:solidFill>
                    <a:srgbClr val="008A3E"/>
                  </a:solidFill>
                  <a:latin typeface="Comic Sans MS" panose="030F0702030302020204" pitchFamily="66" charset="0"/>
                </a:rPr>
                <a:t>validation</a:t>
              </a:r>
              <a:r>
                <a:rPr lang="en-US" sz="2000" dirty="0">
                  <a:latin typeface="Comic Sans MS" panose="030F0702030302020204" pitchFamily="66" charset="0"/>
                </a:rPr>
                <a:t> handler { </a:t>
              </a:r>
              <a:r>
                <a:rPr lang="en-US" sz="2000" dirty="0" err="1">
                  <a:latin typeface="Comic Sans MS" panose="030F0702030302020204" pitchFamily="66" charset="0"/>
                </a:rPr>
                <a:t>System.out.println</a:t>
              </a:r>
              <a:r>
                <a:rPr lang="en-US" sz="2000" dirty="0">
                  <a:latin typeface="Comic Sans MS" panose="030F0702030302020204" pitchFamily="66" charset="0"/>
                </a:rPr>
                <a:t>("Vector updated at "</a:t>
              </a:r>
            </a:p>
            <a:p>
              <a:r>
                <a:rPr lang="en-US" sz="2000" dirty="0" smtClean="0">
                  <a:latin typeface="Comic Sans MS" panose="030F0702030302020204" pitchFamily="66" charset="0"/>
                </a:rPr>
                <a:t>				+ </a:t>
              </a:r>
              <a:r>
                <a:rPr lang="en-US" sz="2000" dirty="0">
                  <a:latin typeface="Comic Sans MS" panose="030F0702030302020204" pitchFamily="66" charset="0"/>
                </a:rPr>
                <a:t>@</a:t>
              </a:r>
              <a:r>
                <a:rPr lang="en-US" sz="2000" dirty="0" err="1">
                  <a:latin typeface="Comic Sans MS" panose="030F0702030302020204" pitchFamily="66" charset="0"/>
                </a:rPr>
                <a:t>MONITOR.location</a:t>
              </a:r>
              <a:r>
                <a:rPr lang="en-US" sz="2000" dirty="0">
                  <a:latin typeface="Comic Sans MS" panose="030F0702030302020204" pitchFamily="66" charset="0"/>
                </a:rPr>
                <a:t>); }</a:t>
              </a:r>
            </a:p>
            <a:p>
              <a:r>
                <a:rPr lang="en-US" sz="2000" dirty="0">
                  <a:latin typeface="Comic Sans MS" panose="030F0702030302020204" pitchFamily="66" charset="0"/>
                </a:rPr>
                <a:t>@*/</a:t>
              </a:r>
              <a:endParaRPr lang="en-US" altLang="zh-CN" sz="2000" dirty="0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860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FSM Plugin </a:t>
            </a:r>
            <a:br>
              <a:rPr lang="en-US" dirty="0" smtClean="0"/>
            </a:br>
            <a:r>
              <a:rPr lang="en-US" dirty="0" smtClean="0"/>
              <a:t>(Finite State Machine)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use, yet powerful</a:t>
            </a:r>
          </a:p>
          <a:p>
            <a:r>
              <a:rPr lang="en-US" dirty="0"/>
              <a:t>Many approaches/users encode important properties directly in finite state </a:t>
            </a:r>
            <a:r>
              <a:rPr lang="en-US" dirty="0" smtClean="0"/>
              <a:t>machines</a:t>
            </a:r>
          </a:p>
          <a:p>
            <a:r>
              <a:rPr lang="en-US" dirty="0"/>
              <a:t>Monitoring FSM</a:t>
            </a:r>
          </a:p>
          <a:p>
            <a:pPr lvl="1"/>
            <a:r>
              <a:rPr lang="en-US" dirty="0"/>
              <a:t>Direct translation from an FSM specification to a </a:t>
            </a:r>
            <a:r>
              <a:rPr lang="en-US" dirty="0" smtClean="0"/>
              <a:t>monitor</a:t>
            </a:r>
          </a:p>
          <a:p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76250" y="4953000"/>
            <a:ext cx="1962150" cy="105886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Regular Expression (RE)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3257550" y="4953000"/>
            <a:ext cx="2457450" cy="105886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Deterministic Finite State Automaton (DFA)</a:t>
            </a:r>
            <a:endParaRPr lang="en-US" sz="2200" dirty="0"/>
          </a:p>
        </p:txBody>
      </p:sp>
      <p:cxnSp>
        <p:nvCxnSpPr>
          <p:cNvPr id="14" name="Straight Arrow Connector 13"/>
          <p:cNvCxnSpPr>
            <a:stCxn id="12" idx="3"/>
            <a:endCxn id="13" idx="1"/>
          </p:cNvCxnSpPr>
          <p:nvPr/>
        </p:nvCxnSpPr>
        <p:spPr>
          <a:xfrm>
            <a:off x="2438400" y="5482432"/>
            <a:ext cx="8191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686550" y="4953000"/>
            <a:ext cx="2000250" cy="105678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Monitor (M)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stCxn id="13" idx="3"/>
            <a:endCxn id="17" idx="1"/>
          </p:cNvCxnSpPr>
          <p:nvPr/>
        </p:nvCxnSpPr>
        <p:spPr>
          <a:xfrm flipV="1">
            <a:off x="5715000" y="5481394"/>
            <a:ext cx="971550" cy="1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74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FSM Plugin - Example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561730"/>
            <a:ext cx="4572000" cy="27477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38850" y="1554600"/>
            <a:ext cx="2743200" cy="480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fsm</a:t>
            </a:r>
            <a:r>
              <a:rPr lang="en-US" dirty="0"/>
              <a:t>:</a:t>
            </a:r>
          </a:p>
          <a:p>
            <a:r>
              <a:rPr lang="en-US" dirty="0" smtClean="0"/>
              <a:t>!s0</a:t>
            </a:r>
            <a:r>
              <a:rPr lang="en-US" dirty="0"/>
              <a:t>[</a:t>
            </a:r>
          </a:p>
          <a:p>
            <a:r>
              <a:rPr lang="en-US" dirty="0"/>
              <a:t> </a:t>
            </a:r>
            <a:r>
              <a:rPr lang="en-US" dirty="0" smtClean="0"/>
              <a:t>   open </a:t>
            </a:r>
            <a:r>
              <a:rPr lang="en-US" dirty="0"/>
              <a:t>-&gt; s1</a:t>
            </a:r>
          </a:p>
          <a:p>
            <a:r>
              <a:rPr lang="en-US" dirty="0"/>
              <a:t>]</a:t>
            </a:r>
          </a:p>
          <a:p>
            <a:r>
              <a:rPr lang="en-US" dirty="0" smtClean="0"/>
              <a:t>s1</a:t>
            </a:r>
            <a:r>
              <a:rPr lang="en-US" dirty="0"/>
              <a:t>[</a:t>
            </a:r>
          </a:p>
          <a:p>
            <a:r>
              <a:rPr lang="en-US" dirty="0" smtClean="0"/>
              <a:t>    read </a:t>
            </a:r>
            <a:r>
              <a:rPr lang="en-US" dirty="0"/>
              <a:t>-&gt; s3</a:t>
            </a:r>
          </a:p>
          <a:p>
            <a:r>
              <a:rPr lang="en-US" dirty="0" smtClean="0"/>
              <a:t>    write </a:t>
            </a:r>
            <a:r>
              <a:rPr lang="en-US" dirty="0"/>
              <a:t>-&gt; s2</a:t>
            </a:r>
          </a:p>
          <a:p>
            <a:r>
              <a:rPr lang="en-US" dirty="0" smtClean="0"/>
              <a:t>    close </a:t>
            </a:r>
            <a:r>
              <a:rPr lang="en-US" dirty="0"/>
              <a:t>-&gt; s0</a:t>
            </a:r>
          </a:p>
          <a:p>
            <a:r>
              <a:rPr lang="en-US" dirty="0"/>
              <a:t>]</a:t>
            </a:r>
          </a:p>
          <a:p>
            <a:r>
              <a:rPr lang="en-US" dirty="0" smtClean="0"/>
              <a:t>s2</a:t>
            </a:r>
            <a:r>
              <a:rPr lang="en-US" dirty="0"/>
              <a:t>[</a:t>
            </a:r>
          </a:p>
          <a:p>
            <a:r>
              <a:rPr lang="en-US" dirty="0" smtClean="0"/>
              <a:t>    write </a:t>
            </a:r>
            <a:r>
              <a:rPr lang="en-US" dirty="0"/>
              <a:t>-&gt; s2</a:t>
            </a:r>
          </a:p>
          <a:p>
            <a:r>
              <a:rPr lang="en-US" dirty="0" smtClean="0"/>
              <a:t>    close </a:t>
            </a:r>
            <a:r>
              <a:rPr lang="en-US" dirty="0"/>
              <a:t>-&gt; s0</a:t>
            </a:r>
          </a:p>
          <a:p>
            <a:r>
              <a:rPr lang="en-US" dirty="0"/>
              <a:t>]</a:t>
            </a:r>
          </a:p>
          <a:p>
            <a:r>
              <a:rPr lang="en-US" dirty="0"/>
              <a:t>s3[</a:t>
            </a:r>
          </a:p>
          <a:p>
            <a:r>
              <a:rPr lang="en-US" dirty="0" smtClean="0"/>
              <a:t>    read </a:t>
            </a:r>
            <a:r>
              <a:rPr lang="en-US" dirty="0"/>
              <a:t>-&gt; s3</a:t>
            </a:r>
          </a:p>
          <a:p>
            <a:r>
              <a:rPr lang="en-US" dirty="0" smtClean="0"/>
              <a:t>    close </a:t>
            </a:r>
            <a:r>
              <a:rPr lang="en-US" dirty="0"/>
              <a:t>-&gt; s0</a:t>
            </a:r>
          </a:p>
          <a:p>
            <a:r>
              <a:rPr lang="en-US" dirty="0"/>
              <a:t>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606856"/>
            <a:ext cx="525496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File </a:t>
            </a:r>
            <a:r>
              <a:rPr lang="en-US" sz="3200" dirty="0"/>
              <a:t>Access </a:t>
            </a:r>
            <a:r>
              <a:rPr lang="en-US" sz="3200" dirty="0" smtClean="0"/>
              <a:t>Property</a:t>
            </a:r>
          </a:p>
          <a:p>
            <a:endParaRPr lang="en-US" sz="3200" dirty="0"/>
          </a:p>
          <a:p>
            <a:r>
              <a:rPr lang="en-US" sz="3200" dirty="0" smtClean="0">
                <a:solidFill>
                  <a:srgbClr val="0070C0"/>
                </a:solidFill>
              </a:rPr>
              <a:t>(open </a:t>
            </a:r>
            <a:r>
              <a:rPr lang="en-US" sz="3200" dirty="0">
                <a:solidFill>
                  <a:srgbClr val="0070C0"/>
                </a:solidFill>
              </a:rPr>
              <a:t>(read* + write*) close)*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2480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Monitoring?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Monitoring is </a:t>
            </a:r>
            <a:r>
              <a:rPr lang="en-US" dirty="0">
                <a:latin typeface="CMU Serif" pitchFamily="2" charset="0"/>
                <a:ea typeface="CMU Serif" pitchFamily="2" charset="0"/>
                <a:cs typeface="CMU Serif" pitchFamily="2" charset="0"/>
              </a:rPr>
              <a:t>well-adopted</a:t>
            </a:r>
            <a:r>
              <a:rPr lang="en-US" dirty="0"/>
              <a:t> in many engineering disciplines</a:t>
            </a:r>
          </a:p>
          <a:p>
            <a:pPr lvl="1"/>
            <a:r>
              <a:rPr lang="en-US" dirty="0"/>
              <a:t>Fuses, watchdogs, fire-alarms, etc.</a:t>
            </a:r>
          </a:p>
          <a:p>
            <a:r>
              <a:rPr lang="en-US" dirty="0"/>
              <a:t>Monitoring adds </a:t>
            </a:r>
            <a:r>
              <a:rPr lang="en-US" dirty="0">
                <a:latin typeface="CMU Serif" pitchFamily="2" charset="0"/>
                <a:ea typeface="CMU Serif" pitchFamily="2" charset="0"/>
                <a:cs typeface="CMU Serif" pitchFamily="2" charset="0"/>
              </a:rPr>
              <a:t>redundancy</a:t>
            </a:r>
          </a:p>
          <a:p>
            <a:pPr lvl="1"/>
            <a:r>
              <a:rPr lang="en-US" dirty="0"/>
              <a:t>Increases </a:t>
            </a:r>
            <a:r>
              <a:rPr lang="en-US" dirty="0" smtClean="0"/>
              <a:t>reliability</a:t>
            </a:r>
            <a:r>
              <a:rPr lang="en-US" dirty="0"/>
              <a:t>, </a:t>
            </a:r>
            <a:r>
              <a:rPr lang="en-US" dirty="0" smtClean="0"/>
              <a:t>robustness </a:t>
            </a:r>
            <a:r>
              <a:rPr lang="en-US" dirty="0"/>
              <a:t>and </a:t>
            </a:r>
            <a:r>
              <a:rPr lang="en-US" dirty="0" smtClean="0"/>
              <a:t>confidence </a:t>
            </a:r>
            <a:r>
              <a:rPr lang="en-US" dirty="0"/>
              <a:t>in correct behavior, reduces </a:t>
            </a:r>
            <a:r>
              <a:rPr lang="en-US" dirty="0" smtClean="0"/>
              <a:t>risk</a:t>
            </a:r>
          </a:p>
          <a:p>
            <a:r>
              <a:rPr lang="en-US" dirty="0"/>
              <a:t>Provably correct systems can </a:t>
            </a:r>
            <a:r>
              <a:rPr lang="en-US" dirty="0">
                <a:latin typeface="CMU Serif" pitchFamily="2" charset="0"/>
                <a:ea typeface="CMU Serif" pitchFamily="2" charset="0"/>
                <a:cs typeface="CMU Serif" pitchFamily="2" charset="0"/>
              </a:rPr>
              <a:t>fail</a:t>
            </a:r>
            <a:r>
              <a:rPr lang="en-US" dirty="0"/>
              <a:t>, too</a:t>
            </a:r>
          </a:p>
          <a:p>
            <a:pPr lvl="1"/>
            <a:r>
              <a:rPr lang="en-US" dirty="0"/>
              <a:t>Unexpected environment, wrong/strong assumptions, hardware or OS errors, etc.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18" y="274638"/>
            <a:ext cx="2022782" cy="297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6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ERE Plugin </a:t>
            </a:r>
            <a:br>
              <a:rPr lang="en-US" dirty="0" smtClean="0"/>
            </a:br>
            <a:r>
              <a:rPr lang="en-US" dirty="0" smtClean="0"/>
              <a:t>(Extended Regular Expressions)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Regular expressions</a:t>
            </a:r>
          </a:p>
          <a:p>
            <a:pPr lvl="1"/>
            <a:r>
              <a:rPr lang="en-US" altLang="zh-CN" dirty="0"/>
              <a:t>Widely used in programming, easy to master for ordinary programmers</a:t>
            </a:r>
          </a:p>
          <a:p>
            <a:pPr lvl="1"/>
            <a:r>
              <a:rPr lang="en-US" altLang="zh-CN" dirty="0"/>
              <a:t>Existing monitor synthesis algorithm</a:t>
            </a:r>
          </a:p>
          <a:p>
            <a:r>
              <a:rPr lang="en-US" altLang="zh-CN" dirty="0"/>
              <a:t>Extended regular expressions</a:t>
            </a:r>
          </a:p>
          <a:p>
            <a:pPr lvl="1"/>
            <a:r>
              <a:rPr lang="en-US" altLang="zh-CN" dirty="0"/>
              <a:t>Extend regular </a:t>
            </a:r>
            <a:r>
              <a:rPr lang="en-US" altLang="zh-CN" dirty="0" smtClean="0"/>
              <a:t>expressions </a:t>
            </a:r>
            <a:r>
              <a:rPr lang="en-US" altLang="zh-CN" dirty="0"/>
              <a:t>with complement (negation)</a:t>
            </a:r>
          </a:p>
          <a:p>
            <a:pPr lvl="1"/>
            <a:r>
              <a:rPr lang="en-US" altLang="zh-CN" dirty="0"/>
              <a:t>Specify properties non-elementarily more compactly</a:t>
            </a:r>
          </a:p>
          <a:p>
            <a:pPr lvl="1"/>
            <a:r>
              <a:rPr lang="en-US" altLang="zh-CN" dirty="0"/>
              <a:t>More complicated to </a:t>
            </a:r>
            <a:r>
              <a:rPr lang="en-US" altLang="zh-CN" dirty="0" smtClean="0"/>
              <a:t>monitor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926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 for ERE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30"/>
              <p:cNvSpPr txBox="1">
                <a:spLocks noChangeArrowheads="1"/>
              </p:cNvSpPr>
              <p:nvPr/>
            </p:nvSpPr>
            <p:spPr bwMode="auto">
              <a:xfrm>
                <a:off x="357455" y="1887686"/>
                <a:ext cx="842910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800" dirty="0" smtClean="0">
                    <a:solidFill>
                      <a:srgbClr val="443DDF"/>
                    </a:solidFill>
                  </a:rPr>
                  <a:t>E </a:t>
                </a:r>
                <a:r>
                  <a:rPr lang="en-US" altLang="en-US" sz="2800" dirty="0" smtClean="0"/>
                  <a:t> </a:t>
                </a:r>
                <a:r>
                  <a:rPr lang="en-US" altLang="en-US" sz="2800" dirty="0"/>
                  <a:t>::= </a:t>
                </a:r>
                <a:r>
                  <a:rPr lang="en-US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en-US" sz="2800" dirty="0"/>
                  <a:t> </a:t>
                </a:r>
                <a:r>
                  <a:rPr lang="en-US" altLang="en-US" sz="2800" dirty="0" smtClean="0"/>
                  <a:t> | 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en-US" sz="2800" dirty="0" smtClean="0"/>
                  <a:t> </a:t>
                </a:r>
                <a:r>
                  <a:rPr lang="en-US" altLang="en-US" sz="2800" dirty="0"/>
                  <a:t> | </a:t>
                </a:r>
                <a:r>
                  <a:rPr lang="en-US" altLang="en-US" sz="2800" dirty="0" smtClean="0"/>
                  <a:t> </a:t>
                </a:r>
                <a:r>
                  <a:rPr lang="en-US" altLang="en-US" sz="2800" dirty="0" smtClean="0">
                    <a:solidFill>
                      <a:schemeClr val="folHlink"/>
                    </a:solidFill>
                  </a:rPr>
                  <a:t>A</a:t>
                </a:r>
                <a:r>
                  <a:rPr lang="en-US" altLang="en-US" sz="2800" dirty="0" smtClean="0"/>
                  <a:t>  |  </a:t>
                </a:r>
                <a:r>
                  <a:rPr lang="en-US" altLang="en-US" sz="2800" dirty="0">
                    <a:solidFill>
                      <a:srgbClr val="443DDF"/>
                    </a:solidFill>
                  </a:rPr>
                  <a:t>E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 smtClean="0">
                    <a:solidFill>
                      <a:srgbClr val="443DDF"/>
                    </a:solidFill>
                  </a:rPr>
                  <a:t>E</a:t>
                </a:r>
                <a:r>
                  <a:rPr lang="en-US" altLang="en-US" sz="2800" dirty="0" smtClean="0">
                    <a:solidFill>
                      <a:srgbClr val="443DDF"/>
                    </a:solidFill>
                  </a:rPr>
                  <a:t> </a:t>
                </a:r>
                <a:r>
                  <a:rPr lang="en-US" altLang="en-US" sz="2800" dirty="0" smtClean="0"/>
                  <a:t> |  </a:t>
                </a:r>
                <a:r>
                  <a:rPr lang="en-US" altLang="en-US" sz="2800" dirty="0">
                    <a:solidFill>
                      <a:srgbClr val="443DDF"/>
                    </a:solidFill>
                  </a:rPr>
                  <a:t>E</a:t>
                </a:r>
                <a:r>
                  <a:rPr lang="en-US" altLang="en-US" sz="2800" baseline="30000" dirty="0"/>
                  <a:t>*</a:t>
                </a:r>
                <a:r>
                  <a:rPr lang="en-US" altLang="en-US" sz="2800" dirty="0"/>
                  <a:t> </a:t>
                </a:r>
                <a:r>
                  <a:rPr lang="en-US" altLang="en-US" sz="2800" dirty="0" smtClean="0"/>
                  <a:t> |  </a:t>
                </a:r>
                <a:r>
                  <a:rPr lang="en-US" altLang="en-US" sz="2800" dirty="0" smtClean="0">
                    <a:solidFill>
                      <a:srgbClr val="443DDF"/>
                    </a:solidFill>
                  </a:rPr>
                  <a:t>E</a:t>
                </a:r>
                <a:r>
                  <a:rPr lang="en-US" altLang="en-US" sz="2800" dirty="0" smtClean="0"/>
                  <a:t>+</a:t>
                </a:r>
                <a:r>
                  <a:rPr lang="en-US" altLang="en-US" sz="2800" dirty="0" smtClean="0">
                    <a:solidFill>
                      <a:srgbClr val="443DDF"/>
                    </a:solidFill>
                  </a:rPr>
                  <a:t>E</a:t>
                </a:r>
                <a:r>
                  <a:rPr lang="en-US" altLang="en-US" sz="2800" dirty="0" smtClean="0"/>
                  <a:t>  |  </a:t>
                </a:r>
                <a:r>
                  <a:rPr lang="en-US" altLang="en-US" sz="2800" dirty="0" smtClean="0">
                    <a:solidFill>
                      <a:srgbClr val="443DDF"/>
                    </a:solidFill>
                  </a:rPr>
                  <a:t>E</a:t>
                </a:r>
                <a:r>
                  <a:rPr lang="en-US" altLang="en-US" sz="2800" dirty="0" smtClean="0"/>
                  <a:t>&amp;</a:t>
                </a:r>
                <a:r>
                  <a:rPr lang="en-US" altLang="en-US" sz="2800" dirty="0" smtClean="0">
                    <a:solidFill>
                      <a:srgbClr val="443DDF"/>
                    </a:solidFill>
                  </a:rPr>
                  <a:t>E</a:t>
                </a:r>
                <a:r>
                  <a:rPr lang="en-US" altLang="en-US" sz="2800" dirty="0" smtClean="0"/>
                  <a:t>  | 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altLang="en-US" sz="2800" dirty="0">
                    <a:solidFill>
                      <a:srgbClr val="443DDF"/>
                    </a:solidFill>
                  </a:rPr>
                  <a:t>E</a:t>
                </a:r>
                <a:endParaRPr lang="en-US" altLang="en-US" sz="2800" dirty="0"/>
              </a:p>
            </p:txBody>
          </p:sp>
        </mc:Choice>
        <mc:Fallback xmlns="">
          <p:sp>
            <p:nvSpPr>
              <p:cNvPr id="7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455" y="1887686"/>
                <a:ext cx="8429103" cy="523220"/>
              </a:xfrm>
              <a:prstGeom prst="rect">
                <a:avLst/>
              </a:prstGeom>
              <a:blipFill>
                <a:blip r:embed="rId2"/>
                <a:stretch>
                  <a:fillRect l="-1013" t="-11765" r="-1013" b="-341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5517999" y="2358602"/>
            <a:ext cx="2819400" cy="933451"/>
            <a:chOff x="3600" y="1776"/>
            <a:chExt cx="1776" cy="588"/>
          </a:xfrm>
        </p:grpSpPr>
        <p:sp>
          <p:nvSpPr>
            <p:cNvPr id="9" name="Text Box 52"/>
            <p:cNvSpPr txBox="1">
              <a:spLocks noChangeArrowheads="1"/>
            </p:cNvSpPr>
            <p:nvPr/>
          </p:nvSpPr>
          <p:spPr bwMode="auto">
            <a:xfrm>
              <a:off x="3600" y="2112"/>
              <a:ext cx="160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solidFill>
                    <a:srgbClr val="FA1B2A"/>
                  </a:solidFill>
                </a:rPr>
                <a:t>extended with negation</a:t>
              </a:r>
              <a:endParaRPr lang="en-US" altLang="en-US" sz="2000" dirty="0"/>
            </a:p>
          </p:txBody>
        </p:sp>
        <p:sp>
          <p:nvSpPr>
            <p:cNvPr id="10" name="Line 54"/>
            <p:cNvSpPr>
              <a:spLocks noChangeShapeType="1"/>
            </p:cNvSpPr>
            <p:nvPr/>
          </p:nvSpPr>
          <p:spPr bwMode="auto">
            <a:xfrm flipV="1">
              <a:off x="4992" y="1776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1" name="AutoShape 59"/>
          <p:cNvCxnSpPr>
            <a:cxnSpLocks noChangeShapeType="1"/>
          </p:cNvCxnSpPr>
          <p:nvPr/>
        </p:nvCxnSpPr>
        <p:spPr bwMode="auto">
          <a:xfrm rot="16200000" flipH="1" flipV="1">
            <a:off x="7924006" y="1331626"/>
            <a:ext cx="1588" cy="9906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685800" y="3084663"/>
            <a:ext cx="35541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solidFill>
                  <a:schemeClr val="tx2">
                    <a:lumMod val="50000"/>
                  </a:schemeClr>
                </a:solidFill>
              </a:rPr>
              <a:t>Example - 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</a:rPr>
              <a:t>A = {</a:t>
            </a:r>
            <a:r>
              <a:rPr lang="en-US" altLang="en-US" sz="2800" dirty="0" err="1">
                <a:solidFill>
                  <a:schemeClr val="tx2">
                    <a:lumMod val="50000"/>
                  </a:schemeClr>
                </a:solidFill>
              </a:rPr>
              <a:t>a,b,c</a:t>
            </a:r>
            <a:r>
              <a:rPr lang="en-US" altLang="en-US" sz="2800" dirty="0">
                <a:solidFill>
                  <a:schemeClr val="tx2">
                    <a:lumMod val="50000"/>
                  </a:schemeClr>
                </a:solidFill>
              </a:rPr>
              <a:t>}: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Group 5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8578260"/>
                  </p:ext>
                </p:extLst>
              </p:nvPr>
            </p:nvGraphicFramePr>
            <p:xfrm>
              <a:off x="359958" y="3657600"/>
              <a:ext cx="8426600" cy="2727628"/>
            </p:xfrm>
            <a:graphic>
              <a:graphicData uri="http://schemas.openxmlformats.org/drawingml/2006/table">
                <a:tbl>
                  <a:tblPr/>
                  <a:tblGrid>
                    <a:gridCol w="3539174">
                      <a:extLst>
                        <a:ext uri="{9D8B030D-6E8A-4147-A177-3AD203B41FA5}">
                          <a16:colId xmlns:a16="http://schemas.microsoft.com/office/drawing/2014/main" val="3413744901"/>
                        </a:ext>
                      </a:extLst>
                    </a:gridCol>
                    <a:gridCol w="4887426">
                      <a:extLst>
                        <a:ext uri="{9D8B030D-6E8A-4147-A177-3AD203B41FA5}">
                          <a16:colId xmlns:a16="http://schemas.microsoft.com/office/drawing/2014/main" val="156529665"/>
                        </a:ext>
                      </a:extLst>
                    </a:gridCol>
                  </a:tblGrid>
                  <a:tr h="5499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ＭＳ Ｐゴシック" panose="020B0600070205080204" pitchFamily="34" charset="-128"/>
                            </a:rPr>
                            <a:t>aab</a:t>
                          </a:r>
                          <a:endParaRPr kumimoji="0" lang="en-US" alt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ＭＳ Ｐゴシック" panose="020B0600070205080204" pitchFamily="34" charset="-128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ＭＳ Ｐゴシック" panose="020B0600070205080204" pitchFamily="34" charset="-128"/>
                            </a:rPr>
                            <a:t>{</a:t>
                          </a:r>
                          <a:r>
                            <a:rPr kumimoji="0" lang="en-US" altLang="en-US" sz="2800" b="0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ＭＳ Ｐゴシック" panose="020B0600070205080204" pitchFamily="34" charset="-128"/>
                            </a:rPr>
                            <a:t>aab</a:t>
                          </a:r>
                          <a:r>
                            <a:rPr kumimoji="0" lang="en-US" alt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ＭＳ Ｐゴシック" panose="020B0600070205080204" pitchFamily="34" charset="-128"/>
                            </a:rPr>
                            <a:t>}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73244155"/>
                      </a:ext>
                    </a:extLst>
                  </a:tr>
                  <a:tr h="5499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ＭＳ Ｐゴシック" panose="020B0600070205080204" pitchFamily="34" charset="-128"/>
                            </a:rPr>
                            <a:t>(ab)*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ＭＳ Ｐゴシック" panose="020B0600070205080204" pitchFamily="34" charset="-128"/>
                            </a:rPr>
                            <a:t>{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en-US" sz="28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oMath>
                          </a14:m>
                          <a:r>
                            <a:rPr kumimoji="0" lang="en-US" alt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ＭＳ Ｐゴシック" panose="020B0600070205080204" pitchFamily="34" charset="-128"/>
                            </a:rPr>
                            <a:t>,ab,abab,…}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66598824"/>
                      </a:ext>
                    </a:extLst>
                  </a:tr>
                  <a:tr h="145587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ＭＳ Ｐゴシック" panose="020B0600070205080204" pitchFamily="34" charset="-128"/>
                            </a:rPr>
                            <a:t>(</a:t>
                          </a:r>
                          <a:r>
                            <a:rPr kumimoji="0" lang="en-US" altLang="en-US" sz="2400" b="0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ＭＳ Ｐゴシック" panose="020B0600070205080204" pitchFamily="34" charset="-128"/>
                            </a:rPr>
                            <a:t>a+b</a:t>
                          </a:r>
                          <a:r>
                            <a:rPr kumimoji="0" lang="en-US" alt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ＭＳ Ｐゴシック" panose="020B0600070205080204" pitchFamily="34" charset="-128"/>
                            </a:rPr>
                            <a:t>)</a:t>
                          </a:r>
                          <a:r>
                            <a:rPr kumimoji="0" lang="en-US" altLang="en-US" sz="2400" b="0" i="0" u="none" strike="noStrike" cap="none" normalizeH="0" baseline="30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ＭＳ Ｐゴシック" panose="020B0600070205080204" pitchFamily="34" charset="-128"/>
                            </a:rPr>
                            <a:t>*</a:t>
                          </a:r>
                          <a:r>
                            <a:rPr kumimoji="0" lang="en-US" alt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ＭＳ Ｐゴシック" panose="020B0600070205080204" pitchFamily="34" charset="-128"/>
                            </a:rPr>
                            <a:t>  &amp;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en-US" sz="2400" i="1" dirty="0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</m:oMath>
                          </a14:m>
                          <a:r>
                            <a:rPr kumimoji="0" lang="en-US" alt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ＭＳ Ｐゴシック" panose="020B0600070205080204" pitchFamily="34" charset="-128"/>
                            </a:rPr>
                            <a:t>(ab)</a:t>
                          </a:r>
                          <a:r>
                            <a:rPr kumimoji="0" lang="en-US" altLang="en-US" sz="2400" b="0" i="0" u="none" strike="noStrike" cap="none" normalizeH="0" baseline="30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ＭＳ Ｐゴシック" panose="020B0600070205080204" pitchFamily="34" charset="-128"/>
                            </a:rPr>
                            <a:t>*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ＭＳ Ｐゴシック" panose="020B0600070205080204" pitchFamily="34" charset="-128"/>
                            </a:rPr>
                            <a:t>words of randomly interleaved a’s and b’s but not only cleanly alternating (</a:t>
                          </a:r>
                          <a:r>
                            <a:rPr kumimoji="0" lang="en-US" altLang="en-US" sz="2400" b="0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ＭＳ Ｐゴシック" panose="020B0600070205080204" pitchFamily="34" charset="-128"/>
                            </a:rPr>
                            <a:t>ababab</a:t>
                          </a:r>
                          <a:r>
                            <a:rPr kumimoji="0" lang="en-US" alt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ＭＳ Ｐゴシック" panose="020B0600070205080204" pitchFamily="34" charset="-128"/>
                            </a:rPr>
                            <a:t>…)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2400" b="0" i="0" u="none" strike="noStrike" kern="1200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ＭＳ Ｐゴシック" panose="020B0600070205080204" pitchFamily="34" charset="-128"/>
                              <a:cs typeface="+mn-cs"/>
                            </a:rPr>
                            <a:t>{a, aa, </a:t>
                          </a:r>
                          <a:r>
                            <a:rPr kumimoji="0" lang="en-US" altLang="en-US" sz="2400" b="0" i="0" u="none" strike="noStrike" kern="1200" cap="none" normalizeH="0" baseline="0" dirty="0" err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ＭＳ Ｐゴシック" panose="020B0600070205080204" pitchFamily="34" charset="-128"/>
                              <a:cs typeface="+mn-cs"/>
                            </a:rPr>
                            <a:t>abba</a:t>
                          </a:r>
                          <a:r>
                            <a:rPr kumimoji="0" lang="en-US" altLang="en-US" sz="2400" b="0" i="0" u="none" strike="noStrike" kern="1200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ＭＳ Ｐゴシック" panose="020B0600070205080204" pitchFamily="34" charset="-128"/>
                              <a:cs typeface="+mn-cs"/>
                            </a:rPr>
                            <a:t>, </a:t>
                          </a:r>
                          <a:r>
                            <a:rPr kumimoji="0" lang="en-US" altLang="en-US" sz="2400" b="0" i="0" u="none" strike="noStrike" kern="1200" cap="none" normalizeH="0" baseline="0" dirty="0" err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ＭＳ Ｐゴシック" panose="020B0600070205080204" pitchFamily="34" charset="-128"/>
                              <a:cs typeface="+mn-cs"/>
                            </a:rPr>
                            <a:t>bbbb</a:t>
                          </a:r>
                          <a:r>
                            <a:rPr kumimoji="0" lang="en-US" altLang="en-US" sz="2400" b="0" i="0" u="none" strike="noStrike" kern="1200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ＭＳ Ｐゴシック" panose="020B0600070205080204" pitchFamily="34" charset="-128"/>
                              <a:cs typeface="+mn-cs"/>
                            </a:rPr>
                            <a:t>,…}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05608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Group 5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8578260"/>
                  </p:ext>
                </p:extLst>
              </p:nvPr>
            </p:nvGraphicFramePr>
            <p:xfrm>
              <a:off x="359958" y="3657600"/>
              <a:ext cx="8426600" cy="2727628"/>
            </p:xfrm>
            <a:graphic>
              <a:graphicData uri="http://schemas.openxmlformats.org/drawingml/2006/table">
                <a:tbl>
                  <a:tblPr/>
                  <a:tblGrid>
                    <a:gridCol w="353917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413744901"/>
                        </a:ext>
                      </a:extLst>
                    </a:gridCol>
                    <a:gridCol w="488742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56529665"/>
                        </a:ext>
                      </a:extLst>
                    </a:gridCol>
                  </a:tblGrid>
                  <a:tr h="5499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ＭＳ Ｐゴシック" panose="020B0600070205080204" pitchFamily="34" charset="-128"/>
                            </a:rPr>
                            <a:t>aab</a:t>
                          </a:r>
                          <a:endParaRPr kumimoji="0" lang="en-US" altLang="en-US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ＭＳ Ｐゴシック" panose="020B0600070205080204" pitchFamily="34" charset="-128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ＭＳ Ｐゴシック" panose="020B0600070205080204" pitchFamily="34" charset="-128"/>
                            </a:rPr>
                            <a:t>{</a:t>
                          </a:r>
                          <a:r>
                            <a:rPr kumimoji="0" lang="en-US" altLang="en-US" sz="2800" b="0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ＭＳ Ｐゴシック" panose="020B0600070205080204" pitchFamily="34" charset="-128"/>
                            </a:rPr>
                            <a:t>aab</a:t>
                          </a:r>
                          <a:r>
                            <a:rPr kumimoji="0" lang="en-US" altLang="en-US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ＭＳ Ｐゴシック" panose="020B0600070205080204" pitchFamily="34" charset="-128"/>
                            </a:rPr>
                            <a:t>}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173244155"/>
                      </a:ext>
                    </a:extLst>
                  </a:tr>
                  <a:tr h="549998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ＭＳ Ｐゴシック" panose="020B0600070205080204" pitchFamily="34" charset="-128"/>
                            </a:rPr>
                            <a:t>(ab)*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3"/>
                          <a:stretch>
                            <a:fillRect l="-74190" t="-111111" r="-1247" b="-3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266598824"/>
                      </a:ext>
                    </a:extLst>
                  </a:tr>
                  <a:tr h="16276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1">
                          <a:blip r:embed="rId3"/>
                          <a:stretch>
                            <a:fillRect l="-2586" t="-71161" r="-140000" b="-8614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2pPr>
                          <a:lvl3pPr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3pPr>
                          <a:lvl4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4pPr>
                          <a:lvl5pPr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5pPr>
                          <a:lvl6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6pPr>
                          <a:lvl7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7pPr>
                          <a:lvl8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8pPr>
                          <a:lvl9pPr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ＭＳ Ｐゴシック" panose="020B0600070205080204" pitchFamily="34" charset="-128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ＭＳ Ｐゴシック" panose="020B0600070205080204" pitchFamily="34" charset="-128"/>
                            </a:rPr>
                            <a:t>words of randomly interleaved a’s and b’s but not only cleanly alternating (</a:t>
                          </a:r>
                          <a:r>
                            <a:rPr kumimoji="0" lang="en-US" altLang="en-US" sz="2400" b="0" i="0" u="none" strike="noStrike" cap="none" normalizeH="0" baseline="0" dirty="0" err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ＭＳ Ｐゴシック" panose="020B0600070205080204" pitchFamily="34" charset="-128"/>
                            </a:rPr>
                            <a:t>ababab</a:t>
                          </a:r>
                          <a:r>
                            <a:rPr kumimoji="0" lang="en-US" altLang="en-US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ＭＳ Ｐゴシック" panose="020B0600070205080204" pitchFamily="34" charset="-128"/>
                            </a:rPr>
                            <a:t>…)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2400" b="0" i="0" u="none" strike="noStrike" kern="1200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ＭＳ Ｐゴシック" panose="020B0600070205080204" pitchFamily="34" charset="-128"/>
                              <a:cs typeface="+mn-cs"/>
                            </a:rPr>
                            <a:t>{a, aa, </a:t>
                          </a:r>
                          <a:r>
                            <a:rPr kumimoji="0" lang="en-US" altLang="en-US" sz="2400" b="0" i="0" u="none" strike="noStrike" kern="1200" cap="none" normalizeH="0" baseline="0" dirty="0" err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ＭＳ Ｐゴシック" panose="020B0600070205080204" pitchFamily="34" charset="-128"/>
                              <a:cs typeface="+mn-cs"/>
                            </a:rPr>
                            <a:t>abba</a:t>
                          </a:r>
                          <a:r>
                            <a:rPr kumimoji="0" lang="en-US" altLang="en-US" sz="2400" b="0" i="0" u="none" strike="noStrike" kern="1200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ＭＳ Ｐゴシック" panose="020B0600070205080204" pitchFamily="34" charset="-128"/>
                              <a:cs typeface="+mn-cs"/>
                            </a:rPr>
                            <a:t>, </a:t>
                          </a:r>
                          <a:r>
                            <a:rPr kumimoji="0" lang="en-US" altLang="en-US" sz="2400" b="0" i="0" u="none" strike="noStrike" kern="1200" cap="none" normalizeH="0" baseline="0" dirty="0" err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ＭＳ Ｐゴシック" panose="020B0600070205080204" pitchFamily="34" charset="-128"/>
                              <a:cs typeface="+mn-cs"/>
                            </a:rPr>
                            <a:t>bbbb</a:t>
                          </a:r>
                          <a:r>
                            <a:rPr kumimoji="0" lang="en-US" altLang="en-US" sz="2400" b="0" i="0" u="none" strike="noStrike" kern="1200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ＭＳ Ｐゴシック" panose="020B0600070205080204" pitchFamily="34" charset="-128"/>
                              <a:cs typeface="+mn-cs"/>
                            </a:rPr>
                            <a:t>,…}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9605608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5378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Limitations of Regular Expressions for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Convenient for </a:t>
            </a:r>
            <a:r>
              <a:rPr lang="en-US" i="1" dirty="0" smtClean="0"/>
              <a:t>brief</a:t>
            </a:r>
            <a:r>
              <a:rPr lang="en-US" b="1" i="1" dirty="0" smtClean="0"/>
              <a:t> </a:t>
            </a:r>
            <a:r>
              <a:rPr lang="en-US" dirty="0" smtClean="0"/>
              <a:t>properties</a:t>
            </a:r>
          </a:p>
          <a:p>
            <a:r>
              <a:rPr lang="en-US" dirty="0" smtClean="0"/>
              <a:t>Less convenient on very state-full problems, </a:t>
            </a:r>
            <a:r>
              <a:rPr lang="en-US" sz="2400" dirty="0" smtClean="0"/>
              <a:t>where all good or bad behaviors must be formulated</a:t>
            </a:r>
          </a:p>
          <a:p>
            <a:r>
              <a:rPr lang="en-US" dirty="0" smtClean="0"/>
              <a:t>Can only express regular properties, cannot count an </a:t>
            </a:r>
            <a:r>
              <a:rPr lang="en-US" dirty="0" err="1" smtClean="0"/>
              <a:t>apriori</a:t>
            </a:r>
            <a:r>
              <a:rPr lang="en-US" dirty="0" smtClean="0"/>
              <a:t> unknown number of times, e.g. lock-release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4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LTL Plugin</a:t>
            </a:r>
            <a:br>
              <a:rPr lang="en-US" dirty="0" smtClean="0"/>
            </a:br>
            <a:r>
              <a:rPr lang="en-US" dirty="0" smtClean="0"/>
              <a:t>(Linear Temporal Logic)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MOP includes both a past-time plugin (PTLTL) and a future-time plugin (FTLTL) for </a:t>
            </a:r>
            <a:r>
              <a:rPr lang="en-US" dirty="0" smtClean="0"/>
              <a:t>LTL</a:t>
            </a:r>
          </a:p>
          <a:p>
            <a:r>
              <a:rPr lang="en-US" dirty="0"/>
              <a:t>PTLTL uses a dynamic programming algorithm, low resources, suitable for hardware</a:t>
            </a:r>
          </a:p>
          <a:p>
            <a:r>
              <a:rPr lang="en-US" dirty="0"/>
              <a:t>FTLTL uses a transformed/optimized </a:t>
            </a:r>
            <a:r>
              <a:rPr lang="en-US" dirty="0" err="1"/>
              <a:t>Buchi</a:t>
            </a:r>
            <a:r>
              <a:rPr lang="en-US" dirty="0"/>
              <a:t> automata construction, but still may generate large monitors that cannot be stored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19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for LTL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PastLTL</a:t>
            </a:r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lvl="1"/>
            <a:endParaRPr lang="en-US" dirty="0" smtClean="0"/>
          </a:p>
          <a:p>
            <a:pPr lvl="1"/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Example: </a:t>
            </a:r>
            <a:r>
              <a:rPr lang="en-US" sz="2400" dirty="0"/>
              <a:t>one </a:t>
            </a:r>
            <a:r>
              <a:rPr lang="en-US" sz="2400" dirty="0" smtClean="0"/>
              <a:t>cannot dial </a:t>
            </a:r>
            <a:r>
              <a:rPr lang="en-US" sz="2400" dirty="0"/>
              <a:t>when the phone is busy or </a:t>
            </a:r>
            <a:r>
              <a:rPr lang="en-US" sz="2400" dirty="0" smtClean="0"/>
              <a:t>connected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46890" b="35714"/>
          <a:stretch/>
        </p:blipFill>
        <p:spPr>
          <a:xfrm>
            <a:off x="1114474" y="2057400"/>
            <a:ext cx="6915052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840" y="5552335"/>
            <a:ext cx="6512719" cy="4513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07380" y="3390832"/>
            <a:ext cx="528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previous	eventually  always         since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33600" y="4507468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start	end	  F </a:t>
            </a:r>
            <a:r>
              <a:rPr lang="en-US" dirty="0" err="1" smtClean="0">
                <a:solidFill>
                  <a:srgbClr val="0070C0"/>
                </a:solidFill>
              </a:rPr>
              <a:t>butnot</a:t>
            </a:r>
            <a:r>
              <a:rPr lang="en-US" dirty="0" smtClean="0">
                <a:solidFill>
                  <a:srgbClr val="0070C0"/>
                </a:solidFill>
              </a:rPr>
              <a:t> F’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67719" r="46890"/>
          <a:stretch/>
        </p:blipFill>
        <p:spPr>
          <a:xfrm>
            <a:off x="1114474" y="3831933"/>
            <a:ext cx="6915052" cy="6887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272" y="776431"/>
            <a:ext cx="1404928" cy="140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7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for LTL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FutureLTL</a:t>
            </a: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r>
              <a:rPr lang="en-US" sz="2400" dirty="0" smtClean="0"/>
              <a:t>Example: </a:t>
            </a:r>
            <a:r>
              <a:rPr lang="en-US" sz="2400" dirty="0"/>
              <a:t>after </a:t>
            </a:r>
            <a:r>
              <a:rPr lang="en-US" sz="2400" dirty="0" smtClean="0"/>
              <a:t>green yellow </a:t>
            </a:r>
            <a:r>
              <a:rPr lang="en-US" sz="2400" dirty="0"/>
              <a:t>comes</a:t>
            </a:r>
            <a:endParaRPr lang="en-US" sz="2400" dirty="0" smtClean="0"/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88" y="2209800"/>
            <a:ext cx="6067425" cy="13403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8368" y="5029200"/>
            <a:ext cx="4767263" cy="5304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38399" y="3489031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always	eventually	      until         next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34272" y="776431"/>
            <a:ext cx="1404928" cy="14049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6200" y="457200"/>
            <a:ext cx="9086850" cy="3552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586" y="1250258"/>
            <a:ext cx="9015414" cy="268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2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Language Hierarchy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762000" y="1388330"/>
            <a:ext cx="7620000" cy="4906963"/>
            <a:chOff x="838200" y="1828800"/>
            <a:chExt cx="7620000" cy="4906963"/>
          </a:xfrm>
        </p:grpSpPr>
        <p:grpSp>
          <p:nvGrpSpPr>
            <p:cNvPr id="43" name="Group 41"/>
            <p:cNvGrpSpPr>
              <a:grpSpLocks/>
            </p:cNvGrpSpPr>
            <p:nvPr/>
          </p:nvGrpSpPr>
          <p:grpSpPr bwMode="auto">
            <a:xfrm>
              <a:off x="1295400" y="1828800"/>
              <a:ext cx="6329363" cy="4906963"/>
              <a:chOff x="816" y="855"/>
              <a:chExt cx="3987" cy="3091"/>
            </a:xfrm>
          </p:grpSpPr>
          <p:sp>
            <p:nvSpPr>
              <p:cNvPr id="61" name="Text Box 22"/>
              <p:cNvSpPr txBox="1">
                <a:spLocks noChangeArrowheads="1"/>
              </p:cNvSpPr>
              <p:nvPr/>
            </p:nvSpPr>
            <p:spPr bwMode="auto">
              <a:xfrm>
                <a:off x="1488" y="3694"/>
                <a:ext cx="331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6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2pPr>
                <a:lvl3pPr>
                  <a:defRPr sz="16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3pPr>
                <a:lvl4pPr>
                  <a:defRPr sz="16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4pPr>
                <a:lvl5pPr>
                  <a:defRPr sz="16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2000" dirty="0">
                    <a:solidFill>
                      <a:srgbClr val="7030A0"/>
                    </a:solidFill>
                  </a:rPr>
                  <a:t>a /\ [](a -&gt; o b) /\ [](b -&gt; o a)</a:t>
                </a:r>
                <a:endParaRPr lang="en-US" altLang="en-US" sz="1800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62" name="AutoShape 25"/>
              <p:cNvCxnSpPr>
                <a:cxnSpLocks noChangeShapeType="1"/>
                <a:stCxn id="56" idx="1"/>
              </p:cNvCxnSpPr>
              <p:nvPr/>
            </p:nvCxnSpPr>
            <p:spPr bwMode="auto">
              <a:xfrm rot="10800000" flipV="1">
                <a:off x="2976" y="2145"/>
                <a:ext cx="624" cy="216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rgbClr val="3366FF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3" name="AutoShape 25"/>
              <p:cNvCxnSpPr>
                <a:cxnSpLocks noChangeShapeType="1"/>
              </p:cNvCxnSpPr>
              <p:nvPr/>
            </p:nvCxnSpPr>
            <p:spPr bwMode="auto">
              <a:xfrm rot="5400000" flipH="1">
                <a:off x="2557" y="3050"/>
                <a:ext cx="768" cy="620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rgbClr val="3366FF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6" y="855"/>
                    <a:ext cx="1262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Andale Mono" panose="020B0509000000000004" pitchFamily="49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1600">
                        <a:solidFill>
                          <a:schemeClr val="tx1"/>
                        </a:solidFill>
                        <a:latin typeface="Andale Mono" panose="020B0509000000000004" pitchFamily="49" charset="0"/>
                        <a:ea typeface="ＭＳ Ｐゴシック" panose="020B0600070205080204" pitchFamily="34" charset="-128"/>
                      </a:defRPr>
                    </a:lvl2pPr>
                    <a:lvl3pPr>
                      <a:defRPr sz="1600">
                        <a:solidFill>
                          <a:schemeClr val="tx1"/>
                        </a:solidFill>
                        <a:latin typeface="Andale Mono" panose="020B0509000000000004" pitchFamily="49" charset="0"/>
                        <a:ea typeface="ＭＳ Ｐゴシック" panose="020B0600070205080204" pitchFamily="34" charset="-128"/>
                      </a:defRPr>
                    </a:lvl3pPr>
                    <a:lvl4pPr>
                      <a:defRPr sz="1600">
                        <a:solidFill>
                          <a:schemeClr val="tx1"/>
                        </a:solidFill>
                        <a:latin typeface="Andale Mono" panose="020B0509000000000004" pitchFamily="49" charset="0"/>
                        <a:ea typeface="ＭＳ Ｐゴシック" panose="020B0600070205080204" pitchFamily="34" charset="-128"/>
                      </a:defRPr>
                    </a:lvl4pPr>
                    <a:lvl5pPr>
                      <a:defRPr sz="1600">
                        <a:solidFill>
                          <a:schemeClr val="tx1"/>
                        </a:solidFill>
                        <a:latin typeface="Andale Mono" panose="020B0509000000000004" pitchFamily="49" charset="0"/>
                        <a:ea typeface="ＭＳ Ｐゴシック" panose="020B0600070205080204" pitchFamily="34" charset="-128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ndale Mono" panose="020B0509000000000004" pitchFamily="49" charset="0"/>
                        <a:ea typeface="ＭＳ Ｐゴシック" panose="020B0600070205080204" pitchFamily="34" charset="-128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ndale Mono" panose="020B0509000000000004" pitchFamily="49" charset="0"/>
                        <a:ea typeface="ＭＳ Ｐゴシック" panose="020B0600070205080204" pitchFamily="34" charset="-128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ndale Mono" panose="020B0509000000000004" pitchFamily="49" charset="0"/>
                        <a:ea typeface="ＭＳ Ｐゴシック" panose="020B0600070205080204" pitchFamily="34" charset="-128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Andale Mono" panose="020B0509000000000004" pitchFamily="49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r>
                      <a:rPr lang="en-US" altLang="en-US" sz="2000" dirty="0" smtClean="0">
                        <a:solidFill>
                          <a:srgbClr val="7030A0"/>
                        </a:solidFill>
                      </a:rPr>
                      <a:t>S -&gt; </a:t>
                    </a:r>
                    <a14:m>
                      <m:oMath xmlns:m="http://schemas.openxmlformats.org/officeDocument/2006/math">
                        <m:r>
                          <a:rPr lang="en-US" altLang="en-US" sz="20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oMath>
                    </a14:m>
                    <a:r>
                      <a:rPr lang="en-US" altLang="en-US" sz="2000" dirty="0">
                        <a:solidFill>
                          <a:srgbClr val="7030A0"/>
                        </a:solidFill>
                      </a:rPr>
                      <a:t> | </a:t>
                    </a:r>
                    <a:r>
                      <a:rPr lang="en-US" altLang="en-US" sz="2000" dirty="0" err="1">
                        <a:solidFill>
                          <a:srgbClr val="7030A0"/>
                        </a:solidFill>
                      </a:rPr>
                      <a:t>aSb</a:t>
                    </a:r>
                    <a:endParaRPr lang="en-US" altLang="en-US" sz="18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Text 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16" y="855"/>
                    <a:ext cx="1262" cy="25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040" t="-9231" r="-2128" b="-27692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" name="AutoShape 25"/>
              <p:cNvCxnSpPr>
                <a:cxnSpLocks noChangeShapeType="1"/>
                <a:stCxn id="64" idx="2"/>
              </p:cNvCxnSpPr>
              <p:nvPr/>
            </p:nvCxnSpPr>
            <p:spPr bwMode="auto">
              <a:xfrm rot="16200000" flipH="1">
                <a:off x="1582" y="972"/>
                <a:ext cx="203" cy="473"/>
              </a:xfrm>
              <a:prstGeom prst="curvedConnector2">
                <a:avLst/>
              </a:prstGeom>
              <a:noFill/>
              <a:ln w="9525">
                <a:solidFill>
                  <a:srgbClr val="3366FF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4" name="Oval 4"/>
            <p:cNvSpPr>
              <a:spLocks noChangeArrowheads="1"/>
            </p:cNvSpPr>
            <p:nvPr/>
          </p:nvSpPr>
          <p:spPr bwMode="auto">
            <a:xfrm>
              <a:off x="1219200" y="3214688"/>
              <a:ext cx="3886200" cy="2590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2567426" y="3671888"/>
              <a:ext cx="118974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600" dirty="0" smtClean="0">
                  <a:solidFill>
                    <a:srgbClr val="3366FF"/>
                  </a:solidFill>
                  <a:latin typeface="+mn-lt"/>
                </a:rPr>
                <a:t>Regular</a:t>
              </a:r>
              <a:endParaRPr lang="en-US" altLang="en-US" sz="2600" dirty="0">
                <a:solidFill>
                  <a:srgbClr val="3366FF"/>
                </a:solidFill>
                <a:latin typeface="+mn-lt"/>
              </a:endParaRPr>
            </a:p>
          </p:txBody>
        </p:sp>
        <p:grpSp>
          <p:nvGrpSpPr>
            <p:cNvPr id="46" name="Group 45"/>
            <p:cNvGrpSpPr>
              <a:grpSpLocks/>
            </p:cNvGrpSpPr>
            <p:nvPr/>
          </p:nvGrpSpPr>
          <p:grpSpPr bwMode="auto">
            <a:xfrm>
              <a:off x="3048000" y="4281488"/>
              <a:ext cx="1905000" cy="990600"/>
              <a:chOff x="3048000" y="3810000"/>
              <a:chExt cx="1905000" cy="990600"/>
            </a:xfrm>
          </p:grpSpPr>
          <p:sp>
            <p:nvSpPr>
              <p:cNvPr id="59" name="Oval 3"/>
              <p:cNvSpPr>
                <a:spLocks noChangeArrowheads="1"/>
              </p:cNvSpPr>
              <p:nvPr/>
            </p:nvSpPr>
            <p:spPr bwMode="auto">
              <a:xfrm>
                <a:off x="3048000" y="3810000"/>
                <a:ext cx="1905000" cy="9906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6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2pPr>
                <a:lvl3pPr>
                  <a:defRPr sz="16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3pPr>
                <a:lvl4pPr>
                  <a:defRPr sz="16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4pPr>
                <a:lvl5pPr>
                  <a:defRPr sz="16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0" name="Text Box 8"/>
              <p:cNvSpPr txBox="1">
                <a:spLocks noChangeArrowheads="1"/>
              </p:cNvSpPr>
              <p:nvPr/>
            </p:nvSpPr>
            <p:spPr bwMode="auto">
              <a:xfrm>
                <a:off x="3278187" y="4043690"/>
                <a:ext cx="1444626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6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2pPr>
                <a:lvl3pPr>
                  <a:defRPr sz="16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3pPr>
                <a:lvl4pPr>
                  <a:defRPr sz="16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4pPr>
                <a:lvl5pPr>
                  <a:defRPr sz="16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ndale Mono" panose="020B05090000000000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600" dirty="0" smtClean="0">
                    <a:solidFill>
                      <a:srgbClr val="3366FF"/>
                    </a:solidFill>
                    <a:latin typeface="+mn-lt"/>
                  </a:rPr>
                  <a:t>Temporal</a:t>
                </a:r>
                <a:endParaRPr lang="en-US" altLang="en-US" sz="2600" dirty="0">
                  <a:solidFill>
                    <a:srgbClr val="3366FF"/>
                  </a:solidFill>
                  <a:latin typeface="+mn-lt"/>
                </a:endParaRPr>
              </a:p>
            </p:txBody>
          </p:sp>
        </p:grpSp>
        <p:sp>
          <p:nvSpPr>
            <p:cNvPr id="47" name="Oval 29"/>
            <p:cNvSpPr>
              <a:spLocks noChangeArrowheads="1"/>
            </p:cNvSpPr>
            <p:nvPr/>
          </p:nvSpPr>
          <p:spPr bwMode="auto">
            <a:xfrm>
              <a:off x="7543800" y="3138488"/>
              <a:ext cx="533400" cy="457200"/>
            </a:xfrm>
            <a:prstGeom prst="ellipse">
              <a:avLst/>
            </a:prstGeom>
            <a:noFill/>
            <a:ln w="9525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7030A0"/>
                </a:solidFill>
              </a:endParaRPr>
            </a:p>
          </p:txBody>
        </p:sp>
        <p:sp>
          <p:nvSpPr>
            <p:cNvPr id="48" name="Oval 30"/>
            <p:cNvSpPr>
              <a:spLocks noChangeArrowheads="1"/>
            </p:cNvSpPr>
            <p:nvPr/>
          </p:nvSpPr>
          <p:spPr bwMode="auto">
            <a:xfrm>
              <a:off x="6172200" y="3138488"/>
              <a:ext cx="533400" cy="457200"/>
            </a:xfrm>
            <a:prstGeom prst="ellipse">
              <a:avLst/>
            </a:prstGeom>
            <a:noFill/>
            <a:ln w="9525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7030A0"/>
                </a:solidFill>
              </a:endParaRPr>
            </a:p>
          </p:txBody>
        </p:sp>
        <p:sp>
          <p:nvSpPr>
            <p:cNvPr id="49" name="Line 31"/>
            <p:cNvSpPr>
              <a:spLocks noChangeShapeType="1"/>
            </p:cNvSpPr>
            <p:nvPr/>
          </p:nvSpPr>
          <p:spPr bwMode="auto">
            <a:xfrm>
              <a:off x="5867400" y="2909888"/>
              <a:ext cx="381000" cy="304800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" name="AutoShape 32"/>
            <p:cNvCxnSpPr>
              <a:cxnSpLocks noChangeShapeType="1"/>
              <a:stCxn id="48" idx="7"/>
              <a:endCxn id="47" idx="1"/>
            </p:cNvCxnSpPr>
            <p:nvPr/>
          </p:nvCxnSpPr>
          <p:spPr bwMode="auto">
            <a:xfrm rot="5400000" flipH="1" flipV="1">
              <a:off x="7124700" y="2708228"/>
              <a:ext cx="12700" cy="994430"/>
            </a:xfrm>
            <a:prstGeom prst="curvedConnector3">
              <a:avLst>
                <a:gd name="adj1" fmla="val 2327205"/>
              </a:avLst>
            </a:prstGeom>
            <a:noFill/>
            <a:ln w="9525">
              <a:solidFill>
                <a:srgbClr val="7030A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33"/>
            <p:cNvCxnSpPr>
              <a:cxnSpLocks noChangeShapeType="1"/>
              <a:stCxn id="47" idx="3"/>
              <a:endCxn id="48" idx="5"/>
            </p:cNvCxnSpPr>
            <p:nvPr/>
          </p:nvCxnSpPr>
          <p:spPr bwMode="auto">
            <a:xfrm rot="5400000">
              <a:off x="7124700" y="3031518"/>
              <a:ext cx="12700" cy="994430"/>
            </a:xfrm>
            <a:prstGeom prst="curvedConnector3">
              <a:avLst>
                <a:gd name="adj1" fmla="val 2327205"/>
              </a:avLst>
            </a:prstGeom>
            <a:noFill/>
            <a:ln w="9525">
              <a:solidFill>
                <a:srgbClr val="7030A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Text Box 34"/>
            <p:cNvSpPr txBox="1">
              <a:spLocks noChangeArrowheads="1"/>
            </p:cNvSpPr>
            <p:nvPr/>
          </p:nvSpPr>
          <p:spPr bwMode="auto">
            <a:xfrm>
              <a:off x="6991350" y="2565400"/>
              <a:ext cx="3238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7030A0"/>
                  </a:solidFill>
                </a:rPr>
                <a:t>a</a:t>
              </a:r>
              <a:endParaRPr lang="en-US" altLang="en-US">
                <a:solidFill>
                  <a:srgbClr val="7030A0"/>
                </a:solidFill>
              </a:endParaRPr>
            </a:p>
          </p:txBody>
        </p:sp>
        <p:sp>
          <p:nvSpPr>
            <p:cNvPr id="53" name="Text Box 35"/>
            <p:cNvSpPr txBox="1">
              <a:spLocks noChangeArrowheads="1"/>
            </p:cNvSpPr>
            <p:nvPr/>
          </p:nvSpPr>
          <p:spPr bwMode="auto">
            <a:xfrm>
              <a:off x="6781800" y="3824288"/>
              <a:ext cx="7334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>
                  <a:solidFill>
                    <a:srgbClr val="7030A0"/>
                  </a:solidFill>
                </a:rPr>
                <a:t>true</a:t>
              </a:r>
              <a:endParaRPr lang="en-US" altLang="en-US">
                <a:solidFill>
                  <a:srgbClr val="7030A0"/>
                </a:solidFill>
              </a:endParaRPr>
            </a:p>
          </p:txBody>
        </p:sp>
        <p:sp>
          <p:nvSpPr>
            <p:cNvPr id="54" name="Text Box 36"/>
            <p:cNvSpPr txBox="1">
              <a:spLocks noChangeArrowheads="1"/>
            </p:cNvSpPr>
            <p:nvPr/>
          </p:nvSpPr>
          <p:spPr bwMode="auto">
            <a:xfrm>
              <a:off x="6285706" y="3214688"/>
              <a:ext cx="3063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55" name="Text Box 39"/>
            <p:cNvSpPr txBox="1">
              <a:spLocks noChangeArrowheads="1"/>
            </p:cNvSpPr>
            <p:nvPr/>
          </p:nvSpPr>
          <p:spPr bwMode="auto">
            <a:xfrm>
              <a:off x="7657307" y="3214688"/>
              <a:ext cx="3063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56" name="AutoShape 40"/>
            <p:cNvSpPr>
              <a:spLocks noChangeArrowheads="1"/>
            </p:cNvSpPr>
            <p:nvPr/>
          </p:nvSpPr>
          <p:spPr bwMode="auto">
            <a:xfrm>
              <a:off x="5715000" y="2528888"/>
              <a:ext cx="2743200" cy="17526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7030A0"/>
              </a:solidFill>
              <a:round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7030A0"/>
                </a:solidFill>
              </a:endParaRPr>
            </a:p>
          </p:txBody>
        </p:sp>
        <p:sp>
          <p:nvSpPr>
            <p:cNvPr id="57" name="Oval 4"/>
            <p:cNvSpPr>
              <a:spLocks noChangeArrowheads="1"/>
            </p:cNvSpPr>
            <p:nvPr/>
          </p:nvSpPr>
          <p:spPr bwMode="auto">
            <a:xfrm>
              <a:off x="838200" y="2528888"/>
              <a:ext cx="4419600" cy="3581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2093251" y="2724150"/>
              <a:ext cx="1909497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ndale Mono" panose="020B0509000000000004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2600" dirty="0" smtClean="0">
                  <a:solidFill>
                    <a:srgbClr val="3366FF"/>
                  </a:solidFill>
                  <a:latin typeface="+mn-lt"/>
                </a:rPr>
                <a:t>Context-Free</a:t>
              </a:r>
              <a:endParaRPr lang="en-US" altLang="en-US" sz="2600" dirty="0">
                <a:solidFill>
                  <a:srgbClr val="3366FF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5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CFG Plugin</a:t>
            </a:r>
            <a:br>
              <a:rPr lang="en-US" dirty="0" smtClean="0"/>
            </a:br>
            <a:r>
              <a:rPr lang="en-US" dirty="0" smtClean="0"/>
              <a:t>(Context-Free Grammar)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2588">
              <a:buClr>
                <a:srgbClr val="000000"/>
              </a:buClr>
            </a:pPr>
            <a:r>
              <a:rPr lang="en-US" altLang="zh-CN" dirty="0"/>
              <a:t>Most systems support </a:t>
            </a:r>
            <a:r>
              <a:rPr lang="en-US" altLang="zh-CN" dirty="0">
                <a:solidFill>
                  <a:srgbClr val="0000FF"/>
                </a:solidFill>
              </a:rPr>
              <a:t>finite</a:t>
            </a:r>
            <a:r>
              <a:rPr lang="en-US" altLang="zh-CN" dirty="0"/>
              <a:t> state monitors</a:t>
            </a:r>
          </a:p>
          <a:p>
            <a:pPr marL="782638" lvl="1">
              <a:buClr>
                <a:srgbClr val="0000FF"/>
              </a:buClr>
            </a:pPr>
            <a:r>
              <a:rPr lang="en-US" altLang="zh-CN" dirty="0">
                <a:solidFill>
                  <a:srgbClr val="0000FF"/>
                </a:solidFill>
              </a:rPr>
              <a:t>Regular</a:t>
            </a:r>
            <a:r>
              <a:rPr lang="en-US" altLang="zh-CN" dirty="0"/>
              <a:t> languages </a:t>
            </a:r>
          </a:p>
          <a:p>
            <a:pPr marL="782638" lvl="1">
              <a:buClr>
                <a:srgbClr val="0000FF"/>
              </a:buClr>
            </a:pPr>
            <a:r>
              <a:rPr lang="en-US" altLang="zh-CN" dirty="0">
                <a:solidFill>
                  <a:srgbClr val="0000FF"/>
                </a:solidFill>
              </a:rPr>
              <a:t>Linear</a:t>
            </a:r>
            <a:r>
              <a:rPr lang="en-US" altLang="zh-CN" dirty="0"/>
              <a:t> temporal logics</a:t>
            </a:r>
          </a:p>
          <a:p>
            <a:pPr marL="382588">
              <a:buClr>
                <a:srgbClr val="000000"/>
              </a:buClr>
            </a:pPr>
            <a:r>
              <a:rPr lang="en-US" altLang="zh-CN" dirty="0" smtClean="0"/>
              <a:t>These cannot monitor </a:t>
            </a:r>
            <a:r>
              <a:rPr lang="en-US" altLang="zh-CN" dirty="0" smtClean="0">
                <a:latin typeface="CMU Serif Extra" panose="02000603000000000000" pitchFamily="2" charset="0"/>
                <a:ea typeface="CMU Serif Extra" panose="02000603000000000000" pitchFamily="2" charset="0"/>
                <a:cs typeface="CMU Serif Extra" panose="02000603000000000000" pitchFamily="2" charset="0"/>
              </a:rPr>
              <a:t>structured</a:t>
            </a:r>
            <a:r>
              <a:rPr lang="en-US" altLang="zh-CN" dirty="0" smtClean="0"/>
              <a:t> properties:</a:t>
            </a:r>
          </a:p>
          <a:p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346204" y="4254370"/>
            <a:ext cx="6634963" cy="1514997"/>
            <a:chOff x="1379929" y="4277791"/>
            <a:chExt cx="6634963" cy="1514997"/>
          </a:xfrm>
        </p:grpSpPr>
        <p:grpSp>
          <p:nvGrpSpPr>
            <p:cNvPr id="14" name="Group 13"/>
            <p:cNvGrpSpPr/>
            <p:nvPr/>
          </p:nvGrpSpPr>
          <p:grpSpPr>
            <a:xfrm>
              <a:off x="1589087" y="5480050"/>
              <a:ext cx="5965825" cy="312738"/>
              <a:chOff x="1401763" y="5597525"/>
              <a:chExt cx="5965825" cy="312738"/>
            </a:xfrm>
          </p:grpSpPr>
          <p:pic>
            <p:nvPicPr>
              <p:cNvPr id="8" name="Picture 3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401763" y="5597525"/>
                <a:ext cx="714375" cy="31273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" name="Picture 4"/>
              <p:cNvPicPr>
                <a:picLocks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303463" y="5607050"/>
                <a:ext cx="1009650" cy="3032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10" name="Picture 5"/>
              <p:cNvPicPr>
                <a:picLocks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687888" y="5607050"/>
                <a:ext cx="946150" cy="24923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840538" y="5607050"/>
                <a:ext cx="527050" cy="24923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12" name="Picture 11"/>
              <p:cNvPicPr>
                <a:picLocks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500438" y="5607050"/>
                <a:ext cx="1009650" cy="3032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13" name="Picture 12"/>
              <p:cNvPicPr>
                <a:picLocks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768975" y="5607050"/>
                <a:ext cx="946150" cy="24923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</p:grp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79929" y="4277791"/>
              <a:ext cx="6634963" cy="1186384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9837" y="3828012"/>
            <a:ext cx="6634963" cy="244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6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Recall – MOP Monitoring Model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93663" y="1485900"/>
            <a:ext cx="8640762" cy="3619500"/>
            <a:chOff x="93663" y="1485900"/>
            <a:chExt cx="8640762" cy="3619500"/>
          </a:xfrm>
        </p:grpSpPr>
        <p:sp>
          <p:nvSpPr>
            <p:cNvPr id="48" name="Freeform 4"/>
            <p:cNvSpPr>
              <a:spLocks/>
            </p:cNvSpPr>
            <p:nvPr/>
          </p:nvSpPr>
          <p:spPr bwMode="auto">
            <a:xfrm>
              <a:off x="2133600" y="1485900"/>
              <a:ext cx="5943600" cy="647700"/>
            </a:xfrm>
            <a:custGeom>
              <a:avLst/>
              <a:gdLst>
                <a:gd name="T0" fmla="*/ 0 w 4416"/>
                <a:gd name="T1" fmla="*/ 2147483647 h 408"/>
                <a:gd name="T2" fmla="*/ 2147483647 w 4416"/>
                <a:gd name="T3" fmla="*/ 2147483647 h 408"/>
                <a:gd name="T4" fmla="*/ 2147483647 w 4416"/>
                <a:gd name="T5" fmla="*/ 2147483647 h 408"/>
                <a:gd name="T6" fmla="*/ 2147483647 w 4416"/>
                <a:gd name="T7" fmla="*/ 2147483647 h 408"/>
                <a:gd name="T8" fmla="*/ 2147483647 w 4416"/>
                <a:gd name="T9" fmla="*/ 2147483647 h 408"/>
                <a:gd name="T10" fmla="*/ 2147483647 w 4416"/>
                <a:gd name="T11" fmla="*/ 2147483647 h 408"/>
                <a:gd name="T12" fmla="*/ 2147483647 w 4416"/>
                <a:gd name="T13" fmla="*/ 2147483647 h 408"/>
                <a:gd name="T14" fmla="*/ 2147483647 w 4416"/>
                <a:gd name="T15" fmla="*/ 2147483647 h 408"/>
                <a:gd name="T16" fmla="*/ 2147483647 w 4416"/>
                <a:gd name="T17" fmla="*/ 2147483647 h 4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416"/>
                <a:gd name="T28" fmla="*/ 0 h 408"/>
                <a:gd name="T29" fmla="*/ 4416 w 4416"/>
                <a:gd name="T30" fmla="*/ 408 h 40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416" h="408">
                  <a:moveTo>
                    <a:pt x="0" y="304"/>
                  </a:moveTo>
                  <a:cubicBezTo>
                    <a:pt x="124" y="152"/>
                    <a:pt x="248" y="0"/>
                    <a:pt x="432" y="16"/>
                  </a:cubicBezTo>
                  <a:cubicBezTo>
                    <a:pt x="616" y="32"/>
                    <a:pt x="864" y="392"/>
                    <a:pt x="1104" y="400"/>
                  </a:cubicBezTo>
                  <a:cubicBezTo>
                    <a:pt x="1344" y="408"/>
                    <a:pt x="1600" y="88"/>
                    <a:pt x="1872" y="64"/>
                  </a:cubicBezTo>
                  <a:cubicBezTo>
                    <a:pt x="2144" y="40"/>
                    <a:pt x="2496" y="248"/>
                    <a:pt x="2736" y="256"/>
                  </a:cubicBezTo>
                  <a:cubicBezTo>
                    <a:pt x="2976" y="264"/>
                    <a:pt x="3112" y="120"/>
                    <a:pt x="3312" y="112"/>
                  </a:cubicBezTo>
                  <a:cubicBezTo>
                    <a:pt x="3512" y="104"/>
                    <a:pt x="3784" y="208"/>
                    <a:pt x="3936" y="208"/>
                  </a:cubicBezTo>
                  <a:cubicBezTo>
                    <a:pt x="4088" y="208"/>
                    <a:pt x="4144" y="128"/>
                    <a:pt x="4224" y="112"/>
                  </a:cubicBezTo>
                  <a:cubicBezTo>
                    <a:pt x="4304" y="96"/>
                    <a:pt x="4384" y="112"/>
                    <a:pt x="4416" y="1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5"/>
            <p:cNvSpPr>
              <a:spLocks noChangeShapeType="1"/>
            </p:cNvSpPr>
            <p:nvPr/>
          </p:nvSpPr>
          <p:spPr bwMode="auto">
            <a:xfrm>
              <a:off x="2362200" y="3340100"/>
              <a:ext cx="5715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93663" y="1622425"/>
              <a:ext cx="21272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Program Execution</a:t>
              </a:r>
            </a:p>
          </p:txBody>
        </p:sp>
        <p:sp>
          <p:nvSpPr>
            <p:cNvPr id="51" name="Text Box 7"/>
            <p:cNvSpPr txBox="1">
              <a:spLocks noChangeArrowheads="1"/>
            </p:cNvSpPr>
            <p:nvPr/>
          </p:nvSpPr>
          <p:spPr bwMode="auto">
            <a:xfrm>
              <a:off x="225425" y="3122613"/>
              <a:ext cx="171132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Abstract Trace</a:t>
              </a:r>
            </a:p>
          </p:txBody>
        </p:sp>
        <p:sp>
          <p:nvSpPr>
            <p:cNvPr id="52" name="AutoShape 8"/>
            <p:cNvSpPr>
              <a:spLocks noChangeArrowheads="1"/>
            </p:cNvSpPr>
            <p:nvPr/>
          </p:nvSpPr>
          <p:spPr bwMode="auto">
            <a:xfrm>
              <a:off x="2667000" y="4254500"/>
              <a:ext cx="533400" cy="3810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200" dirty="0"/>
                <a:t>M</a:t>
              </a:r>
              <a:r>
                <a:rPr lang="en-US" altLang="zh-CN" sz="1200" baseline="-25000" dirty="0"/>
                <a:t>1</a:t>
              </a:r>
            </a:p>
          </p:txBody>
        </p:sp>
        <p:sp>
          <p:nvSpPr>
            <p:cNvPr id="53" name="AutoShape 9"/>
            <p:cNvSpPr>
              <a:spLocks noChangeArrowheads="1"/>
            </p:cNvSpPr>
            <p:nvPr/>
          </p:nvSpPr>
          <p:spPr bwMode="auto">
            <a:xfrm>
              <a:off x="3657600" y="4254500"/>
              <a:ext cx="533400" cy="3810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200"/>
                <a:t>M</a:t>
              </a:r>
              <a:r>
                <a:rPr lang="en-US" altLang="zh-CN" sz="1200" baseline="-25000"/>
                <a:t>2</a:t>
              </a:r>
            </a:p>
          </p:txBody>
        </p:sp>
        <p:sp>
          <p:nvSpPr>
            <p:cNvPr id="54" name="AutoShape 10"/>
            <p:cNvSpPr>
              <a:spLocks noChangeArrowheads="1"/>
            </p:cNvSpPr>
            <p:nvPr/>
          </p:nvSpPr>
          <p:spPr bwMode="auto">
            <a:xfrm>
              <a:off x="4800600" y="4254500"/>
              <a:ext cx="533400" cy="3810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200"/>
                <a:t>M</a:t>
              </a:r>
              <a:r>
                <a:rPr lang="en-US" altLang="zh-CN" sz="1200" baseline="-25000"/>
                <a:t>3</a:t>
              </a:r>
            </a:p>
          </p:txBody>
        </p:sp>
        <p:sp>
          <p:nvSpPr>
            <p:cNvPr id="55" name="Text Box 14"/>
            <p:cNvSpPr txBox="1">
              <a:spLocks noChangeArrowheads="1"/>
            </p:cNvSpPr>
            <p:nvPr/>
          </p:nvSpPr>
          <p:spPr bwMode="auto">
            <a:xfrm>
              <a:off x="5791200" y="4032250"/>
              <a:ext cx="6413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600"/>
                <a:t>…</a:t>
              </a:r>
            </a:p>
          </p:txBody>
        </p:sp>
        <p:sp>
          <p:nvSpPr>
            <p:cNvPr id="56" name="Line 15"/>
            <p:cNvSpPr>
              <a:spLocks noChangeShapeType="1"/>
            </p:cNvSpPr>
            <p:nvPr/>
          </p:nvSpPr>
          <p:spPr bwMode="auto">
            <a:xfrm>
              <a:off x="2514600" y="1587500"/>
              <a:ext cx="0" cy="1752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Oval 17"/>
            <p:cNvSpPr>
              <a:spLocks noChangeArrowheads="1"/>
            </p:cNvSpPr>
            <p:nvPr/>
          </p:nvSpPr>
          <p:spPr bwMode="auto">
            <a:xfrm>
              <a:off x="2462213" y="1511300"/>
              <a:ext cx="76200" cy="7620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solidFill>
                  <a:schemeClr val="folHlink"/>
                </a:solidFill>
              </a:endParaRPr>
            </a:p>
          </p:txBody>
        </p:sp>
        <p:sp>
          <p:nvSpPr>
            <p:cNvPr id="58" name="Oval 20"/>
            <p:cNvSpPr>
              <a:spLocks noChangeArrowheads="1"/>
            </p:cNvSpPr>
            <p:nvPr/>
          </p:nvSpPr>
          <p:spPr bwMode="auto">
            <a:xfrm>
              <a:off x="4572000" y="1535113"/>
              <a:ext cx="76200" cy="7620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solidFill>
                  <a:schemeClr val="folHlink"/>
                </a:solidFill>
              </a:endParaRPr>
            </a:p>
          </p:txBody>
        </p:sp>
        <p:sp>
          <p:nvSpPr>
            <p:cNvPr id="59" name="Oval 21"/>
            <p:cNvSpPr>
              <a:spLocks noChangeArrowheads="1"/>
            </p:cNvSpPr>
            <p:nvPr/>
          </p:nvSpPr>
          <p:spPr bwMode="auto">
            <a:xfrm>
              <a:off x="5867400" y="1831975"/>
              <a:ext cx="76200" cy="7620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solidFill>
                  <a:schemeClr val="folHlink"/>
                </a:solidFill>
              </a:endParaRPr>
            </a:p>
          </p:txBody>
        </p:sp>
        <p:sp>
          <p:nvSpPr>
            <p:cNvPr id="60" name="Oval 22"/>
            <p:cNvSpPr>
              <a:spLocks noChangeArrowheads="1"/>
            </p:cNvSpPr>
            <p:nvPr/>
          </p:nvSpPr>
          <p:spPr bwMode="auto">
            <a:xfrm>
              <a:off x="6897688" y="1681163"/>
              <a:ext cx="76200" cy="7620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solidFill>
                  <a:schemeClr val="folHlink"/>
                </a:solidFill>
              </a:endParaRPr>
            </a:p>
          </p:txBody>
        </p:sp>
        <p:sp>
          <p:nvSpPr>
            <p:cNvPr id="61" name="Line 23"/>
            <p:cNvSpPr>
              <a:spLocks noChangeShapeType="1"/>
            </p:cNvSpPr>
            <p:nvPr/>
          </p:nvSpPr>
          <p:spPr bwMode="auto">
            <a:xfrm>
              <a:off x="2781300" y="1549400"/>
              <a:ext cx="0" cy="1797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Oval 18"/>
            <p:cNvSpPr>
              <a:spLocks noChangeArrowheads="1"/>
            </p:cNvSpPr>
            <p:nvPr/>
          </p:nvSpPr>
          <p:spPr bwMode="auto">
            <a:xfrm>
              <a:off x="2743200" y="1503363"/>
              <a:ext cx="76200" cy="7620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solidFill>
                  <a:schemeClr val="folHlink"/>
                </a:solidFill>
              </a:endParaRPr>
            </a:p>
          </p:txBody>
        </p:sp>
        <p:sp>
          <p:nvSpPr>
            <p:cNvPr id="63" name="Line 24"/>
            <p:cNvSpPr>
              <a:spLocks noChangeShapeType="1"/>
            </p:cNvSpPr>
            <p:nvPr/>
          </p:nvSpPr>
          <p:spPr bwMode="auto">
            <a:xfrm>
              <a:off x="3798888" y="2089150"/>
              <a:ext cx="0" cy="1238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Oval 19"/>
            <p:cNvSpPr>
              <a:spLocks noChangeArrowheads="1"/>
            </p:cNvSpPr>
            <p:nvPr/>
          </p:nvSpPr>
          <p:spPr bwMode="auto">
            <a:xfrm>
              <a:off x="3762375" y="2044700"/>
              <a:ext cx="76200" cy="7620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>
                <a:solidFill>
                  <a:schemeClr val="folHlink"/>
                </a:solidFill>
              </a:endParaRPr>
            </a:p>
          </p:txBody>
        </p:sp>
        <p:sp>
          <p:nvSpPr>
            <p:cNvPr id="65" name="Line 25"/>
            <p:cNvSpPr>
              <a:spLocks noChangeShapeType="1"/>
            </p:cNvSpPr>
            <p:nvPr/>
          </p:nvSpPr>
          <p:spPr bwMode="auto">
            <a:xfrm>
              <a:off x="4608513" y="1609725"/>
              <a:ext cx="0" cy="1752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26"/>
            <p:cNvSpPr>
              <a:spLocks noChangeShapeType="1"/>
            </p:cNvSpPr>
            <p:nvPr/>
          </p:nvSpPr>
          <p:spPr bwMode="auto">
            <a:xfrm>
              <a:off x="5915025" y="1895475"/>
              <a:ext cx="0" cy="143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27"/>
            <p:cNvSpPr>
              <a:spLocks noChangeShapeType="1"/>
            </p:cNvSpPr>
            <p:nvPr/>
          </p:nvSpPr>
          <p:spPr bwMode="auto">
            <a:xfrm>
              <a:off x="6934200" y="1755775"/>
              <a:ext cx="0" cy="1577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28"/>
            <p:cNvSpPr>
              <a:spLocks noChangeShapeType="1"/>
            </p:cNvSpPr>
            <p:nvPr/>
          </p:nvSpPr>
          <p:spPr bwMode="auto">
            <a:xfrm>
              <a:off x="2508250" y="3351213"/>
              <a:ext cx="400050" cy="896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29"/>
            <p:cNvSpPr>
              <a:spLocks noChangeShapeType="1"/>
            </p:cNvSpPr>
            <p:nvPr/>
          </p:nvSpPr>
          <p:spPr bwMode="auto">
            <a:xfrm flipH="1">
              <a:off x="2960688" y="3351213"/>
              <a:ext cx="854075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30"/>
            <p:cNvSpPr>
              <a:spLocks noChangeShapeType="1"/>
            </p:cNvSpPr>
            <p:nvPr/>
          </p:nvSpPr>
          <p:spPr bwMode="auto">
            <a:xfrm flipH="1">
              <a:off x="3082925" y="3341688"/>
              <a:ext cx="2830513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31"/>
            <p:cNvSpPr>
              <a:spLocks noChangeShapeType="1"/>
            </p:cNvSpPr>
            <p:nvPr/>
          </p:nvSpPr>
          <p:spPr bwMode="auto">
            <a:xfrm>
              <a:off x="2525713" y="3341688"/>
              <a:ext cx="1201737" cy="906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32"/>
            <p:cNvSpPr>
              <a:spLocks noChangeShapeType="1"/>
            </p:cNvSpPr>
            <p:nvPr/>
          </p:nvSpPr>
          <p:spPr bwMode="auto">
            <a:xfrm>
              <a:off x="2768600" y="3316288"/>
              <a:ext cx="1079500" cy="931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33"/>
            <p:cNvSpPr>
              <a:spLocks noChangeShapeType="1"/>
            </p:cNvSpPr>
            <p:nvPr/>
          </p:nvSpPr>
          <p:spPr bwMode="auto">
            <a:xfrm flipH="1">
              <a:off x="3987800" y="3359150"/>
              <a:ext cx="619125" cy="879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34"/>
            <p:cNvSpPr>
              <a:spLocks noChangeShapeType="1"/>
            </p:cNvSpPr>
            <p:nvPr/>
          </p:nvSpPr>
          <p:spPr bwMode="auto">
            <a:xfrm>
              <a:off x="4649788" y="3376613"/>
              <a:ext cx="444500" cy="879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35"/>
            <p:cNvSpPr>
              <a:spLocks noChangeShapeType="1"/>
            </p:cNvSpPr>
            <p:nvPr/>
          </p:nvSpPr>
          <p:spPr bwMode="auto">
            <a:xfrm flipH="1">
              <a:off x="5086350" y="3376613"/>
              <a:ext cx="827088" cy="906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36"/>
            <p:cNvSpPr>
              <a:spLocks noChangeShapeType="1"/>
            </p:cNvSpPr>
            <p:nvPr/>
          </p:nvSpPr>
          <p:spPr bwMode="auto">
            <a:xfrm flipH="1">
              <a:off x="5241925" y="3368675"/>
              <a:ext cx="1733550" cy="904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Text Box 37"/>
            <p:cNvSpPr txBox="1">
              <a:spLocks noChangeArrowheads="1"/>
            </p:cNvSpPr>
            <p:nvPr/>
          </p:nvSpPr>
          <p:spPr bwMode="auto">
            <a:xfrm>
              <a:off x="322263" y="4197350"/>
              <a:ext cx="1060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Monitors</a:t>
              </a:r>
            </a:p>
          </p:txBody>
        </p:sp>
        <p:sp>
          <p:nvSpPr>
            <p:cNvPr id="78" name="Text Box 38"/>
            <p:cNvSpPr txBox="1">
              <a:spLocks noChangeArrowheads="1"/>
            </p:cNvSpPr>
            <p:nvPr/>
          </p:nvSpPr>
          <p:spPr bwMode="auto">
            <a:xfrm>
              <a:off x="339725" y="2419350"/>
              <a:ext cx="210661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i="1">
                  <a:solidFill>
                    <a:srgbClr val="CC3300"/>
                  </a:solidFill>
                </a:rPr>
                <a:t>Observation/Abstraction</a:t>
              </a:r>
            </a:p>
          </p:txBody>
        </p:sp>
        <p:cxnSp>
          <p:nvCxnSpPr>
            <p:cNvPr id="79" name="AutoShape 39"/>
            <p:cNvCxnSpPr>
              <a:cxnSpLocks noChangeShapeType="1"/>
              <a:stCxn id="54" idx="4"/>
              <a:endCxn id="48" idx="6"/>
            </p:cNvCxnSpPr>
            <p:nvPr/>
          </p:nvCxnSpPr>
          <p:spPr bwMode="auto">
            <a:xfrm flipV="1">
              <a:off x="5334000" y="1816100"/>
              <a:ext cx="2097088" cy="2628900"/>
            </a:xfrm>
            <a:prstGeom prst="curvedConnector3">
              <a:avLst>
                <a:gd name="adj1" fmla="val 10226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80" name="Text Box 40"/>
            <p:cNvSpPr txBox="1">
              <a:spLocks noChangeArrowheads="1"/>
            </p:cNvSpPr>
            <p:nvPr/>
          </p:nvSpPr>
          <p:spPr bwMode="auto">
            <a:xfrm>
              <a:off x="969963" y="3746500"/>
              <a:ext cx="113188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i="1">
                  <a:solidFill>
                    <a:srgbClr val="CC3300"/>
                  </a:solidFill>
                </a:rPr>
                <a:t>Verification</a:t>
              </a:r>
            </a:p>
          </p:txBody>
        </p:sp>
        <p:sp>
          <p:nvSpPr>
            <p:cNvPr id="81" name="Text Box 41"/>
            <p:cNvSpPr txBox="1">
              <a:spLocks noChangeArrowheads="1"/>
            </p:cNvSpPr>
            <p:nvPr/>
          </p:nvSpPr>
          <p:spPr bwMode="auto">
            <a:xfrm>
              <a:off x="7602538" y="2732088"/>
              <a:ext cx="113188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i="1">
                  <a:solidFill>
                    <a:srgbClr val="CC3300"/>
                  </a:solidFill>
                </a:rPr>
                <a:t>Action</a:t>
              </a:r>
            </a:p>
          </p:txBody>
        </p:sp>
        <p:sp>
          <p:nvSpPr>
            <p:cNvPr id="82" name="AutoShape 42"/>
            <p:cNvSpPr>
              <a:spLocks noChangeArrowheads="1"/>
            </p:cNvSpPr>
            <p:nvPr/>
          </p:nvSpPr>
          <p:spPr bwMode="auto">
            <a:xfrm>
              <a:off x="2735263" y="4762500"/>
              <a:ext cx="320675" cy="31273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3" name="AutoShape 43"/>
            <p:cNvSpPr>
              <a:spLocks noChangeArrowheads="1"/>
            </p:cNvSpPr>
            <p:nvPr/>
          </p:nvSpPr>
          <p:spPr bwMode="auto">
            <a:xfrm>
              <a:off x="3784600" y="4792663"/>
              <a:ext cx="314325" cy="312737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84" name="Text Box 44"/>
            <p:cNvSpPr txBox="1">
              <a:spLocks noChangeArrowheads="1"/>
            </p:cNvSpPr>
            <p:nvPr/>
          </p:nvSpPr>
          <p:spPr bwMode="auto">
            <a:xfrm>
              <a:off x="1649413" y="4745038"/>
              <a:ext cx="687387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i="1">
                  <a:solidFill>
                    <a:srgbClr val="CC3300"/>
                  </a:solidFill>
                </a:rPr>
                <a:t>Action</a:t>
              </a:r>
            </a:p>
          </p:txBody>
        </p:sp>
      </p:grpSp>
      <p:sp>
        <p:nvSpPr>
          <p:cNvPr id="85" name="Text Box 40"/>
          <p:cNvSpPr txBox="1">
            <a:spLocks noChangeArrowheads="1"/>
          </p:cNvSpPr>
          <p:nvPr/>
        </p:nvSpPr>
        <p:spPr bwMode="auto">
          <a:xfrm>
            <a:off x="1458067" y="5331680"/>
            <a:ext cx="63802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latin typeface="+mj-lt"/>
              </a:rPr>
              <a:t>Monitors can </a:t>
            </a:r>
            <a:r>
              <a:rPr lang="en-US" altLang="zh-CN" sz="2000" dirty="0">
                <a:latin typeface="+mj-lt"/>
              </a:rPr>
              <a:t>be dynamically created or </a:t>
            </a:r>
            <a:r>
              <a:rPr lang="en-US" altLang="zh-CN" sz="2000" dirty="0" smtClean="0">
                <a:latin typeface="+mj-lt"/>
              </a:rPr>
              <a:t>destroyed – why?</a:t>
            </a:r>
          </a:p>
          <a:p>
            <a:pPr algn="ctr"/>
            <a:r>
              <a:rPr lang="en-US" altLang="zh-CN" sz="2000" b="1" i="1" dirty="0" smtClean="0">
                <a:solidFill>
                  <a:srgbClr val="0070C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Parametric Monitoring</a:t>
            </a:r>
            <a:endParaRPr lang="en-US" altLang="zh-CN" sz="2000" b="1" i="1" dirty="0">
              <a:solidFill>
                <a:srgbClr val="0070C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88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Parametric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Imperatively needed, but hard to monitor efficiently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43000" y="3641906"/>
            <a:ext cx="7180076" cy="2651738"/>
            <a:chOff x="597554" y="3478937"/>
            <a:chExt cx="7180076" cy="2651738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97554" y="3478937"/>
              <a:ext cx="7180076" cy="2647225"/>
            </a:xfrm>
            <a:prstGeom prst="rect">
              <a:avLst/>
            </a:prstGeom>
            <a:solidFill>
              <a:srgbClr val="000000">
                <a:alpha val="1019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597554" y="3576130"/>
              <a:ext cx="7180076" cy="2554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000" dirty="0" err="1" smtClean="0">
                  <a:latin typeface="Comic Sans MS" pitchFamily="66" charset="0"/>
                </a:rPr>
                <a:t>SafeEnum</a:t>
              </a:r>
              <a:r>
                <a:rPr lang="en-US" altLang="zh-CN" sz="2000" dirty="0" smtClean="0">
                  <a:latin typeface="Comic Sans MS" pitchFamily="66" charset="0"/>
                </a:rPr>
                <a:t>(Vector </a:t>
              </a:r>
              <a:r>
                <a:rPr lang="en-US" altLang="zh-CN" sz="2000" dirty="0">
                  <a:solidFill>
                    <a:srgbClr val="002060"/>
                  </a:solidFill>
                  <a:latin typeface="Comic Sans MS" pitchFamily="66" charset="0"/>
                </a:rPr>
                <a:t>v</a:t>
              </a:r>
              <a:r>
                <a:rPr lang="en-US" altLang="zh-CN" sz="2000" dirty="0">
                  <a:latin typeface="Comic Sans MS" pitchFamily="66" charset="0"/>
                </a:rPr>
                <a:t>, </a:t>
              </a:r>
              <a:r>
                <a:rPr lang="en-US" altLang="zh-CN" sz="2000" dirty="0" smtClean="0">
                  <a:latin typeface="Comic Sans MS" pitchFamily="66" charset="0"/>
                </a:rPr>
                <a:t>Enumeration+ </a:t>
              </a:r>
              <a:r>
                <a:rPr lang="en-US" altLang="zh-CN" sz="2000" dirty="0">
                  <a:latin typeface="Comic Sans MS" pitchFamily="66" charset="0"/>
                </a:rPr>
                <a:t>e) {</a:t>
              </a:r>
            </a:p>
            <a:p>
              <a:r>
                <a:rPr lang="en-US" altLang="zh-CN" sz="2000" dirty="0">
                  <a:latin typeface="Comic Sans MS" pitchFamily="66" charset="0"/>
                </a:rPr>
                <a:t>  </a:t>
              </a:r>
              <a:r>
                <a:rPr lang="en-US" altLang="zh-CN" sz="2000" dirty="0">
                  <a:solidFill>
                    <a:schemeClr val="hlink"/>
                  </a:solidFill>
                  <a:latin typeface="Comic Sans MS" pitchFamily="66" charset="0"/>
                </a:rPr>
                <a:t>event</a:t>
              </a:r>
              <a:r>
                <a:rPr lang="en-US" altLang="zh-CN" sz="2000" dirty="0">
                  <a:latin typeface="Comic Sans MS" pitchFamily="66" charset="0"/>
                </a:rPr>
                <a:t> create after(Vector v) returning(Enumeration e</a:t>
              </a:r>
              <a:r>
                <a:rPr lang="en-US" altLang="zh-CN" sz="2000" dirty="0" smtClean="0">
                  <a:latin typeface="Comic Sans MS" pitchFamily="66" charset="0"/>
                </a:rPr>
                <a:t>): ...</a:t>
              </a:r>
              <a:endParaRPr lang="en-US" altLang="zh-CN" sz="2000" dirty="0">
                <a:latin typeface="Comic Sans MS" pitchFamily="66" charset="0"/>
              </a:endParaRPr>
            </a:p>
            <a:p>
              <a:r>
                <a:rPr lang="en-US" altLang="zh-CN" sz="2000" dirty="0">
                  <a:latin typeface="Comic Sans MS" pitchFamily="66" charset="0"/>
                </a:rPr>
                <a:t>  </a:t>
              </a:r>
              <a:r>
                <a:rPr lang="en-US" altLang="zh-CN" sz="2000" dirty="0">
                  <a:solidFill>
                    <a:schemeClr val="hlink"/>
                  </a:solidFill>
                  <a:latin typeface="Comic Sans MS" pitchFamily="66" charset="0"/>
                </a:rPr>
                <a:t>event</a:t>
              </a:r>
              <a:r>
                <a:rPr lang="en-US" altLang="zh-CN" sz="2000" dirty="0">
                  <a:latin typeface="Comic Sans MS" pitchFamily="66" charset="0"/>
                </a:rPr>
                <a:t> </a:t>
              </a:r>
              <a:r>
                <a:rPr lang="en-US" altLang="zh-CN" sz="2000" dirty="0" err="1">
                  <a:latin typeface="Comic Sans MS" pitchFamily="66" charset="0"/>
                </a:rPr>
                <a:t>updatesource</a:t>
              </a:r>
              <a:r>
                <a:rPr lang="en-US" altLang="zh-CN" sz="2000" dirty="0">
                  <a:latin typeface="Comic Sans MS" pitchFamily="66" charset="0"/>
                </a:rPr>
                <a:t> after(Vector v) : </a:t>
              </a:r>
              <a:r>
                <a:rPr lang="en-US" altLang="zh-CN" sz="2000" dirty="0" smtClean="0">
                  <a:latin typeface="Comic Sans MS" pitchFamily="66" charset="0"/>
                </a:rPr>
                <a:t>...</a:t>
              </a:r>
              <a:endParaRPr lang="en-US" altLang="zh-CN" sz="2000" dirty="0">
                <a:latin typeface="Comic Sans MS" pitchFamily="66" charset="0"/>
              </a:endParaRPr>
            </a:p>
            <a:p>
              <a:r>
                <a:rPr lang="en-US" altLang="zh-CN" sz="2000" dirty="0">
                  <a:latin typeface="Comic Sans MS" pitchFamily="66" charset="0"/>
                </a:rPr>
                <a:t>  </a:t>
              </a:r>
              <a:r>
                <a:rPr lang="en-US" altLang="zh-CN" sz="2000" dirty="0">
                  <a:solidFill>
                    <a:schemeClr val="hlink"/>
                  </a:solidFill>
                  <a:latin typeface="Comic Sans MS" pitchFamily="66" charset="0"/>
                </a:rPr>
                <a:t>event</a:t>
              </a:r>
              <a:r>
                <a:rPr lang="en-US" altLang="zh-CN" sz="2000" dirty="0">
                  <a:latin typeface="Comic Sans MS" pitchFamily="66" charset="0"/>
                </a:rPr>
                <a:t> next before(Enumeration e) : </a:t>
              </a:r>
              <a:r>
                <a:rPr lang="en-US" altLang="zh-CN" sz="2000" dirty="0" smtClean="0">
                  <a:latin typeface="Comic Sans MS" pitchFamily="66" charset="0"/>
                </a:rPr>
                <a:t>...</a:t>
              </a:r>
              <a:endParaRPr lang="en-US" altLang="zh-CN" sz="2000" dirty="0">
                <a:latin typeface="Comic Sans MS" pitchFamily="66" charset="0"/>
              </a:endParaRPr>
            </a:p>
            <a:p>
              <a:endParaRPr lang="en-US" altLang="zh-CN" sz="2000" dirty="0" smtClean="0">
                <a:solidFill>
                  <a:srgbClr val="FF0000"/>
                </a:solidFill>
                <a:latin typeface="Comic Sans MS" pitchFamily="66" charset="0"/>
              </a:endParaRPr>
            </a:p>
            <a:p>
              <a:r>
                <a:rPr lang="en-US" altLang="zh-CN" sz="2000" dirty="0" smtClean="0">
                  <a:solidFill>
                    <a:srgbClr val="FF0000"/>
                  </a:solidFill>
                  <a:latin typeface="Comic Sans MS" pitchFamily="66" charset="0"/>
                </a:rPr>
                <a:t>  ere</a:t>
              </a:r>
              <a:r>
                <a:rPr lang="en-US" altLang="zh-CN" sz="2000" dirty="0" smtClean="0">
                  <a:latin typeface="Comic Sans MS" pitchFamily="66" charset="0"/>
                </a:rPr>
                <a:t> </a:t>
              </a:r>
              <a:r>
                <a:rPr lang="en-US" altLang="zh-CN" sz="2000" dirty="0">
                  <a:latin typeface="Comic Sans MS" pitchFamily="66" charset="0"/>
                </a:rPr>
                <a:t>: create next* </a:t>
              </a:r>
              <a:r>
                <a:rPr lang="en-US" altLang="zh-CN" sz="2000" dirty="0" err="1">
                  <a:latin typeface="Comic Sans MS" pitchFamily="66" charset="0"/>
                </a:rPr>
                <a:t>updatesource</a:t>
              </a:r>
              <a:r>
                <a:rPr lang="en-US" altLang="zh-CN" sz="2000" dirty="0">
                  <a:latin typeface="Comic Sans MS" pitchFamily="66" charset="0"/>
                </a:rPr>
                <a:t> </a:t>
              </a:r>
              <a:r>
                <a:rPr lang="en-US" altLang="zh-CN" sz="2000" dirty="0" err="1">
                  <a:latin typeface="Comic Sans MS" pitchFamily="66" charset="0"/>
                </a:rPr>
                <a:t>updatesource</a:t>
              </a:r>
              <a:r>
                <a:rPr lang="en-US" altLang="zh-CN" sz="2000" dirty="0">
                  <a:latin typeface="Comic Sans MS" pitchFamily="66" charset="0"/>
                </a:rPr>
                <a:t>* next</a:t>
              </a:r>
            </a:p>
            <a:p>
              <a:r>
                <a:rPr lang="en-US" altLang="zh-CN" sz="2000" dirty="0">
                  <a:latin typeface="Comic Sans MS" pitchFamily="66" charset="0"/>
                </a:rPr>
                <a:t>  </a:t>
              </a:r>
              <a:r>
                <a:rPr lang="en-US" altLang="zh-CN" sz="2000" dirty="0" smtClean="0">
                  <a:solidFill>
                    <a:schemeClr val="accent2"/>
                  </a:solidFill>
                  <a:latin typeface="Comic Sans MS" pitchFamily="66" charset="0"/>
                </a:rPr>
                <a:t>@match</a:t>
              </a:r>
              <a:r>
                <a:rPr lang="en-US" altLang="zh-CN" sz="2000" dirty="0" smtClean="0">
                  <a:latin typeface="Comic Sans MS" pitchFamily="66" charset="0"/>
                </a:rPr>
                <a:t> { </a:t>
              </a:r>
              <a:r>
                <a:rPr lang="en-US" altLang="zh-CN" sz="2000" dirty="0" err="1" smtClean="0">
                  <a:latin typeface="Comic Sans MS" pitchFamily="66" charset="0"/>
                </a:rPr>
                <a:t>System.out.println</a:t>
              </a:r>
              <a:r>
                <a:rPr lang="en-US" altLang="zh-CN" sz="2000" dirty="0" smtClean="0">
                  <a:latin typeface="Comic Sans MS" pitchFamily="66" charset="0"/>
                </a:rPr>
                <a:t>(“Failed </a:t>
              </a:r>
              <a:r>
                <a:rPr lang="en-US" altLang="zh-CN" sz="2000" dirty="0">
                  <a:latin typeface="Comic Sans MS" pitchFamily="66" charset="0"/>
                </a:rPr>
                <a:t>Enumeration</a:t>
              </a:r>
              <a:r>
                <a:rPr lang="en-US" altLang="zh-CN" sz="2000" dirty="0" smtClean="0">
                  <a:latin typeface="Comic Sans MS" pitchFamily="66" charset="0"/>
                </a:rPr>
                <a:t>!"); }</a:t>
              </a:r>
              <a:endParaRPr lang="en-US" altLang="zh-CN" sz="2000" dirty="0">
                <a:latin typeface="Comic Sans MS" pitchFamily="66" charset="0"/>
              </a:endParaRPr>
            </a:p>
            <a:p>
              <a:r>
                <a:rPr lang="en-US" altLang="zh-CN" sz="2000" dirty="0">
                  <a:latin typeface="Comic Sans MS" pitchFamily="66" charset="0"/>
                </a:rPr>
                <a:t>}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24200" y="2632495"/>
            <a:ext cx="2133600" cy="1106604"/>
            <a:chOff x="3124200" y="2632495"/>
            <a:chExt cx="2133600" cy="1106604"/>
          </a:xfrm>
        </p:grpSpPr>
        <p:sp>
          <p:nvSpPr>
            <p:cNvPr id="14" name="Rounded Rectangle 13"/>
            <p:cNvSpPr/>
            <p:nvPr/>
          </p:nvSpPr>
          <p:spPr>
            <a:xfrm>
              <a:off x="3124200" y="2632495"/>
              <a:ext cx="2133600" cy="68580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accent2">
                      <a:lumMod val="75000"/>
                    </a:schemeClr>
                  </a:solidFill>
                </a:rPr>
                <a:t>Parameters</a:t>
              </a:r>
              <a:endParaRPr lang="en-US" sz="28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4" idx="2"/>
            </p:cNvCxnSpPr>
            <p:nvPr/>
          </p:nvCxnSpPr>
          <p:spPr>
            <a:xfrm flipH="1">
              <a:off x="3505200" y="3318295"/>
              <a:ext cx="685800" cy="420804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2"/>
            </p:cNvCxnSpPr>
            <p:nvPr/>
          </p:nvCxnSpPr>
          <p:spPr>
            <a:xfrm>
              <a:off x="4191000" y="3318295"/>
              <a:ext cx="1066800" cy="420804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947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Runtime Verification and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Aims at achieving benefits of both testing and formal verification, avoiding their </a:t>
            </a:r>
            <a:r>
              <a:rPr lang="en-US" dirty="0" smtClean="0"/>
              <a:t>pitfalls</a:t>
            </a:r>
          </a:p>
          <a:p>
            <a:r>
              <a:rPr lang="en-US" dirty="0"/>
              <a:t>Question: what do we really want … ?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8A3E"/>
                </a:solidFill>
              </a:rPr>
              <a:t>A</a:t>
            </a:r>
            <a:r>
              <a:rPr lang="en-US" dirty="0" smtClean="0"/>
              <a:t>. To </a:t>
            </a:r>
            <a:r>
              <a:rPr lang="en-US" dirty="0"/>
              <a:t>prove a program </a:t>
            </a:r>
            <a:r>
              <a:rPr lang="en-US" dirty="0" smtClean="0"/>
              <a:t>correct?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B</a:t>
            </a:r>
            <a:r>
              <a:rPr lang="en-US" dirty="0" smtClean="0"/>
              <a:t>. To </a:t>
            </a:r>
            <a:r>
              <a:rPr lang="en-US" dirty="0"/>
              <a:t>achieve correct </a:t>
            </a:r>
            <a:r>
              <a:rPr lang="en-US" dirty="0" smtClean="0"/>
              <a:t>execution?</a:t>
            </a:r>
            <a:endParaRPr lang="en-US" dirty="0"/>
          </a:p>
          <a:p>
            <a:pPr lvl="1"/>
            <a:r>
              <a:rPr lang="en-US" dirty="0" smtClean="0"/>
              <a:t>Often </a:t>
            </a:r>
            <a:r>
              <a:rPr lang="en-US" dirty="0"/>
              <a:t>“</a:t>
            </a:r>
            <a:r>
              <a:rPr lang="en-US" b="1" dirty="0">
                <a:solidFill>
                  <a:srgbClr val="008A3E"/>
                </a:solidFill>
              </a:rPr>
              <a:t>A</a:t>
            </a:r>
            <a:r>
              <a:rPr lang="en-US" dirty="0"/>
              <a:t> =&gt;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dirty="0"/>
              <a:t>”, but isn’t the price too high?</a:t>
            </a:r>
          </a:p>
          <a:p>
            <a:pPr lvl="1"/>
            <a:r>
              <a:rPr lang="en-US" dirty="0" smtClean="0"/>
              <a:t>Focusing </a:t>
            </a:r>
            <a:r>
              <a:rPr lang="en-US" dirty="0"/>
              <a:t>on </a:t>
            </a:r>
            <a:r>
              <a:rPr lang="en-US" dirty="0">
                <a:solidFill>
                  <a:srgbClr val="C00000"/>
                </a:solidFill>
              </a:rPr>
              <a:t>B</a:t>
            </a:r>
            <a:r>
              <a:rPr lang="en-US" dirty="0"/>
              <a:t>, one sometimes also gets </a:t>
            </a:r>
            <a:r>
              <a:rPr lang="en-US" dirty="0">
                <a:solidFill>
                  <a:srgbClr val="008A3E"/>
                </a:solidFill>
              </a:rPr>
              <a:t>A</a:t>
            </a:r>
          </a:p>
          <a:p>
            <a:r>
              <a:rPr lang="en-US" dirty="0"/>
              <a:t>Instead of proving </a:t>
            </a:r>
            <a:r>
              <a:rPr lang="en-US" dirty="0">
                <a:latin typeface="CMU Serif" pitchFamily="2" charset="0"/>
                <a:ea typeface="CMU Serif" pitchFamily="2" charset="0"/>
                <a:cs typeface="CMU Serif" pitchFamily="2" charset="0"/>
              </a:rPr>
              <a:t>systems</a:t>
            </a:r>
            <a:r>
              <a:rPr lang="en-US" dirty="0"/>
              <a:t> correct, observe, check and control their </a:t>
            </a:r>
            <a:r>
              <a:rPr lang="en-US" dirty="0">
                <a:latin typeface="CMU Serif" pitchFamily="2" charset="0"/>
                <a:ea typeface="CMU Serif" pitchFamily="2" charset="0"/>
                <a:cs typeface="CMU Serif" pitchFamily="2" charset="0"/>
              </a:rPr>
              <a:t>execution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35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Lack of Parameters Leads to False Alarms</a:t>
            </a:r>
            <a:endParaRPr lang="en-US" dirty="0"/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4452204" y="2081213"/>
            <a:ext cx="1887538" cy="2895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539017" y="2081213"/>
            <a:ext cx="3059112" cy="2895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539017" y="2097088"/>
            <a:ext cx="3128962" cy="277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>
                <a:latin typeface="Comic Sans MS" pitchFamily="66" charset="0"/>
              </a:rPr>
              <a:t>Main Thread:</a:t>
            </a:r>
          </a:p>
          <a:p>
            <a:endParaRPr lang="en-US" altLang="zh-CN" sz="1600">
              <a:latin typeface="Comic Sans MS" pitchFamily="66" charset="0"/>
            </a:endParaRPr>
          </a:p>
          <a:p>
            <a:r>
              <a:rPr lang="en-US" altLang="zh-CN" sz="1600">
                <a:latin typeface="Comic Sans MS" pitchFamily="66" charset="0"/>
              </a:rPr>
              <a:t>Vector v = //initialization;</a:t>
            </a:r>
          </a:p>
          <a:p>
            <a:r>
              <a:rPr lang="en-US" altLang="zh-CN" sz="3200"/>
              <a:t>…</a:t>
            </a:r>
            <a:endParaRPr lang="en-US" altLang="zh-CN" sz="3200">
              <a:latin typeface="Comic Sans MS" pitchFamily="66" charset="0"/>
            </a:endParaRPr>
          </a:p>
          <a:p>
            <a:r>
              <a:rPr lang="en-US" altLang="zh-CN" sz="1600">
                <a:latin typeface="Comic Sans MS" pitchFamily="66" charset="0"/>
              </a:rPr>
              <a:t>Enumeration e = v.elements();</a:t>
            </a:r>
          </a:p>
          <a:p>
            <a:r>
              <a:rPr lang="en-US" altLang="zh-CN" sz="3200"/>
              <a:t>…</a:t>
            </a:r>
            <a:endParaRPr lang="en-US" altLang="zh-CN" sz="3200">
              <a:latin typeface="Comic Sans MS" pitchFamily="66" charset="0"/>
            </a:endParaRPr>
          </a:p>
          <a:p>
            <a:r>
              <a:rPr lang="en-US" altLang="zh-CN" sz="1600">
                <a:latin typeface="Comic Sans MS" pitchFamily="66" charset="0"/>
              </a:rPr>
              <a:t>Object obj = e.nextElement();</a:t>
            </a:r>
          </a:p>
          <a:p>
            <a:r>
              <a:rPr lang="en-US" altLang="zh-CN" sz="3200"/>
              <a:t>…</a:t>
            </a:r>
            <a:endParaRPr lang="en-US" altLang="zh-CN" sz="3200">
              <a:latin typeface="Comic Sans MS" pitchFamily="66" charset="0"/>
            </a:endParaRPr>
          </a:p>
        </p:txBody>
      </p:sp>
      <p:sp>
        <p:nvSpPr>
          <p:cNvPr id="68" name="Text Box 17"/>
          <p:cNvSpPr txBox="1">
            <a:spLocks noChangeArrowheads="1"/>
          </p:cNvSpPr>
          <p:nvPr/>
        </p:nvSpPr>
        <p:spPr bwMode="auto">
          <a:xfrm>
            <a:off x="4680804" y="2109788"/>
            <a:ext cx="14986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dirty="0">
                <a:latin typeface="Comic Sans MS" pitchFamily="66" charset="0"/>
              </a:rPr>
              <a:t>Task Thread:</a:t>
            </a:r>
          </a:p>
          <a:p>
            <a:endParaRPr lang="en-US" altLang="zh-CN" sz="1600" dirty="0">
              <a:latin typeface="Comic Sans MS" pitchFamily="66" charset="0"/>
            </a:endParaRPr>
          </a:p>
          <a:p>
            <a:endParaRPr lang="en-US" altLang="zh-CN" sz="1600" dirty="0">
              <a:latin typeface="Comic Sans MS" pitchFamily="66" charset="0"/>
            </a:endParaRPr>
          </a:p>
          <a:p>
            <a:endParaRPr lang="en-US" altLang="zh-CN" sz="1600" dirty="0">
              <a:latin typeface="Comic Sans MS" pitchFamily="66" charset="0"/>
            </a:endParaRPr>
          </a:p>
          <a:p>
            <a:r>
              <a:rPr lang="en-US" altLang="zh-CN" sz="3200" dirty="0"/>
              <a:t>…</a:t>
            </a:r>
            <a:endParaRPr lang="en-US" altLang="zh-CN" sz="3200" dirty="0">
              <a:latin typeface="Comic Sans MS" pitchFamily="66" charset="0"/>
            </a:endParaRPr>
          </a:p>
          <a:p>
            <a:r>
              <a:rPr lang="en-US" altLang="zh-CN" sz="1600" dirty="0" err="1">
                <a:latin typeface="Comic Sans MS" pitchFamily="66" charset="0"/>
              </a:rPr>
              <a:t>v.remove</a:t>
            </a:r>
            <a:r>
              <a:rPr lang="en-US" altLang="zh-CN" sz="1600" dirty="0">
                <a:latin typeface="Comic Sans MS" pitchFamily="66" charset="0"/>
              </a:rPr>
              <a:t>(0);</a:t>
            </a:r>
          </a:p>
          <a:p>
            <a:r>
              <a:rPr lang="en-US" altLang="zh-CN" sz="3200" dirty="0"/>
              <a:t>…</a:t>
            </a:r>
            <a:endParaRPr lang="en-US" altLang="zh-CN" sz="3200" dirty="0">
              <a:latin typeface="Comic Sans MS" pitchFamily="66" charset="0"/>
            </a:endParaRPr>
          </a:p>
        </p:txBody>
      </p:sp>
      <p:sp>
        <p:nvSpPr>
          <p:cNvPr id="69" name="Line 18"/>
          <p:cNvSpPr>
            <a:spLocks noChangeShapeType="1"/>
          </p:cNvSpPr>
          <p:nvPr/>
        </p:nvSpPr>
        <p:spPr bwMode="auto">
          <a:xfrm>
            <a:off x="3493354" y="3513138"/>
            <a:ext cx="1136650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0" name="Line 19"/>
          <p:cNvSpPr>
            <a:spLocks noChangeShapeType="1"/>
          </p:cNvSpPr>
          <p:nvPr/>
        </p:nvSpPr>
        <p:spPr bwMode="auto">
          <a:xfrm flipH="1">
            <a:off x="3479067" y="3800475"/>
            <a:ext cx="1190625" cy="3222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" name="AutoShape 20"/>
          <p:cNvSpPr>
            <a:spLocks noChangeArrowheads="1"/>
          </p:cNvSpPr>
          <p:nvPr/>
        </p:nvSpPr>
        <p:spPr bwMode="auto">
          <a:xfrm>
            <a:off x="7276367" y="2420938"/>
            <a:ext cx="1381125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create</a:t>
            </a:r>
          </a:p>
        </p:txBody>
      </p:sp>
      <p:sp>
        <p:nvSpPr>
          <p:cNvPr id="72" name="AutoShape 21"/>
          <p:cNvSpPr>
            <a:spLocks noChangeArrowheads="1"/>
          </p:cNvSpPr>
          <p:nvPr/>
        </p:nvSpPr>
        <p:spPr bwMode="auto">
          <a:xfrm>
            <a:off x="7276367" y="3048000"/>
            <a:ext cx="1381125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updatesource</a:t>
            </a:r>
          </a:p>
        </p:txBody>
      </p:sp>
      <p:sp>
        <p:nvSpPr>
          <p:cNvPr id="73" name="AutoShape 22"/>
          <p:cNvSpPr>
            <a:spLocks noChangeArrowheads="1"/>
          </p:cNvSpPr>
          <p:nvPr/>
        </p:nvSpPr>
        <p:spPr bwMode="auto">
          <a:xfrm>
            <a:off x="7276367" y="3685381"/>
            <a:ext cx="1381125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next</a:t>
            </a:r>
          </a:p>
        </p:txBody>
      </p:sp>
      <p:sp>
        <p:nvSpPr>
          <p:cNvPr id="74" name="Text Box 23"/>
          <p:cNvSpPr txBox="1">
            <a:spLocks noChangeArrowheads="1"/>
          </p:cNvSpPr>
          <p:nvPr/>
        </p:nvSpPr>
        <p:spPr bwMode="auto">
          <a:xfrm>
            <a:off x="7568467" y="1614488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/>
              <a:t>…</a:t>
            </a:r>
          </a:p>
        </p:txBody>
      </p:sp>
      <p:sp>
        <p:nvSpPr>
          <p:cNvPr id="75" name="Text Box 25"/>
          <p:cNvSpPr txBox="1">
            <a:spLocks noChangeArrowheads="1"/>
          </p:cNvSpPr>
          <p:nvPr/>
        </p:nvSpPr>
        <p:spPr bwMode="auto">
          <a:xfrm>
            <a:off x="2564667" y="5257800"/>
            <a:ext cx="48317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Appear to be a violation but  it is not; </a:t>
            </a:r>
            <a:r>
              <a:rPr lang="en-US" altLang="zh-CN" dirty="0">
                <a:solidFill>
                  <a:srgbClr val="990000"/>
                </a:solidFill>
              </a:rPr>
              <a:t>false alarm</a:t>
            </a:r>
            <a:r>
              <a:rPr lang="en-US" altLang="zh-CN" dirty="0"/>
              <a:t>!</a:t>
            </a:r>
          </a:p>
        </p:txBody>
      </p:sp>
      <p:sp>
        <p:nvSpPr>
          <p:cNvPr id="76" name="Line 26"/>
          <p:cNvSpPr>
            <a:spLocks noChangeShapeType="1"/>
          </p:cNvSpPr>
          <p:nvPr/>
        </p:nvSpPr>
        <p:spPr bwMode="auto">
          <a:xfrm flipH="1">
            <a:off x="6125429" y="4159250"/>
            <a:ext cx="1296988" cy="1120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" name="Text Box 27"/>
          <p:cNvSpPr txBox="1">
            <a:spLocks noChangeArrowheads="1"/>
          </p:cNvSpPr>
          <p:nvPr/>
        </p:nvSpPr>
        <p:spPr bwMode="auto">
          <a:xfrm>
            <a:off x="4682392" y="3578225"/>
            <a:ext cx="146050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rgbClr val="FF0000"/>
                </a:solidFill>
                <a:latin typeface="Comic Sans MS" pitchFamily="66" charset="0"/>
              </a:rPr>
              <a:t>v2</a:t>
            </a:r>
            <a:r>
              <a:rPr lang="en-US" altLang="zh-CN" sz="1600">
                <a:latin typeface="Comic Sans MS" pitchFamily="66" charset="0"/>
              </a:rPr>
              <a:t>.remove(0);</a:t>
            </a:r>
          </a:p>
        </p:txBody>
      </p:sp>
    </p:spTree>
    <p:extLst>
      <p:ext uri="{BB962C8B-B14F-4D97-AF65-F5344CB8AC3E}">
        <p14:creationId xmlns:p14="http://schemas.microsoft.com/office/powerpoint/2010/main" val="284202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5" grpId="0"/>
      <p:bldP spid="76" grpId="0" animBg="1"/>
      <p:bldP spid="7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Parameters to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73675"/>
          </a:xfrm>
        </p:spPr>
        <p:txBody>
          <a:bodyPr>
            <a:normAutofit/>
          </a:bodyPr>
          <a:lstStyle/>
          <a:p>
            <a:pPr algn="just"/>
            <a:endParaRPr lang="en-US" altLang="zh-CN" i="1" dirty="0" smtClean="0">
              <a:solidFill>
                <a:srgbClr val="0000FF"/>
              </a:solidFill>
            </a:endParaRPr>
          </a:p>
          <a:p>
            <a:pPr algn="just"/>
            <a:endParaRPr lang="en-US" altLang="zh-CN" i="1" dirty="0">
              <a:solidFill>
                <a:srgbClr val="0000FF"/>
              </a:solidFill>
            </a:endParaRPr>
          </a:p>
          <a:p>
            <a:pPr algn="just"/>
            <a:endParaRPr lang="en-US" altLang="zh-CN" i="1" dirty="0" smtClean="0">
              <a:solidFill>
                <a:srgbClr val="0000FF"/>
              </a:solidFill>
            </a:endParaRPr>
          </a:p>
          <a:p>
            <a:pPr algn="just"/>
            <a:endParaRPr lang="en-US" altLang="zh-CN" i="1" dirty="0">
              <a:solidFill>
                <a:srgbClr val="0000FF"/>
              </a:solidFill>
            </a:endParaRPr>
          </a:p>
          <a:p>
            <a:pPr algn="just"/>
            <a:endParaRPr lang="en-US" altLang="zh-CN" i="1" dirty="0" smtClean="0">
              <a:solidFill>
                <a:srgbClr val="0000FF"/>
              </a:solidFill>
            </a:endParaRPr>
          </a:p>
          <a:p>
            <a:pPr algn="just"/>
            <a:endParaRPr lang="en-US" altLang="zh-CN" sz="1600" i="1" dirty="0" smtClean="0">
              <a:solidFill>
                <a:srgbClr val="0000FF"/>
              </a:solidFill>
            </a:endParaRPr>
          </a:p>
          <a:p>
            <a:pPr algn="just"/>
            <a:endParaRPr lang="en-US" altLang="zh-CN" sz="2800" i="1" dirty="0" smtClean="0">
              <a:solidFill>
                <a:srgbClr val="0000FF"/>
              </a:solidFill>
            </a:endParaRPr>
          </a:p>
          <a:p>
            <a:pPr algn="just"/>
            <a:r>
              <a:rPr lang="en-US" altLang="zh-CN" sz="2800" i="1" dirty="0" smtClean="0">
                <a:solidFill>
                  <a:srgbClr val="0000FF"/>
                </a:solidFill>
              </a:rPr>
              <a:t>Parametric </a:t>
            </a:r>
            <a:r>
              <a:rPr lang="en-US" altLang="zh-CN" sz="2800" i="1" dirty="0">
                <a:solidFill>
                  <a:srgbClr val="0000FF"/>
                </a:solidFill>
              </a:rPr>
              <a:t>traces</a:t>
            </a:r>
            <a:r>
              <a:rPr lang="en-US" altLang="zh-CN" sz="2800" dirty="0">
                <a:solidFill>
                  <a:srgbClr val="0000FF"/>
                </a:solidFill>
              </a:rPr>
              <a:t>:</a:t>
            </a:r>
            <a:r>
              <a:rPr lang="en-US" altLang="zh-CN" sz="2800" i="1" dirty="0">
                <a:solidFill>
                  <a:srgbClr val="0000FF"/>
                </a:solidFill>
              </a:rPr>
              <a:t> </a:t>
            </a:r>
            <a:r>
              <a:rPr lang="en-US" altLang="zh-CN" sz="2800" dirty="0"/>
              <a:t>traces containing events with </a:t>
            </a:r>
            <a:r>
              <a:rPr lang="en-US" altLang="zh-CN" sz="2800" dirty="0" smtClean="0"/>
              <a:t>parameters</a:t>
            </a:r>
            <a:endParaRPr lang="en-US" altLang="zh-CN" sz="2800" dirty="0"/>
          </a:p>
        </p:txBody>
      </p:sp>
      <p:sp>
        <p:nvSpPr>
          <p:cNvPr id="20" name="AutoShape 10"/>
          <p:cNvSpPr>
            <a:spLocks noChangeArrowheads="1"/>
          </p:cNvSpPr>
          <p:nvPr/>
        </p:nvSpPr>
        <p:spPr bwMode="auto">
          <a:xfrm>
            <a:off x="6799262" y="2377098"/>
            <a:ext cx="1719263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create(v, e)</a:t>
            </a:r>
          </a:p>
        </p:txBody>
      </p:sp>
      <p:sp>
        <p:nvSpPr>
          <p:cNvPr id="21" name="AutoShape 11"/>
          <p:cNvSpPr>
            <a:spLocks noChangeArrowheads="1"/>
          </p:cNvSpPr>
          <p:nvPr/>
        </p:nvSpPr>
        <p:spPr bwMode="auto">
          <a:xfrm>
            <a:off x="6799262" y="2953362"/>
            <a:ext cx="1719263" cy="374649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update(v2)</a:t>
            </a:r>
          </a:p>
        </p:txBody>
      </p:sp>
      <p:sp>
        <p:nvSpPr>
          <p:cNvPr id="22" name="AutoShape 12"/>
          <p:cNvSpPr>
            <a:spLocks noChangeArrowheads="1"/>
          </p:cNvSpPr>
          <p:nvPr/>
        </p:nvSpPr>
        <p:spPr bwMode="auto">
          <a:xfrm>
            <a:off x="6803599" y="3489570"/>
            <a:ext cx="1714926" cy="448041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next(e)</a:t>
            </a: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7253287" y="1580173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/>
              <a:t>…</a:t>
            </a: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7240587" y="3723298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/>
              <a:t>…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4572000" y="1896086"/>
            <a:ext cx="1887537" cy="2895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658812" y="1896086"/>
            <a:ext cx="3059113" cy="2895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658812" y="1911961"/>
            <a:ext cx="3128963" cy="277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>
                <a:latin typeface="Comic Sans MS" pitchFamily="66" charset="0"/>
              </a:rPr>
              <a:t>Main Thread:</a:t>
            </a:r>
          </a:p>
          <a:p>
            <a:endParaRPr lang="en-US" altLang="zh-CN" sz="1600">
              <a:latin typeface="Comic Sans MS" pitchFamily="66" charset="0"/>
            </a:endParaRPr>
          </a:p>
          <a:p>
            <a:r>
              <a:rPr lang="en-US" altLang="zh-CN" sz="1600">
                <a:latin typeface="Comic Sans MS" pitchFamily="66" charset="0"/>
              </a:rPr>
              <a:t>Vector v = //initialization;</a:t>
            </a:r>
          </a:p>
          <a:p>
            <a:r>
              <a:rPr lang="en-US" altLang="zh-CN" sz="3200"/>
              <a:t>…</a:t>
            </a:r>
            <a:endParaRPr lang="en-US" altLang="zh-CN" sz="3200">
              <a:latin typeface="Comic Sans MS" pitchFamily="66" charset="0"/>
            </a:endParaRPr>
          </a:p>
          <a:p>
            <a:r>
              <a:rPr lang="en-US" altLang="zh-CN" sz="1600">
                <a:latin typeface="Comic Sans MS" pitchFamily="66" charset="0"/>
              </a:rPr>
              <a:t>Enumeration e = v.elements();</a:t>
            </a:r>
          </a:p>
          <a:p>
            <a:r>
              <a:rPr lang="en-US" altLang="zh-CN" sz="3200"/>
              <a:t>…</a:t>
            </a:r>
            <a:endParaRPr lang="en-US" altLang="zh-CN" sz="3200">
              <a:latin typeface="Comic Sans MS" pitchFamily="66" charset="0"/>
            </a:endParaRPr>
          </a:p>
          <a:p>
            <a:r>
              <a:rPr lang="en-US" altLang="zh-CN" sz="1600">
                <a:latin typeface="Comic Sans MS" pitchFamily="66" charset="0"/>
              </a:rPr>
              <a:t>Object obj = e.nextElement();</a:t>
            </a:r>
          </a:p>
          <a:p>
            <a:r>
              <a:rPr lang="en-US" altLang="zh-CN" sz="3200"/>
              <a:t>…</a:t>
            </a:r>
            <a:endParaRPr lang="en-US" altLang="zh-CN" sz="3200">
              <a:latin typeface="Comic Sans MS" pitchFamily="66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4800600" y="1924661"/>
            <a:ext cx="14986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>
                <a:latin typeface="Comic Sans MS" pitchFamily="66" charset="0"/>
              </a:rPr>
              <a:t>Task Thread:</a:t>
            </a:r>
          </a:p>
          <a:p>
            <a:endParaRPr lang="en-US" altLang="zh-CN" sz="1600">
              <a:latin typeface="Comic Sans MS" pitchFamily="66" charset="0"/>
            </a:endParaRPr>
          </a:p>
          <a:p>
            <a:endParaRPr lang="en-US" altLang="zh-CN" sz="1600">
              <a:latin typeface="Comic Sans MS" pitchFamily="66" charset="0"/>
            </a:endParaRPr>
          </a:p>
          <a:p>
            <a:endParaRPr lang="en-US" altLang="zh-CN" sz="1600">
              <a:latin typeface="Comic Sans MS" pitchFamily="66" charset="0"/>
            </a:endParaRPr>
          </a:p>
          <a:p>
            <a:r>
              <a:rPr lang="en-US" altLang="zh-CN" sz="3200"/>
              <a:t>…</a:t>
            </a:r>
            <a:endParaRPr lang="en-US" altLang="zh-CN" sz="3200">
              <a:latin typeface="Comic Sans MS" pitchFamily="66" charset="0"/>
            </a:endParaRPr>
          </a:p>
          <a:p>
            <a:r>
              <a:rPr lang="en-US" altLang="zh-CN" sz="1600">
                <a:latin typeface="Comic Sans MS" pitchFamily="66" charset="0"/>
              </a:rPr>
              <a:t>v2.remove(0);</a:t>
            </a:r>
          </a:p>
          <a:p>
            <a:r>
              <a:rPr lang="en-US" altLang="zh-CN" sz="3200"/>
              <a:t>…</a:t>
            </a:r>
            <a:endParaRPr lang="en-US" altLang="zh-CN" sz="3200">
              <a:latin typeface="Comic Sans MS" pitchFamily="66" charset="0"/>
            </a:endParaRP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3613150" y="3328011"/>
            <a:ext cx="1136650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 flipH="1">
            <a:off x="3598862" y="3615348"/>
            <a:ext cx="1190625" cy="3222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4859337" y="3405798"/>
            <a:ext cx="1349375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latin typeface="Comic Sans MS" pitchFamily="66" charset="0"/>
              </a:rPr>
              <a:t>v.remove(0);</a:t>
            </a:r>
          </a:p>
        </p:txBody>
      </p:sp>
      <p:sp>
        <p:nvSpPr>
          <p:cNvPr id="32" name="AutoShape 31"/>
          <p:cNvSpPr>
            <a:spLocks noChangeArrowheads="1"/>
          </p:cNvSpPr>
          <p:nvPr/>
        </p:nvSpPr>
        <p:spPr bwMode="auto">
          <a:xfrm>
            <a:off x="6805123" y="2948232"/>
            <a:ext cx="1713401" cy="379779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dirty="0" smtClean="0"/>
              <a:t>update(v</a:t>
            </a:r>
            <a:r>
              <a:rPr lang="en-US" altLang="zh-CN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391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/>
      <p:bldP spid="24" grpId="0"/>
      <p:bldP spid="31" grpId="0" animBg="1"/>
      <p:bldP spid="3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Parametric Traces</a:t>
            </a:r>
            <a:endParaRPr lang="en-US" dirty="0"/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508000" y="1411776"/>
            <a:ext cx="3370263" cy="49466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1123157" y="1951465"/>
            <a:ext cx="2066925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updatesource(v1)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129507" y="2553127"/>
            <a:ext cx="2054225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create (v1,e1)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123157" y="3156377"/>
            <a:ext cx="2066925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updatesource(v2)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1129507" y="3758040"/>
            <a:ext cx="2054225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next(e1)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1123157" y="4361290"/>
            <a:ext cx="2066925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create(v1,e2)</a:t>
            </a:r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1123157" y="4962952"/>
            <a:ext cx="2066925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updatesource(v1)</a:t>
            </a:r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1129507" y="5566202"/>
            <a:ext cx="2054224" cy="341801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next(e1)</a:t>
            </a:r>
          </a:p>
        </p:txBody>
      </p: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654050" y="1434001"/>
            <a:ext cx="30051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i="1" dirty="0">
                <a:solidFill>
                  <a:srgbClr val="FF3300"/>
                </a:solidFill>
              </a:rPr>
              <a:t>parametric</a:t>
            </a:r>
            <a:r>
              <a:rPr lang="en-US" altLang="zh-CN" sz="2400" dirty="0"/>
              <a:t> trace</a:t>
            </a:r>
          </a:p>
        </p:txBody>
      </p:sp>
      <p:sp>
        <p:nvSpPr>
          <p:cNvPr id="16" name="AutoShape 40"/>
          <p:cNvSpPr>
            <a:spLocks noChangeArrowheads="1"/>
          </p:cNvSpPr>
          <p:nvPr/>
        </p:nvSpPr>
        <p:spPr bwMode="auto">
          <a:xfrm rot="-5400000">
            <a:off x="4193381" y="3266771"/>
            <a:ext cx="644525" cy="779462"/>
          </a:xfrm>
          <a:prstGeom prst="downArrow">
            <a:avLst>
              <a:gd name="adj1" fmla="val 50000"/>
              <a:gd name="adj2" fmla="val 3023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pic>
        <p:nvPicPr>
          <p:cNvPr id="17" name="Picture 39" descr="MCBS01890_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9888" y="3196126"/>
            <a:ext cx="6191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42"/>
          <p:cNvSpPr>
            <a:spLocks noChangeArrowheads="1"/>
          </p:cNvSpPr>
          <p:nvPr/>
        </p:nvSpPr>
        <p:spPr bwMode="auto">
          <a:xfrm>
            <a:off x="5013325" y="1786426"/>
            <a:ext cx="3683000" cy="37353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43"/>
          <p:cNvSpPr>
            <a:spLocks noChangeArrowheads="1"/>
          </p:cNvSpPr>
          <p:nvPr/>
        </p:nvSpPr>
        <p:spPr bwMode="auto">
          <a:xfrm>
            <a:off x="7494588" y="3040551"/>
            <a:ext cx="600075" cy="5572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1</a:t>
            </a:r>
          </a:p>
        </p:txBody>
      </p:sp>
      <p:cxnSp>
        <p:nvCxnSpPr>
          <p:cNvPr id="20" name="AutoShape 44"/>
          <p:cNvCxnSpPr>
            <a:cxnSpLocks noChangeShapeType="1"/>
            <a:stCxn id="33" idx="6"/>
            <a:endCxn id="19" idx="2"/>
          </p:cNvCxnSpPr>
          <p:nvPr/>
        </p:nvCxnSpPr>
        <p:spPr bwMode="auto">
          <a:xfrm flipV="1">
            <a:off x="6175375" y="3319951"/>
            <a:ext cx="1319213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" name="Oval 45"/>
          <p:cNvSpPr>
            <a:spLocks noChangeArrowheads="1"/>
          </p:cNvSpPr>
          <p:nvPr/>
        </p:nvSpPr>
        <p:spPr bwMode="auto">
          <a:xfrm>
            <a:off x="7513638" y="4177201"/>
            <a:ext cx="600075" cy="5572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2</a:t>
            </a:r>
          </a:p>
        </p:txBody>
      </p:sp>
      <p:cxnSp>
        <p:nvCxnSpPr>
          <p:cNvPr id="22" name="AutoShape 46"/>
          <p:cNvCxnSpPr>
            <a:cxnSpLocks noChangeShapeType="1"/>
            <a:stCxn id="19" idx="4"/>
            <a:endCxn id="21" idx="0"/>
          </p:cNvCxnSpPr>
          <p:nvPr/>
        </p:nvCxnSpPr>
        <p:spPr bwMode="auto">
          <a:xfrm>
            <a:off x="7794625" y="3597764"/>
            <a:ext cx="19050" cy="579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AutoShape 47"/>
          <p:cNvCxnSpPr>
            <a:cxnSpLocks noChangeShapeType="1"/>
            <a:stCxn id="21" idx="5"/>
            <a:endCxn id="21" idx="3"/>
          </p:cNvCxnSpPr>
          <p:nvPr/>
        </p:nvCxnSpPr>
        <p:spPr bwMode="auto">
          <a:xfrm rot="5400000">
            <a:off x="7812881" y="4441520"/>
            <a:ext cx="1588" cy="425450"/>
          </a:xfrm>
          <a:prstGeom prst="curvedConnector3">
            <a:avLst>
              <a:gd name="adj1" fmla="val 194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" name="Text Box 48"/>
          <p:cNvSpPr txBox="1">
            <a:spLocks noChangeArrowheads="1"/>
          </p:cNvSpPr>
          <p:nvPr/>
        </p:nvSpPr>
        <p:spPr bwMode="auto">
          <a:xfrm>
            <a:off x="6388100" y="2972289"/>
            <a:ext cx="749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/>
              <a:t>create</a:t>
            </a:r>
          </a:p>
        </p:txBody>
      </p:sp>
      <p:sp>
        <p:nvSpPr>
          <p:cNvPr id="25" name="Text Box 49"/>
          <p:cNvSpPr txBox="1">
            <a:spLocks noChangeArrowheads="1"/>
          </p:cNvSpPr>
          <p:nvPr/>
        </p:nvSpPr>
        <p:spPr bwMode="auto">
          <a:xfrm>
            <a:off x="7061200" y="4964601"/>
            <a:ext cx="1414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/>
              <a:t>updatesource</a:t>
            </a:r>
          </a:p>
        </p:txBody>
      </p:sp>
      <p:sp>
        <p:nvSpPr>
          <p:cNvPr id="26" name="Text Box 50"/>
          <p:cNvSpPr txBox="1">
            <a:spLocks noChangeArrowheads="1"/>
          </p:cNvSpPr>
          <p:nvPr/>
        </p:nvSpPr>
        <p:spPr bwMode="auto">
          <a:xfrm>
            <a:off x="6408738" y="3621576"/>
            <a:ext cx="14144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/>
              <a:t>updatesource</a:t>
            </a:r>
          </a:p>
        </p:txBody>
      </p:sp>
      <p:cxnSp>
        <p:nvCxnSpPr>
          <p:cNvPr id="27" name="AutoShape 51"/>
          <p:cNvCxnSpPr>
            <a:cxnSpLocks noChangeShapeType="1"/>
            <a:stCxn id="19" idx="1"/>
            <a:endCxn id="19" idx="7"/>
          </p:cNvCxnSpPr>
          <p:nvPr/>
        </p:nvCxnSpPr>
        <p:spPr bwMode="auto">
          <a:xfrm rot="5400000" flipV="1">
            <a:off x="7793831" y="2909583"/>
            <a:ext cx="1587" cy="425450"/>
          </a:xfrm>
          <a:prstGeom prst="curvedConnector3">
            <a:avLst>
              <a:gd name="adj1" fmla="val -195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8" name="Text Box 52"/>
          <p:cNvSpPr txBox="1">
            <a:spLocks noChangeArrowheads="1"/>
          </p:cNvSpPr>
          <p:nvPr/>
        </p:nvSpPr>
        <p:spPr bwMode="auto">
          <a:xfrm>
            <a:off x="6645275" y="4123226"/>
            <a:ext cx="568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/>
              <a:t>next</a:t>
            </a:r>
          </a:p>
        </p:txBody>
      </p:sp>
      <p:sp>
        <p:nvSpPr>
          <p:cNvPr id="29" name="Oval 55"/>
          <p:cNvSpPr>
            <a:spLocks noChangeArrowheads="1"/>
          </p:cNvSpPr>
          <p:nvPr/>
        </p:nvSpPr>
        <p:spPr bwMode="auto">
          <a:xfrm>
            <a:off x="5640388" y="4174026"/>
            <a:ext cx="600075" cy="55721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/>
          </a:p>
        </p:txBody>
      </p:sp>
      <p:cxnSp>
        <p:nvCxnSpPr>
          <p:cNvPr id="30" name="AutoShape 56"/>
          <p:cNvCxnSpPr>
            <a:cxnSpLocks noChangeShapeType="1"/>
            <a:stCxn id="21" idx="2"/>
            <a:endCxn id="29" idx="6"/>
          </p:cNvCxnSpPr>
          <p:nvPr/>
        </p:nvCxnSpPr>
        <p:spPr bwMode="auto">
          <a:xfrm flipH="1" flipV="1">
            <a:off x="6240463" y="4453426"/>
            <a:ext cx="1273175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" name="Text Box 57"/>
          <p:cNvSpPr txBox="1">
            <a:spLocks noChangeArrowheads="1"/>
          </p:cNvSpPr>
          <p:nvPr/>
        </p:nvSpPr>
        <p:spPr bwMode="auto">
          <a:xfrm>
            <a:off x="7483475" y="2451589"/>
            <a:ext cx="568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/>
              <a:t>next</a:t>
            </a:r>
          </a:p>
        </p:txBody>
      </p:sp>
      <p:sp>
        <p:nvSpPr>
          <p:cNvPr id="32" name="Oval 58"/>
          <p:cNvSpPr>
            <a:spLocks noChangeArrowheads="1"/>
          </p:cNvSpPr>
          <p:nvPr/>
        </p:nvSpPr>
        <p:spPr bwMode="auto">
          <a:xfrm>
            <a:off x="5767388" y="4269276"/>
            <a:ext cx="366712" cy="365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33" name="Oval 59"/>
          <p:cNvSpPr>
            <a:spLocks noChangeArrowheads="1"/>
          </p:cNvSpPr>
          <p:nvPr/>
        </p:nvSpPr>
        <p:spPr bwMode="auto">
          <a:xfrm>
            <a:off x="5575300" y="3043726"/>
            <a:ext cx="600075" cy="5572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0</a:t>
            </a:r>
          </a:p>
        </p:txBody>
      </p:sp>
      <p:cxnSp>
        <p:nvCxnSpPr>
          <p:cNvPr id="34" name="AutoShape 60"/>
          <p:cNvCxnSpPr>
            <a:cxnSpLocks noChangeShapeType="1"/>
            <a:endCxn id="33" idx="2"/>
          </p:cNvCxnSpPr>
          <p:nvPr/>
        </p:nvCxnSpPr>
        <p:spPr bwMode="auto">
          <a:xfrm>
            <a:off x="5189538" y="3318364"/>
            <a:ext cx="385762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5" name="Text Box 61"/>
          <p:cNvSpPr txBox="1">
            <a:spLocks noChangeArrowheads="1"/>
          </p:cNvSpPr>
          <p:nvPr/>
        </p:nvSpPr>
        <p:spPr bwMode="auto">
          <a:xfrm>
            <a:off x="5189538" y="1838814"/>
            <a:ext cx="31638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i="1" dirty="0">
                <a:solidFill>
                  <a:srgbClr val="FF3300"/>
                </a:solidFill>
              </a:rPr>
              <a:t>non-parametric</a:t>
            </a:r>
            <a:r>
              <a:rPr lang="en-US" altLang="zh-CN" sz="2400" dirty="0"/>
              <a:t> monitor</a:t>
            </a:r>
          </a:p>
        </p:txBody>
      </p:sp>
      <p:sp>
        <p:nvSpPr>
          <p:cNvPr id="36" name="Rectangle 62"/>
          <p:cNvSpPr>
            <a:spLocks noChangeArrowheads="1"/>
          </p:cNvSpPr>
          <p:nvPr/>
        </p:nvSpPr>
        <p:spPr bwMode="auto">
          <a:xfrm>
            <a:off x="5013325" y="1786426"/>
            <a:ext cx="3683000" cy="3735388"/>
          </a:xfrm>
          <a:prstGeom prst="rect">
            <a:avLst/>
          </a:prstGeom>
          <a:solidFill>
            <a:srgbClr val="99CC00">
              <a:alpha val="4509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 Box 63"/>
          <p:cNvSpPr txBox="1">
            <a:spLocks noChangeArrowheads="1"/>
          </p:cNvSpPr>
          <p:nvPr/>
        </p:nvSpPr>
        <p:spPr bwMode="auto">
          <a:xfrm>
            <a:off x="5340350" y="1834296"/>
            <a:ext cx="2989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i="1" dirty="0">
                <a:solidFill>
                  <a:srgbClr val="FF3300"/>
                </a:solidFill>
              </a:rPr>
              <a:t>parametric</a:t>
            </a:r>
            <a:r>
              <a:rPr lang="en-US" altLang="zh-CN" sz="2400" dirty="0"/>
              <a:t> monitor</a:t>
            </a:r>
          </a:p>
        </p:txBody>
      </p:sp>
    </p:spTree>
    <p:extLst>
      <p:ext uri="{BB962C8B-B14F-4D97-AF65-F5344CB8AC3E}">
        <p14:creationId xmlns:p14="http://schemas.microsoft.com/office/powerpoint/2010/main" val="5121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8" grpId="1" animBg="1"/>
      <p:bldP spid="9" grpId="1" animBg="1"/>
      <p:bldP spid="10" grpId="1" animBg="1"/>
      <p:bldP spid="11" grpId="1" animBg="1"/>
      <p:bldP spid="12" grpId="1" animBg="1"/>
      <p:bldP spid="13" grpId="1" animBg="1"/>
      <p:bldP spid="14" grpId="1" animBg="1"/>
      <p:bldP spid="15" grpId="1"/>
      <p:bldP spid="16" grpId="1" animBg="1"/>
      <p:bldP spid="18" grpId="1" animBg="1"/>
      <p:bldP spid="19" grpId="1" animBg="1"/>
      <p:bldP spid="21" grpId="1" animBg="1"/>
      <p:bldP spid="24" grpId="1"/>
      <p:bldP spid="25" grpId="1"/>
      <p:bldP spid="26" grpId="1"/>
      <p:bldP spid="28" grpId="1"/>
      <p:bldP spid="29" grpId="1" animBg="1"/>
      <p:bldP spid="31" grpId="1"/>
      <p:bldP spid="32" grpId="1" animBg="1"/>
      <p:bldP spid="33" grpId="1" animBg="1"/>
      <p:bldP spid="35" grpId="2"/>
      <p:bldP spid="35" grpId="3"/>
      <p:bldP spid="36" grpId="0" animBg="1"/>
      <p:bldP spid="37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Parametric Trace Slicing</a:t>
            </a:r>
            <a:endParaRPr lang="en-US" dirty="0"/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5824538" y="1262063"/>
            <a:ext cx="1590675" cy="49688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34"/>
          <p:cNvSpPr>
            <a:spLocks noChangeArrowheads="1"/>
          </p:cNvSpPr>
          <p:nvPr/>
        </p:nvSpPr>
        <p:spPr bwMode="auto">
          <a:xfrm>
            <a:off x="4206875" y="1262063"/>
            <a:ext cx="1624013" cy="496887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2395538" y="1262063"/>
            <a:ext cx="1819275" cy="49688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32"/>
          <p:cNvSpPr>
            <a:spLocks noChangeArrowheads="1"/>
          </p:cNvSpPr>
          <p:nvPr/>
        </p:nvSpPr>
        <p:spPr bwMode="auto">
          <a:xfrm>
            <a:off x="236538" y="1262063"/>
            <a:ext cx="2151062" cy="496887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396875" y="2001838"/>
            <a:ext cx="1211263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update(v1)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407988" y="2603500"/>
            <a:ext cx="1685925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create (v1,e1)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96875" y="3206750"/>
            <a:ext cx="1647825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updatesource(v2)</a:t>
            </a: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396875" y="3808413"/>
            <a:ext cx="1593850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next(e1)</a:t>
            </a:r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396875" y="4411663"/>
            <a:ext cx="1639888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create(v1,e2)</a:t>
            </a: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396875" y="5022850"/>
            <a:ext cx="1843088" cy="4191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updatesource(v1)</a:t>
            </a:r>
          </a:p>
        </p:txBody>
      </p:sp>
      <p:sp>
        <p:nvSpPr>
          <p:cNvPr id="17" name="AutoShape 11"/>
          <p:cNvSpPr>
            <a:spLocks noChangeArrowheads="1"/>
          </p:cNvSpPr>
          <p:nvPr/>
        </p:nvSpPr>
        <p:spPr bwMode="auto">
          <a:xfrm>
            <a:off x="406400" y="5626100"/>
            <a:ext cx="1398588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next(e1)</a:t>
            </a: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582863" y="1301750"/>
            <a:ext cx="1508125" cy="461963"/>
          </a:xfrm>
          <a:prstGeom prst="diamond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v1, e1</a:t>
            </a:r>
            <a:endParaRPr lang="en-US" altLang="zh-CN" sz="1600" baseline="-25000"/>
          </a:p>
        </p:txBody>
      </p: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4267200" y="1295400"/>
            <a:ext cx="1508125" cy="461963"/>
          </a:xfrm>
          <a:prstGeom prst="diamond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v1, e2</a:t>
            </a:r>
            <a:endParaRPr lang="en-US" altLang="zh-CN" sz="1600" baseline="-25000"/>
          </a:p>
        </p:txBody>
      </p:sp>
      <p:sp>
        <p:nvSpPr>
          <p:cNvPr id="20" name="AutoShape 15"/>
          <p:cNvSpPr>
            <a:spLocks noChangeArrowheads="1"/>
          </p:cNvSpPr>
          <p:nvPr/>
        </p:nvSpPr>
        <p:spPr bwMode="auto">
          <a:xfrm>
            <a:off x="5868988" y="1317625"/>
            <a:ext cx="1508125" cy="461963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v2, e1</a:t>
            </a:r>
            <a:endParaRPr lang="en-US" altLang="zh-CN" sz="1600" baseline="-25000"/>
          </a:p>
        </p:txBody>
      </p:sp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7453313" y="1284288"/>
            <a:ext cx="1508125" cy="461962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v2, e2</a:t>
            </a:r>
            <a:endParaRPr lang="en-US" altLang="zh-CN" sz="1600" baseline="-25000"/>
          </a:p>
        </p:txBody>
      </p:sp>
      <p:sp>
        <p:nvSpPr>
          <p:cNvPr id="22" name="AutoShape 17"/>
          <p:cNvSpPr>
            <a:spLocks noChangeArrowheads="1"/>
          </p:cNvSpPr>
          <p:nvPr/>
        </p:nvSpPr>
        <p:spPr bwMode="auto">
          <a:xfrm>
            <a:off x="396875" y="2009775"/>
            <a:ext cx="1677988" cy="401638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updatesource(v1)</a:t>
            </a:r>
          </a:p>
        </p:txBody>
      </p:sp>
      <p:sp>
        <p:nvSpPr>
          <p:cNvPr id="23" name="AutoShape 18"/>
          <p:cNvSpPr>
            <a:spLocks noChangeArrowheads="1"/>
          </p:cNvSpPr>
          <p:nvPr/>
        </p:nvSpPr>
        <p:spPr bwMode="auto">
          <a:xfrm>
            <a:off x="395288" y="2601913"/>
            <a:ext cx="1695450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create (v1,e1)</a:t>
            </a:r>
          </a:p>
        </p:txBody>
      </p:sp>
      <p:sp>
        <p:nvSpPr>
          <p:cNvPr id="24" name="AutoShape 19"/>
          <p:cNvSpPr>
            <a:spLocks noChangeArrowheads="1"/>
          </p:cNvSpPr>
          <p:nvPr/>
        </p:nvSpPr>
        <p:spPr bwMode="auto">
          <a:xfrm>
            <a:off x="396875" y="3808413"/>
            <a:ext cx="1593850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next(e1)</a:t>
            </a:r>
          </a:p>
        </p:txBody>
      </p:sp>
      <p:sp>
        <p:nvSpPr>
          <p:cNvPr id="25" name="AutoShape 20"/>
          <p:cNvSpPr>
            <a:spLocks noChangeArrowheads="1"/>
          </p:cNvSpPr>
          <p:nvPr/>
        </p:nvSpPr>
        <p:spPr bwMode="auto">
          <a:xfrm>
            <a:off x="388938" y="5026025"/>
            <a:ext cx="1858962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updatesource(v1)</a:t>
            </a:r>
          </a:p>
        </p:txBody>
      </p:sp>
      <p:sp>
        <p:nvSpPr>
          <p:cNvPr id="26" name="AutoShape 21"/>
          <p:cNvSpPr>
            <a:spLocks noChangeArrowheads="1"/>
          </p:cNvSpPr>
          <p:nvPr/>
        </p:nvSpPr>
        <p:spPr bwMode="auto">
          <a:xfrm>
            <a:off x="404813" y="5626100"/>
            <a:ext cx="1397000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next(e1)</a:t>
            </a:r>
          </a:p>
        </p:txBody>
      </p:sp>
      <p:sp>
        <p:nvSpPr>
          <p:cNvPr id="27" name="AutoShape 22"/>
          <p:cNvSpPr>
            <a:spLocks noChangeArrowheads="1"/>
          </p:cNvSpPr>
          <p:nvPr/>
        </p:nvSpPr>
        <p:spPr bwMode="auto">
          <a:xfrm>
            <a:off x="2536825" y="1971675"/>
            <a:ext cx="1481138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updatesource</a:t>
            </a:r>
          </a:p>
        </p:txBody>
      </p:sp>
      <p:sp>
        <p:nvSpPr>
          <p:cNvPr id="28" name="AutoShape 23"/>
          <p:cNvSpPr>
            <a:spLocks noChangeArrowheads="1"/>
          </p:cNvSpPr>
          <p:nvPr/>
        </p:nvSpPr>
        <p:spPr bwMode="auto">
          <a:xfrm>
            <a:off x="2611438" y="2582863"/>
            <a:ext cx="1458912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create</a:t>
            </a:r>
          </a:p>
        </p:txBody>
      </p:sp>
      <p:sp>
        <p:nvSpPr>
          <p:cNvPr id="29" name="AutoShape 24"/>
          <p:cNvSpPr>
            <a:spLocks noChangeArrowheads="1"/>
          </p:cNvSpPr>
          <p:nvPr/>
        </p:nvSpPr>
        <p:spPr bwMode="auto">
          <a:xfrm>
            <a:off x="2611438" y="3789363"/>
            <a:ext cx="1085850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next</a:t>
            </a:r>
          </a:p>
        </p:txBody>
      </p:sp>
      <p:sp>
        <p:nvSpPr>
          <p:cNvPr id="30" name="AutoShape 25"/>
          <p:cNvSpPr>
            <a:spLocks noChangeArrowheads="1"/>
          </p:cNvSpPr>
          <p:nvPr/>
        </p:nvSpPr>
        <p:spPr bwMode="auto">
          <a:xfrm>
            <a:off x="2611438" y="4986338"/>
            <a:ext cx="1398587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updatesource</a:t>
            </a:r>
          </a:p>
        </p:txBody>
      </p:sp>
      <p:sp>
        <p:nvSpPr>
          <p:cNvPr id="31" name="AutoShape 26"/>
          <p:cNvSpPr>
            <a:spLocks noChangeArrowheads="1"/>
          </p:cNvSpPr>
          <p:nvPr/>
        </p:nvSpPr>
        <p:spPr bwMode="auto">
          <a:xfrm>
            <a:off x="2611438" y="5605463"/>
            <a:ext cx="1085850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next</a:t>
            </a:r>
          </a:p>
        </p:txBody>
      </p:sp>
      <p:sp>
        <p:nvSpPr>
          <p:cNvPr id="32" name="AutoShape 27"/>
          <p:cNvSpPr>
            <a:spLocks noChangeArrowheads="1"/>
          </p:cNvSpPr>
          <p:nvPr/>
        </p:nvSpPr>
        <p:spPr bwMode="auto">
          <a:xfrm>
            <a:off x="4318000" y="1947863"/>
            <a:ext cx="1371600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updatesource</a:t>
            </a:r>
          </a:p>
        </p:txBody>
      </p:sp>
      <p:sp>
        <p:nvSpPr>
          <p:cNvPr id="33" name="AutoShape 28"/>
          <p:cNvSpPr>
            <a:spLocks noChangeArrowheads="1"/>
          </p:cNvSpPr>
          <p:nvPr/>
        </p:nvSpPr>
        <p:spPr bwMode="auto">
          <a:xfrm>
            <a:off x="4318000" y="4411663"/>
            <a:ext cx="1458913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create</a:t>
            </a:r>
          </a:p>
        </p:txBody>
      </p:sp>
      <p:sp>
        <p:nvSpPr>
          <p:cNvPr id="34" name="AutoShape 29"/>
          <p:cNvSpPr>
            <a:spLocks noChangeArrowheads="1"/>
          </p:cNvSpPr>
          <p:nvPr/>
        </p:nvSpPr>
        <p:spPr bwMode="auto">
          <a:xfrm>
            <a:off x="5953125" y="3206750"/>
            <a:ext cx="1398588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updatesource</a:t>
            </a:r>
          </a:p>
        </p:txBody>
      </p:sp>
      <p:sp>
        <p:nvSpPr>
          <p:cNvPr id="35" name="AutoShape 30"/>
          <p:cNvSpPr>
            <a:spLocks noChangeArrowheads="1"/>
          </p:cNvSpPr>
          <p:nvPr/>
        </p:nvSpPr>
        <p:spPr bwMode="auto">
          <a:xfrm>
            <a:off x="6062663" y="3789363"/>
            <a:ext cx="1085850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next</a:t>
            </a:r>
          </a:p>
        </p:txBody>
      </p:sp>
      <p:sp>
        <p:nvSpPr>
          <p:cNvPr id="36" name="AutoShape 31"/>
          <p:cNvSpPr>
            <a:spLocks noChangeArrowheads="1"/>
          </p:cNvSpPr>
          <p:nvPr/>
        </p:nvSpPr>
        <p:spPr bwMode="auto">
          <a:xfrm>
            <a:off x="6062663" y="5605463"/>
            <a:ext cx="1085850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next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6248400" y="6161852"/>
            <a:ext cx="29738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For given parameters </a:t>
            </a:r>
            <a:r>
              <a:rPr lang="en-US" altLang="zh-CN" sz="2000" dirty="0">
                <a:solidFill>
                  <a:srgbClr val="990000"/>
                </a:solidFill>
              </a:rPr>
              <a:t>(v, e)</a:t>
            </a:r>
            <a:endParaRPr lang="en-US" altLang="zh-CN" sz="2000" dirty="0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416175" y="3246438"/>
            <a:ext cx="1736725" cy="4572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i="1">
                <a:solidFill>
                  <a:srgbClr val="990000"/>
                </a:solidFill>
              </a:rPr>
              <a:t>trace slice</a:t>
            </a:r>
          </a:p>
        </p:txBody>
      </p:sp>
    </p:spTree>
    <p:extLst>
      <p:ext uri="{BB962C8B-B14F-4D97-AF65-F5344CB8AC3E}">
        <p14:creationId xmlns:p14="http://schemas.microsoft.com/office/powerpoint/2010/main" val="237405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22222E-6 L 0.225 -2.22222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7.40741E-7 L 0.22969 -0.0013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" y="-1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81481E-6 L 0.22604 4.81481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21701 -0.00254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" y="-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59259E-6 L 0.22986 -0.0039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 animBg="1"/>
      <p:bldP spid="14" grpId="1" animBg="1"/>
      <p:bldP spid="16" grpId="0" animBg="1"/>
      <p:bldP spid="16" grpId="1" animBg="1"/>
      <p:bldP spid="18" grpId="0" animBg="1"/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6" grpId="0" animBg="1"/>
      <p:bldP spid="26" grpId="1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Monitoring of Parametric Traces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Naïve Monitoring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Every parametric trace contains multiple </a:t>
            </a:r>
            <a:r>
              <a:rPr lang="en-US" altLang="zh-CN" sz="2400" dirty="0">
                <a:solidFill>
                  <a:srgbClr val="0000FF"/>
                </a:solidFill>
              </a:rPr>
              <a:t>non-parametric</a:t>
            </a:r>
            <a:r>
              <a:rPr lang="en-US" altLang="zh-CN" sz="2400" dirty="0"/>
              <a:t> trace slices, each corresponding to a particular parameter </a:t>
            </a:r>
            <a:r>
              <a:rPr lang="en-US" altLang="zh-CN" sz="2400" dirty="0" smtClean="0"/>
              <a:t>binding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smtClean="0"/>
              <a:t>NOT Efficient</a:t>
            </a:r>
          </a:p>
          <a:p>
            <a:r>
              <a:rPr lang="en-US" altLang="zh-CN" dirty="0" smtClean="0"/>
              <a:t>Online Parametric Trace Slicing</a:t>
            </a:r>
          </a:p>
          <a:p>
            <a:pPr lvl="1"/>
            <a:r>
              <a:rPr lang="en-US" altLang="zh-CN" dirty="0" smtClean="0"/>
              <a:t>Process </a:t>
            </a:r>
            <a:r>
              <a:rPr lang="en-US" altLang="zh-CN" dirty="0"/>
              <a:t>events as receiving them and do not look back for the previous </a:t>
            </a:r>
            <a:r>
              <a:rPr lang="en-US" altLang="zh-CN" dirty="0" smtClean="0"/>
              <a:t>events</a:t>
            </a:r>
          </a:p>
          <a:p>
            <a:pPr lvl="2"/>
            <a:r>
              <a:rPr lang="en-US" altLang="zh-CN" dirty="0" smtClean="0"/>
              <a:t>Efficient</a:t>
            </a:r>
          </a:p>
          <a:p>
            <a:pPr lvl="2"/>
            <a:r>
              <a:rPr lang="en-US" altLang="zh-CN" dirty="0" smtClean="0"/>
              <a:t>Scan </a:t>
            </a:r>
            <a:r>
              <a:rPr lang="en-US" altLang="zh-CN" dirty="0"/>
              <a:t>the trace </a:t>
            </a:r>
            <a:r>
              <a:rPr lang="en-US" altLang="zh-CN" dirty="0" smtClean="0"/>
              <a:t>once</a:t>
            </a:r>
          </a:p>
          <a:p>
            <a:pPr lvl="2"/>
            <a:r>
              <a:rPr lang="en-US" altLang="zh-CN" dirty="0" smtClean="0"/>
              <a:t>Events </a:t>
            </a:r>
            <a:r>
              <a:rPr lang="en-US" altLang="zh-CN" dirty="0"/>
              <a:t>discarded immediately after being processed</a:t>
            </a:r>
          </a:p>
          <a:p>
            <a:pPr lvl="1"/>
            <a:r>
              <a:rPr lang="en-US" altLang="zh-CN" dirty="0"/>
              <a:t>What information should be kept for  the unknown future?</a:t>
            </a:r>
          </a:p>
        </p:txBody>
      </p:sp>
    </p:spTree>
    <p:extLst>
      <p:ext uri="{BB962C8B-B14F-4D97-AF65-F5344CB8AC3E}">
        <p14:creationId xmlns:p14="http://schemas.microsoft.com/office/powerpoint/2010/main" val="363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Online Parametric Trace </a:t>
            </a:r>
            <a:r>
              <a:rPr lang="en-US" altLang="zh-CN" dirty="0" smtClean="0"/>
              <a:t>Slicing - Example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8" name="Rectangle 31"/>
          <p:cNvSpPr>
            <a:spLocks noChangeArrowheads="1"/>
          </p:cNvSpPr>
          <p:nvPr/>
        </p:nvSpPr>
        <p:spPr bwMode="auto">
          <a:xfrm>
            <a:off x="7951788" y="1414462"/>
            <a:ext cx="1192212" cy="496887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Rectangle 30"/>
          <p:cNvSpPr>
            <a:spLocks noChangeArrowheads="1"/>
          </p:cNvSpPr>
          <p:nvPr/>
        </p:nvSpPr>
        <p:spPr bwMode="auto">
          <a:xfrm>
            <a:off x="6705600" y="1416050"/>
            <a:ext cx="1243013" cy="49688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5519738" y="1406525"/>
            <a:ext cx="1192212" cy="496887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Rectangle 25"/>
          <p:cNvSpPr>
            <a:spLocks noChangeArrowheads="1"/>
          </p:cNvSpPr>
          <p:nvPr/>
        </p:nvSpPr>
        <p:spPr bwMode="auto">
          <a:xfrm>
            <a:off x="4376738" y="1406525"/>
            <a:ext cx="1149350" cy="49688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26"/>
          <p:cNvSpPr>
            <a:spLocks noChangeArrowheads="1"/>
          </p:cNvSpPr>
          <p:nvPr/>
        </p:nvSpPr>
        <p:spPr bwMode="auto">
          <a:xfrm>
            <a:off x="2944813" y="1406525"/>
            <a:ext cx="1438275" cy="496887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27"/>
          <p:cNvSpPr>
            <a:spLocks noChangeArrowheads="1"/>
          </p:cNvSpPr>
          <p:nvPr/>
        </p:nvSpPr>
        <p:spPr bwMode="auto">
          <a:xfrm>
            <a:off x="1828800" y="1406525"/>
            <a:ext cx="1125538" cy="49688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Rectangle 28"/>
          <p:cNvSpPr>
            <a:spLocks noChangeArrowheads="1"/>
          </p:cNvSpPr>
          <p:nvPr/>
        </p:nvSpPr>
        <p:spPr bwMode="auto">
          <a:xfrm>
            <a:off x="101600" y="1406525"/>
            <a:ext cx="1728788" cy="496887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160338" y="2251075"/>
            <a:ext cx="1168400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/>
              <a:t>update(v1)</a:t>
            </a:r>
          </a:p>
        </p:txBody>
      </p:sp>
      <p:sp>
        <p:nvSpPr>
          <p:cNvPr id="46" name="AutoShape 5"/>
          <p:cNvSpPr>
            <a:spLocks noChangeArrowheads="1"/>
          </p:cNvSpPr>
          <p:nvPr/>
        </p:nvSpPr>
        <p:spPr bwMode="auto">
          <a:xfrm>
            <a:off x="160338" y="3054350"/>
            <a:ext cx="1631950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/>
              <a:t>createEnum(v1,e1)</a:t>
            </a:r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auto">
          <a:xfrm>
            <a:off x="160338" y="3857625"/>
            <a:ext cx="1543050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/>
              <a:t>update(v2)</a:t>
            </a:r>
          </a:p>
        </p:txBody>
      </p:sp>
      <p:sp>
        <p:nvSpPr>
          <p:cNvPr id="48" name="AutoShape 7"/>
          <p:cNvSpPr>
            <a:spLocks noChangeArrowheads="1"/>
          </p:cNvSpPr>
          <p:nvPr/>
        </p:nvSpPr>
        <p:spPr bwMode="auto">
          <a:xfrm>
            <a:off x="160338" y="4660900"/>
            <a:ext cx="1366837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/>
              <a:t>useEnum(e1)</a:t>
            </a:r>
          </a:p>
        </p:txBody>
      </p:sp>
      <p:sp>
        <p:nvSpPr>
          <p:cNvPr id="49" name="AutoShape 8"/>
          <p:cNvSpPr>
            <a:spLocks noChangeArrowheads="1"/>
          </p:cNvSpPr>
          <p:nvPr/>
        </p:nvSpPr>
        <p:spPr bwMode="auto">
          <a:xfrm>
            <a:off x="160338" y="5456237"/>
            <a:ext cx="1624012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/>
              <a:t>createEnum(v1,e2)</a:t>
            </a:r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6732588" y="1452562"/>
            <a:ext cx="1146175" cy="461963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/>
              <a:t>v2, e1</a:t>
            </a:r>
            <a:endParaRPr lang="en-US" altLang="zh-CN" sz="1400" baseline="-25000"/>
          </a:p>
        </p:txBody>
      </p:sp>
      <p:sp>
        <p:nvSpPr>
          <p:cNvPr id="51" name="AutoShape 10"/>
          <p:cNvSpPr>
            <a:spLocks noChangeArrowheads="1"/>
          </p:cNvSpPr>
          <p:nvPr/>
        </p:nvSpPr>
        <p:spPr bwMode="auto">
          <a:xfrm>
            <a:off x="1855788" y="1452562"/>
            <a:ext cx="1079500" cy="461963"/>
          </a:xfrm>
          <a:prstGeom prst="diamond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1400"/>
              <a:t>v1</a:t>
            </a:r>
            <a:endParaRPr lang="en-US" altLang="zh-CN" sz="1400" baseline="-25000"/>
          </a:p>
        </p:txBody>
      </p:sp>
      <p:sp>
        <p:nvSpPr>
          <p:cNvPr id="52" name="AutoShape 11"/>
          <p:cNvSpPr>
            <a:spLocks noChangeArrowheads="1"/>
          </p:cNvSpPr>
          <p:nvPr/>
        </p:nvSpPr>
        <p:spPr bwMode="auto">
          <a:xfrm>
            <a:off x="3035300" y="1452562"/>
            <a:ext cx="1257300" cy="461963"/>
          </a:xfrm>
          <a:prstGeom prst="diamond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1400"/>
              <a:t>v1, e1</a:t>
            </a:r>
            <a:endParaRPr lang="en-US" altLang="zh-CN" sz="1400" baseline="-25000"/>
          </a:p>
        </p:txBody>
      </p:sp>
      <p:sp>
        <p:nvSpPr>
          <p:cNvPr id="53" name="AutoShape 12"/>
          <p:cNvSpPr>
            <a:spLocks noChangeArrowheads="1"/>
          </p:cNvSpPr>
          <p:nvPr/>
        </p:nvSpPr>
        <p:spPr bwMode="auto">
          <a:xfrm>
            <a:off x="7994650" y="1452562"/>
            <a:ext cx="1022350" cy="461963"/>
          </a:xfrm>
          <a:prstGeom prst="diamond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1400"/>
              <a:t>v1, e2</a:t>
            </a:r>
            <a:endParaRPr lang="en-US" altLang="zh-CN" sz="1400" baseline="-25000"/>
          </a:p>
        </p:txBody>
      </p:sp>
      <p:sp>
        <p:nvSpPr>
          <p:cNvPr id="54" name="AutoShape 13"/>
          <p:cNvSpPr>
            <a:spLocks noChangeArrowheads="1"/>
          </p:cNvSpPr>
          <p:nvPr/>
        </p:nvSpPr>
        <p:spPr bwMode="auto">
          <a:xfrm>
            <a:off x="4408488" y="1452562"/>
            <a:ext cx="1033462" cy="461963"/>
          </a:xfrm>
          <a:prstGeom prst="diamond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1400"/>
              <a:t>v2</a:t>
            </a:r>
            <a:endParaRPr lang="en-US" altLang="zh-CN" sz="1400" baseline="-25000"/>
          </a:p>
        </p:txBody>
      </p:sp>
      <p:sp>
        <p:nvSpPr>
          <p:cNvPr id="55" name="AutoShape 14"/>
          <p:cNvSpPr>
            <a:spLocks noChangeArrowheads="1"/>
          </p:cNvSpPr>
          <p:nvPr/>
        </p:nvSpPr>
        <p:spPr bwMode="auto">
          <a:xfrm>
            <a:off x="1855788" y="2203450"/>
            <a:ext cx="1030287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/>
              <a:t>update</a:t>
            </a:r>
          </a:p>
        </p:txBody>
      </p:sp>
      <p:sp>
        <p:nvSpPr>
          <p:cNvPr id="56" name="AutoShape 15"/>
          <p:cNvSpPr>
            <a:spLocks noChangeArrowheads="1"/>
          </p:cNvSpPr>
          <p:nvPr/>
        </p:nvSpPr>
        <p:spPr bwMode="auto">
          <a:xfrm>
            <a:off x="1844675" y="2200275"/>
            <a:ext cx="1106488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/>
              <a:t>update</a:t>
            </a:r>
          </a:p>
        </p:txBody>
      </p:sp>
      <p:sp>
        <p:nvSpPr>
          <p:cNvPr id="57" name="AutoShape 16"/>
          <p:cNvSpPr>
            <a:spLocks noChangeArrowheads="1"/>
          </p:cNvSpPr>
          <p:nvPr/>
        </p:nvSpPr>
        <p:spPr bwMode="auto">
          <a:xfrm>
            <a:off x="3106738" y="3040062"/>
            <a:ext cx="1189037" cy="409575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/>
              <a:t>createEnum</a:t>
            </a:r>
          </a:p>
        </p:txBody>
      </p:sp>
      <p:sp>
        <p:nvSpPr>
          <p:cNvPr id="58" name="AutoShape 17"/>
          <p:cNvSpPr>
            <a:spLocks noChangeArrowheads="1"/>
          </p:cNvSpPr>
          <p:nvPr/>
        </p:nvSpPr>
        <p:spPr bwMode="auto">
          <a:xfrm>
            <a:off x="4514850" y="3860800"/>
            <a:ext cx="941388" cy="409575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/>
              <a:t>update</a:t>
            </a:r>
          </a:p>
        </p:txBody>
      </p:sp>
      <p:sp>
        <p:nvSpPr>
          <p:cNvPr id="59" name="AutoShape 18"/>
          <p:cNvSpPr>
            <a:spLocks noChangeArrowheads="1"/>
          </p:cNvSpPr>
          <p:nvPr/>
        </p:nvSpPr>
        <p:spPr bwMode="auto">
          <a:xfrm>
            <a:off x="4514850" y="3863975"/>
            <a:ext cx="942975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/>
              <a:t>update</a:t>
            </a:r>
          </a:p>
        </p:txBody>
      </p:sp>
      <p:sp>
        <p:nvSpPr>
          <p:cNvPr id="60" name="AutoShape 19"/>
          <p:cNvSpPr>
            <a:spLocks noChangeArrowheads="1"/>
          </p:cNvSpPr>
          <p:nvPr/>
        </p:nvSpPr>
        <p:spPr bwMode="auto">
          <a:xfrm>
            <a:off x="8083550" y="2135187"/>
            <a:ext cx="847725" cy="409575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/>
              <a:t>update</a:t>
            </a:r>
          </a:p>
        </p:txBody>
      </p:sp>
      <p:sp>
        <p:nvSpPr>
          <p:cNvPr id="61" name="AutoShape 20"/>
          <p:cNvSpPr>
            <a:spLocks noChangeArrowheads="1"/>
          </p:cNvSpPr>
          <p:nvPr/>
        </p:nvSpPr>
        <p:spPr bwMode="auto">
          <a:xfrm>
            <a:off x="7991475" y="5505450"/>
            <a:ext cx="1152525" cy="409575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/>
              <a:t>createEnum</a:t>
            </a:r>
          </a:p>
        </p:txBody>
      </p:sp>
      <p:sp>
        <p:nvSpPr>
          <p:cNvPr id="62" name="AutoShape 21"/>
          <p:cNvSpPr>
            <a:spLocks noChangeArrowheads="1"/>
          </p:cNvSpPr>
          <p:nvPr/>
        </p:nvSpPr>
        <p:spPr bwMode="auto">
          <a:xfrm>
            <a:off x="6840538" y="4684712"/>
            <a:ext cx="1076325" cy="409575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/>
              <a:t>useEnum</a:t>
            </a:r>
          </a:p>
        </p:txBody>
      </p:sp>
      <p:sp>
        <p:nvSpPr>
          <p:cNvPr id="63" name="AutoShape 22"/>
          <p:cNvSpPr>
            <a:spLocks noChangeArrowheads="1"/>
          </p:cNvSpPr>
          <p:nvPr/>
        </p:nvSpPr>
        <p:spPr bwMode="auto">
          <a:xfrm>
            <a:off x="3200400" y="4657725"/>
            <a:ext cx="1087438" cy="409575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/>
              <a:t>useEnum</a:t>
            </a:r>
          </a:p>
        </p:txBody>
      </p:sp>
      <p:sp>
        <p:nvSpPr>
          <p:cNvPr id="64" name="AutoShape 23"/>
          <p:cNvSpPr>
            <a:spLocks noChangeArrowheads="1"/>
          </p:cNvSpPr>
          <p:nvPr/>
        </p:nvSpPr>
        <p:spPr bwMode="auto">
          <a:xfrm>
            <a:off x="5557838" y="1452562"/>
            <a:ext cx="1058862" cy="461963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/>
              <a:t>e1</a:t>
            </a:r>
            <a:endParaRPr lang="en-US" altLang="zh-CN" sz="1400" baseline="-25000"/>
          </a:p>
        </p:txBody>
      </p:sp>
      <p:sp>
        <p:nvSpPr>
          <p:cNvPr id="65" name="AutoShape 24"/>
          <p:cNvSpPr>
            <a:spLocks noChangeArrowheads="1"/>
          </p:cNvSpPr>
          <p:nvPr/>
        </p:nvSpPr>
        <p:spPr bwMode="auto">
          <a:xfrm>
            <a:off x="5622925" y="4670425"/>
            <a:ext cx="1036638" cy="409575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/>
              <a:t>useEnum</a:t>
            </a:r>
          </a:p>
        </p:txBody>
      </p:sp>
      <p:sp>
        <p:nvSpPr>
          <p:cNvPr id="66" name="Text Box 32"/>
          <p:cNvSpPr txBox="1">
            <a:spLocks noChangeArrowheads="1"/>
          </p:cNvSpPr>
          <p:nvPr/>
        </p:nvSpPr>
        <p:spPr bwMode="auto">
          <a:xfrm>
            <a:off x="3124200" y="59436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For given parameters </a:t>
            </a:r>
            <a:r>
              <a:rPr lang="en-US" altLang="zh-CN" sz="2400" dirty="0">
                <a:solidFill>
                  <a:srgbClr val="990000"/>
                </a:solidFill>
              </a:rPr>
              <a:t>(v, e)</a:t>
            </a:r>
            <a:endParaRPr lang="en-US" altLang="zh-CN" sz="2400" dirty="0"/>
          </a:p>
        </p:txBody>
      </p:sp>
      <p:sp>
        <p:nvSpPr>
          <p:cNvPr id="67" name="Oval 33"/>
          <p:cNvSpPr>
            <a:spLocks noChangeArrowheads="1"/>
          </p:cNvSpPr>
          <p:nvPr/>
        </p:nvSpPr>
        <p:spPr bwMode="auto">
          <a:xfrm>
            <a:off x="5495925" y="1182687"/>
            <a:ext cx="2589213" cy="11906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Text Box 36"/>
          <p:cNvSpPr txBox="1">
            <a:spLocks noChangeArrowheads="1"/>
          </p:cNvSpPr>
          <p:nvPr/>
        </p:nvSpPr>
        <p:spPr bwMode="auto">
          <a:xfrm>
            <a:off x="866775" y="2871787"/>
            <a:ext cx="7947025" cy="8223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i="1"/>
              <a:t>Optimization: based on </a:t>
            </a:r>
            <a:r>
              <a:rPr lang="en-US" altLang="zh-CN" sz="2400" i="1">
                <a:solidFill>
                  <a:srgbClr val="0000FF"/>
                </a:solidFill>
              </a:rPr>
              <a:t>static</a:t>
            </a:r>
            <a:r>
              <a:rPr lang="en-US" altLang="zh-CN" sz="2400" i="1"/>
              <a:t> property analysis, generate </a:t>
            </a:r>
          </a:p>
          <a:p>
            <a:pPr algn="ctr"/>
            <a:r>
              <a:rPr lang="en-US" altLang="zh-CN" sz="2400" i="1"/>
              <a:t>specialized slicing code for the given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09088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44444E-6 L 0.13663 -4.44444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0.26354 2.96296E-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0" grpId="1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9" grpId="0" animBg="1"/>
      <p:bldP spid="59" grpId="1" animBg="1"/>
      <p:bldP spid="59" grpId="2" animBg="1"/>
      <p:bldP spid="62" grpId="0" animBg="1"/>
      <p:bldP spid="62" grpId="1" animBg="1"/>
      <p:bldP spid="63" grpId="0" animBg="1"/>
      <p:bldP spid="64" grpId="0" animBg="1"/>
      <p:bldP spid="64" grpId="1" animBg="1"/>
      <p:bldP spid="65" grpId="0" animBg="1"/>
      <p:bldP spid="65" grpId="1" animBg="1"/>
      <p:bldP spid="67" grpId="0" animBg="1"/>
      <p:bldP spid="67" grpId="1" animBg="1"/>
      <p:bldP spid="6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JavaMOP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dirty="0"/>
              <a:t>Layered architecture for </a:t>
            </a:r>
            <a:r>
              <a:rPr lang="en-US" altLang="zh-CN" dirty="0">
                <a:solidFill>
                  <a:srgbClr val="C00000"/>
                </a:solidFill>
              </a:rPr>
              <a:t>extensibility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/>
              <a:t>Supports </a:t>
            </a:r>
            <a:r>
              <a:rPr lang="en-US" altLang="zh-CN" dirty="0"/>
              <a:t>most logics provided by the MOP </a:t>
            </a:r>
            <a:r>
              <a:rPr lang="en-US" altLang="zh-CN" dirty="0" smtClean="0"/>
              <a:t>framework e.g.</a:t>
            </a:r>
            <a:r>
              <a:rPr lang="en-US" altLang="zh-CN" sz="2000" dirty="0" smtClean="0"/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FSM</a:t>
            </a:r>
            <a:r>
              <a:rPr lang="en-US" altLang="zh-CN" sz="2000" dirty="0"/>
              <a:t>, </a:t>
            </a:r>
            <a:r>
              <a:rPr lang="en-US" altLang="zh-CN" sz="2000" dirty="0">
                <a:solidFill>
                  <a:srgbClr val="0000FF"/>
                </a:solidFill>
              </a:rPr>
              <a:t>ERE</a:t>
            </a:r>
            <a:r>
              <a:rPr lang="en-US" altLang="zh-CN" sz="2000" dirty="0"/>
              <a:t>,</a:t>
            </a:r>
            <a:r>
              <a:rPr lang="en-US" altLang="zh-CN" sz="2000" dirty="0">
                <a:solidFill>
                  <a:srgbClr val="7F7F7F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PTLTL</a:t>
            </a:r>
            <a:r>
              <a:rPr lang="en-US" altLang="zh-CN" sz="2000" dirty="0"/>
              <a:t>,</a:t>
            </a:r>
            <a:r>
              <a:rPr lang="en-US" altLang="zh-CN" sz="2000" dirty="0">
                <a:solidFill>
                  <a:srgbClr val="7F7F7F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FTLTL</a:t>
            </a:r>
            <a:r>
              <a:rPr lang="en-US" altLang="zh-CN" sz="2000" dirty="0"/>
              <a:t>,</a:t>
            </a:r>
            <a:r>
              <a:rPr lang="en-US" altLang="zh-CN" sz="2000" dirty="0">
                <a:solidFill>
                  <a:srgbClr val="7F7F7F"/>
                </a:solidFill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</a:rPr>
              <a:t>PTCaRet</a:t>
            </a:r>
            <a:r>
              <a:rPr lang="en-US" altLang="zh-CN" sz="2000" dirty="0"/>
              <a:t>, and</a:t>
            </a:r>
            <a:r>
              <a:rPr lang="en-US" altLang="zh-CN" sz="2000" dirty="0">
                <a:solidFill>
                  <a:srgbClr val="7F7F7F"/>
                </a:solidFill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CFG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Efficient</a:t>
            </a:r>
            <a:r>
              <a:rPr lang="en-US" altLang="zh-CN" dirty="0"/>
              <a:t> support for generic universal </a:t>
            </a:r>
            <a:r>
              <a:rPr lang="en-US" altLang="zh-CN" dirty="0" smtClean="0"/>
              <a:t>parameters</a:t>
            </a:r>
            <a:endParaRPr lang="en-US" altLang="zh-CN" dirty="0"/>
          </a:p>
          <a:p>
            <a:pPr lvl="1"/>
            <a:r>
              <a:rPr lang="en-US" altLang="zh-CN" dirty="0"/>
              <a:t>Supports both </a:t>
            </a:r>
            <a:r>
              <a:rPr lang="en-US" altLang="zh-CN" dirty="0">
                <a:latin typeface="CMU Serif Upright Italic" pitchFamily="2" charset="0"/>
                <a:ea typeface="CMU Serif Upright Italic" pitchFamily="2" charset="0"/>
                <a:cs typeface="CMU Serif Upright Italic" pitchFamily="2" charset="0"/>
              </a:rPr>
              <a:t>centralized</a:t>
            </a:r>
            <a:r>
              <a:rPr lang="en-US" altLang="zh-CN" dirty="0"/>
              <a:t> </a:t>
            </a:r>
            <a:r>
              <a:rPr lang="en-US" altLang="zh-CN" dirty="0" smtClean="0"/>
              <a:t>and </a:t>
            </a:r>
            <a:r>
              <a:rPr lang="en-US" altLang="zh-CN" dirty="0">
                <a:latin typeface="CMU Serif Upright Italic" pitchFamily="2" charset="0"/>
                <a:ea typeface="CMU Serif Upright Italic" pitchFamily="2" charset="0"/>
                <a:cs typeface="CMU Serif Upright Italic" pitchFamily="2" charset="0"/>
              </a:rPr>
              <a:t>decentralized</a:t>
            </a:r>
            <a:r>
              <a:rPr lang="en-US" altLang="zh-CN" dirty="0"/>
              <a:t> indexing for better flexibility in </a:t>
            </a:r>
            <a:r>
              <a:rPr lang="en-US" altLang="zh-CN" dirty="0" smtClean="0"/>
              <a:t>practice</a:t>
            </a:r>
          </a:p>
          <a:p>
            <a:r>
              <a:rPr lang="en-US" altLang="zh-CN" sz="2800" dirty="0">
                <a:solidFill>
                  <a:srgbClr val="7030A0"/>
                </a:solidFill>
              </a:rPr>
              <a:t>AspectJ</a:t>
            </a:r>
            <a:r>
              <a:rPr lang="en-US" altLang="zh-CN" sz="2800" dirty="0"/>
              <a:t> based specification syntax</a:t>
            </a:r>
          </a:p>
          <a:p>
            <a:pPr lvl="1"/>
            <a:r>
              <a:rPr lang="en-US" altLang="zh-CN" sz="2400" dirty="0"/>
              <a:t>Generates AspectJ code from </a:t>
            </a:r>
            <a:r>
              <a:rPr lang="en-US" altLang="zh-CN" sz="2400" dirty="0" err="1"/>
              <a:t>JavaMOP</a:t>
            </a:r>
            <a:r>
              <a:rPr lang="en-US" altLang="zh-CN" sz="2400" dirty="0"/>
              <a:t> specifications</a:t>
            </a:r>
          </a:p>
          <a:p>
            <a:pPr lvl="1"/>
            <a:r>
              <a:rPr lang="en-US" altLang="zh-CN" sz="2400" dirty="0"/>
              <a:t>Use any off-the-shelf AspectJ compiler to weave the monitoring code into the target </a:t>
            </a:r>
            <a:r>
              <a:rPr lang="en-US" altLang="zh-CN" sz="2400" dirty="0" smtClean="0"/>
              <a:t>program</a:t>
            </a:r>
            <a:endParaRPr lang="en-US" altLang="zh-CN" sz="2800" dirty="0"/>
          </a:p>
          <a:p>
            <a:endParaRPr lang="en-US" altLang="zh-CN" sz="28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endParaRPr lang="en-US" altLang="zh-CN" dirty="0"/>
          </a:p>
        </p:txBody>
      </p:sp>
      <p:sp>
        <p:nvSpPr>
          <p:cNvPr id="8" name="Rectangle 7"/>
          <p:cNvSpPr/>
          <p:nvPr/>
        </p:nvSpPr>
        <p:spPr>
          <a:xfrm>
            <a:off x="463062" y="4343400"/>
            <a:ext cx="8376138" cy="1524000"/>
          </a:xfrm>
          <a:prstGeom prst="rect">
            <a:avLst/>
          </a:prstGeom>
          <a:ln>
            <a:solidFill>
              <a:srgbClr val="008A3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8A3E"/>
                </a:solidFill>
              </a:rPr>
              <a:t>Overhead &lt;10% in most cases; close to hand-optimized</a:t>
            </a:r>
            <a:br>
              <a:rPr lang="en-US" sz="2400" dirty="0" smtClean="0">
                <a:solidFill>
                  <a:srgbClr val="008A3E"/>
                </a:solidFill>
              </a:rPr>
            </a:br>
            <a:r>
              <a:rPr lang="en-US" sz="2400" dirty="0" smtClean="0">
                <a:solidFill>
                  <a:srgbClr val="008A3E"/>
                </a:solidFill>
              </a:rPr>
              <a:t>More expressivity and less overhead in comparison with other tools</a:t>
            </a:r>
            <a:endParaRPr lang="en-US" sz="2400" dirty="0">
              <a:solidFill>
                <a:srgbClr val="008A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91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JavaMOP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098550"/>
            <a:ext cx="74295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7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Evolution-Aware MOP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MOP to support </a:t>
            </a:r>
            <a:r>
              <a:rPr lang="en-US" dirty="0" smtClean="0">
                <a:latin typeface="CMU Serif Extra" panose="02000603000000000000" pitchFamily="2" charset="0"/>
                <a:ea typeface="CMU Serif Extra" panose="02000603000000000000" pitchFamily="2" charset="0"/>
                <a:cs typeface="CMU Serif Extra" panose="02000603000000000000" pitchFamily="2" charset="0"/>
              </a:rPr>
              <a:t>multiple software versions</a:t>
            </a:r>
          </a:p>
          <a:p>
            <a:r>
              <a:rPr lang="en-US" dirty="0" smtClean="0">
                <a:ea typeface="CMU Serif Extra" panose="02000603000000000000" pitchFamily="2" charset="0"/>
                <a:cs typeface="CMU Serif Extra" panose="02000603000000000000" pitchFamily="2" charset="0"/>
              </a:rPr>
              <a:t>The key idea:</a:t>
            </a:r>
          </a:p>
          <a:p>
            <a:pPr marL="457200" lvl="1" indent="0">
              <a:buNone/>
            </a:pPr>
            <a:r>
              <a:rPr lang="en-US" dirty="0" smtClean="0">
                <a:ea typeface="CMU Serif Extra" panose="02000603000000000000" pitchFamily="2" charset="0"/>
                <a:cs typeface="CMU Serif Extra" panose="02000603000000000000" pitchFamily="2" charset="0"/>
              </a:rPr>
              <a:t>To monitor only the parts of code that changed between versions</a:t>
            </a:r>
          </a:p>
          <a:p>
            <a:pPr lvl="1"/>
            <a:r>
              <a:rPr lang="en-US" dirty="0">
                <a:ea typeface="CMU Serif Extra" panose="02000603000000000000" pitchFamily="2" charset="0"/>
                <a:cs typeface="CMU Serif Extra" panose="02000603000000000000" pitchFamily="2" charset="0"/>
              </a:rPr>
              <a:t>	</a:t>
            </a:r>
            <a:r>
              <a:rPr lang="en-US" dirty="0" smtClean="0">
                <a:ea typeface="CMU Serif Extra" panose="02000603000000000000" pitchFamily="2" charset="0"/>
                <a:cs typeface="CMU Serif Extra" panose="02000603000000000000" pitchFamily="2" charset="0"/>
              </a:rPr>
              <a:t>inspired by </a:t>
            </a:r>
            <a:r>
              <a:rPr lang="en-US" dirty="0" smtClean="0">
                <a:solidFill>
                  <a:srgbClr val="0070C0"/>
                </a:solidFill>
                <a:ea typeface="CMU Serif Extra" panose="02000603000000000000" pitchFamily="2" charset="0"/>
                <a:cs typeface="CMU Serif Extra" panose="02000603000000000000" pitchFamily="2" charset="0"/>
              </a:rPr>
              <a:t>Regression Test Selection (RST)</a:t>
            </a:r>
          </a:p>
          <a:p>
            <a:pPr lvl="2"/>
            <a:r>
              <a:rPr lang="en-US" dirty="0" smtClean="0">
                <a:ea typeface="CMU Serif Extra" panose="02000603000000000000" pitchFamily="2" charset="0"/>
                <a:cs typeface="CMU Serif Extra" panose="02000603000000000000" pitchFamily="2" charset="0"/>
              </a:rPr>
              <a:t>Improving </a:t>
            </a:r>
            <a:r>
              <a:rPr lang="en-US" i="1" dirty="0" smtClean="0">
                <a:ea typeface="CMU Serif Extra" panose="02000603000000000000" pitchFamily="2" charset="0"/>
                <a:cs typeface="CMU Serif Extra" panose="02000603000000000000" pitchFamily="2" charset="0"/>
              </a:rPr>
              <a:t>efficiency</a:t>
            </a:r>
            <a:r>
              <a:rPr lang="en-US" dirty="0" smtClean="0">
                <a:ea typeface="CMU Serif Extra" panose="02000603000000000000" pitchFamily="2" charset="0"/>
                <a:cs typeface="CMU Serif Extra" panose="02000603000000000000" pitchFamily="2" charset="0"/>
              </a:rPr>
              <a:t> and </a:t>
            </a:r>
            <a:r>
              <a:rPr lang="en-US" i="1" dirty="0" smtClean="0">
                <a:ea typeface="CMU Serif Extra" panose="02000603000000000000" pitchFamily="2" charset="0"/>
                <a:cs typeface="CMU Serif Extra" panose="02000603000000000000" pitchFamily="2" charset="0"/>
              </a:rPr>
              <a:t>usability</a:t>
            </a:r>
          </a:p>
          <a:p>
            <a:pPr lvl="1"/>
            <a:r>
              <a:rPr lang="en-US" sz="2400" dirty="0" smtClean="0">
                <a:ea typeface="CMU Serif Extra" panose="02000603000000000000" pitchFamily="2" charset="0"/>
                <a:cs typeface="CMU Serif Extra" panose="02000603000000000000" pitchFamily="2" charset="0"/>
              </a:rPr>
              <a:t>Regression Property Selection (RPS) and Regression Monitor Selection (RMS)</a:t>
            </a:r>
            <a:endParaRPr lang="en-US" sz="2400" dirty="0">
              <a:ea typeface="CMU Serif Extra" panose="02000603000000000000" pitchFamily="2" charset="0"/>
              <a:cs typeface="CMU Serif Extra" panose="02000603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444645"/>
              </a:clrFrom>
              <a:clrTo>
                <a:srgbClr val="44464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23750" r="7813" b="26250"/>
          <a:stretch/>
        </p:blipFill>
        <p:spPr>
          <a:xfrm>
            <a:off x="6553200" y="5388428"/>
            <a:ext cx="2476500" cy="108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8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JavaMOP</a:t>
            </a:r>
            <a:r>
              <a:rPr lang="en-US" dirty="0" smtClean="0"/>
              <a:t> and Security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Inlined</a:t>
            </a:r>
            <a:r>
              <a:rPr lang="en-US" dirty="0" smtClean="0">
                <a:solidFill>
                  <a:srgbClr val="0070C0"/>
                </a:solidFill>
              </a:rPr>
              <a:t> Reference Monitor (IRM) </a:t>
            </a:r>
            <a:r>
              <a:rPr lang="en-US" dirty="0" smtClean="0"/>
              <a:t>vs. </a:t>
            </a:r>
            <a:r>
              <a:rPr lang="en-US" dirty="0" smtClean="0">
                <a:solidFill>
                  <a:srgbClr val="008A3E"/>
                </a:solidFill>
              </a:rPr>
              <a:t>Runtime Verification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Security specification </a:t>
            </a:r>
            <a:r>
              <a:rPr lang="en-US" dirty="0" smtClean="0"/>
              <a:t>vs. </a:t>
            </a:r>
            <a:r>
              <a:rPr lang="en-US" dirty="0" smtClean="0">
                <a:solidFill>
                  <a:srgbClr val="008A3E"/>
                </a:solidFill>
              </a:rPr>
              <a:t>System specification</a:t>
            </a:r>
          </a:p>
          <a:p>
            <a:r>
              <a:rPr lang="en-US" dirty="0" smtClean="0"/>
              <a:t>The usage of </a:t>
            </a:r>
            <a:r>
              <a:rPr lang="en-US" dirty="0" err="1" smtClean="0">
                <a:solidFill>
                  <a:srgbClr val="008A3E"/>
                </a:solidFill>
              </a:rPr>
              <a:t>JavaMOP</a:t>
            </a:r>
            <a:r>
              <a:rPr lang="en-US" dirty="0" smtClean="0"/>
              <a:t> as an </a:t>
            </a:r>
            <a:r>
              <a:rPr lang="en-US" dirty="0" smtClean="0">
                <a:solidFill>
                  <a:srgbClr val="0070C0"/>
                </a:solidFill>
              </a:rPr>
              <a:t>IRM</a:t>
            </a:r>
            <a:r>
              <a:rPr lang="en-US" dirty="0" smtClean="0"/>
              <a:t> system to specify and enforce security policies</a:t>
            </a:r>
            <a:endParaRPr lang="fa-IR" dirty="0" smtClean="0"/>
          </a:p>
          <a:p>
            <a:pPr lvl="1"/>
            <a:r>
              <a:rPr lang="en-US" dirty="0" smtClean="0"/>
              <a:t>Highly expressive and More efficient</a:t>
            </a:r>
          </a:p>
          <a:p>
            <a:pPr lvl="2"/>
            <a:r>
              <a:rPr lang="en-US" dirty="0" smtClean="0"/>
              <a:t>e.g. </a:t>
            </a:r>
            <a:r>
              <a:rPr lang="en-US" dirty="0" err="1" smtClean="0"/>
              <a:t>Chineese</a:t>
            </a:r>
            <a:r>
              <a:rPr lang="en-US" dirty="0" smtClean="0"/>
              <a:t> Wall in </a:t>
            </a:r>
            <a:r>
              <a:rPr lang="en-US" dirty="0" err="1" smtClean="0"/>
              <a:t>JavaMOP</a:t>
            </a:r>
            <a:r>
              <a:rPr lang="en-US" dirty="0" smtClean="0"/>
              <a:t> using CFG</a:t>
            </a:r>
          </a:p>
          <a:p>
            <a:pPr lvl="1"/>
            <a:r>
              <a:rPr lang="en-US" dirty="0" smtClean="0"/>
              <a:t>Should </a:t>
            </a:r>
            <a:r>
              <a:rPr lang="en-US" u="sng" dirty="0" smtClean="0"/>
              <a:t>not</a:t>
            </a:r>
            <a:r>
              <a:rPr lang="en-US" dirty="0" smtClean="0"/>
              <a:t> be used for low-level security policies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80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Idea of Runtime Verification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57200" y="2209800"/>
            <a:ext cx="8305800" cy="3348038"/>
            <a:chOff x="457200" y="2209800"/>
            <a:chExt cx="8305800" cy="3348038"/>
          </a:xfrm>
        </p:grpSpPr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2438400" y="2286000"/>
              <a:ext cx="6324600" cy="3271838"/>
              <a:chOff x="1536" y="1440"/>
              <a:chExt cx="3984" cy="2061"/>
            </a:xfrm>
          </p:grpSpPr>
          <p:grpSp>
            <p:nvGrpSpPr>
              <p:cNvPr id="8" name="Group 7"/>
              <p:cNvGrpSpPr>
                <a:grpSpLocks/>
              </p:cNvGrpSpPr>
              <p:nvPr/>
            </p:nvGrpSpPr>
            <p:grpSpPr bwMode="auto">
              <a:xfrm>
                <a:off x="1536" y="1440"/>
                <a:ext cx="2303" cy="2061"/>
                <a:chOff x="2412065" y="2311619"/>
                <a:chExt cx="3656807" cy="3271604"/>
              </a:xfrm>
            </p:grpSpPr>
            <p:sp>
              <p:nvSpPr>
                <p:cNvPr id="14" name="AutoShape 11"/>
                <p:cNvSpPr>
                  <a:spLocks noChangeArrowheads="1"/>
                </p:cNvSpPr>
                <p:nvPr/>
              </p:nvSpPr>
              <p:spPr bwMode="auto">
                <a:xfrm>
                  <a:off x="2412065" y="2311619"/>
                  <a:ext cx="3168651" cy="2457276"/>
                </a:xfrm>
                <a:prstGeom prst="diamond">
                  <a:avLst/>
                </a:prstGeom>
                <a:solidFill>
                  <a:schemeClr val="accent5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 dirty="0">
                      <a:latin typeface="+mj-lt"/>
                    </a:rPr>
                    <a:t>Run it;</a:t>
                  </a:r>
                </a:p>
                <a:p>
                  <a:pPr algn="ctr"/>
                  <a:r>
                    <a:rPr lang="en-US" altLang="zh-CN" sz="2400" dirty="0">
                      <a:latin typeface="+mj-lt"/>
                    </a:rPr>
                    <a:t>observe &amp; check </a:t>
                  </a:r>
                </a:p>
                <a:p>
                  <a:pPr algn="ctr"/>
                  <a:r>
                    <a:rPr lang="en-US" altLang="zh-CN" sz="2000" b="1" dirty="0">
                      <a:latin typeface="+mj-lt"/>
                      <a:cs typeface="Courier New" pitchFamily="49" charset="0"/>
                    </a:rPr>
                    <a:t>Spec(</a:t>
                  </a:r>
                  <a:r>
                    <a:rPr lang="en-US" altLang="zh-CN" sz="2000" b="1" dirty="0" err="1">
                      <a:latin typeface="+mj-lt"/>
                      <a:cs typeface="Courier New" pitchFamily="49" charset="0"/>
                    </a:rPr>
                    <a:t>a,b</a:t>
                  </a:r>
                  <a:r>
                    <a:rPr lang="en-US" altLang="zh-CN" sz="2000" b="1" dirty="0">
                      <a:latin typeface="+mj-lt"/>
                      <a:cs typeface="Courier New" pitchFamily="49" charset="0"/>
                    </a:rPr>
                    <a:t>,…)</a:t>
                  </a:r>
                </a:p>
              </p:txBody>
            </p:sp>
            <p:sp>
              <p:nvSpPr>
                <p:cNvPr id="1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543409" y="5186376"/>
                  <a:ext cx="525463" cy="3968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dirty="0">
                      <a:latin typeface="+mj-lt"/>
                    </a:rPr>
                    <a:t>yes</a:t>
                  </a:r>
                </a:p>
              </p:txBody>
            </p:sp>
          </p:grpSp>
          <p:cxnSp>
            <p:nvCxnSpPr>
              <p:cNvPr id="9" name="AutoShape 20"/>
              <p:cNvCxnSpPr>
                <a:cxnSpLocks noChangeShapeType="1"/>
              </p:cNvCxnSpPr>
              <p:nvPr/>
            </p:nvCxnSpPr>
            <p:spPr bwMode="auto">
              <a:xfrm flipV="1">
                <a:off x="5328" y="2208"/>
                <a:ext cx="0" cy="99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0" name="Text Box 17"/>
              <p:cNvSpPr txBox="1">
                <a:spLocks noChangeArrowheads="1"/>
              </p:cNvSpPr>
              <p:nvPr/>
            </p:nvSpPr>
            <p:spPr bwMode="auto">
              <a:xfrm>
                <a:off x="3895" y="1904"/>
                <a:ext cx="1221" cy="601"/>
              </a:xfrm>
              <a:prstGeom prst="rect">
                <a:avLst/>
              </a:prstGeom>
              <a:solidFill>
                <a:srgbClr val="FF99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+mj-lt"/>
                  </a:rPr>
                  <a:t>Correct it</a:t>
                </a:r>
              </a:p>
              <a:p>
                <a:pPr algn="ctr"/>
                <a:r>
                  <a:rPr lang="en-US" altLang="zh-CN" sz="2800" dirty="0">
                    <a:latin typeface="+mj-lt"/>
                  </a:rPr>
                  <a:t>(if possible)</a:t>
                </a:r>
              </a:p>
            </p:txBody>
          </p:sp>
          <p:cxnSp>
            <p:nvCxnSpPr>
              <p:cNvPr id="11" name="AutoShape 18"/>
              <p:cNvCxnSpPr>
                <a:cxnSpLocks noChangeShapeType="1"/>
                <a:stCxn id="14" idx="3"/>
                <a:endCxn id="10" idx="1"/>
              </p:cNvCxnSpPr>
              <p:nvPr/>
            </p:nvCxnSpPr>
            <p:spPr bwMode="auto">
              <a:xfrm flipV="1">
                <a:off x="3532" y="2205"/>
                <a:ext cx="363" cy="1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</p:spPr>
          </p:cxnSp>
          <p:cxnSp>
            <p:nvCxnSpPr>
              <p:cNvPr id="12" name="AutoShape 19"/>
              <p:cNvCxnSpPr>
                <a:cxnSpLocks noChangeShapeType="1"/>
                <a:stCxn id="10" idx="3"/>
              </p:cNvCxnSpPr>
              <p:nvPr/>
            </p:nvCxnSpPr>
            <p:spPr bwMode="auto">
              <a:xfrm>
                <a:off x="5116" y="2205"/>
                <a:ext cx="404" cy="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3" name="Text Box 21"/>
              <p:cNvSpPr txBox="1">
                <a:spLocks noChangeArrowheads="1"/>
              </p:cNvSpPr>
              <p:nvPr/>
            </p:nvSpPr>
            <p:spPr bwMode="auto">
              <a:xfrm>
                <a:off x="3532" y="1948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latin typeface="+mj-lt"/>
                  </a:rPr>
                  <a:t>no</a:t>
                </a:r>
              </a:p>
            </p:txBody>
          </p:sp>
        </p:grpSp>
        <p:sp>
          <p:nvSpPr>
            <p:cNvPr id="17" name="Rounded Rectangle 16"/>
            <p:cNvSpPr/>
            <p:nvPr/>
          </p:nvSpPr>
          <p:spPr>
            <a:xfrm>
              <a:off x="457200" y="2743200"/>
              <a:ext cx="1752600" cy="15240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1500">
                <a:solidFill>
                  <a:srgbClr val="4BACC6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18" name="TextBox 27"/>
            <p:cNvSpPr txBox="1">
              <a:spLocks noChangeArrowheads="1"/>
            </p:cNvSpPr>
            <p:nvPr/>
          </p:nvSpPr>
          <p:spPr bwMode="auto">
            <a:xfrm>
              <a:off x="457200" y="2209800"/>
              <a:ext cx="246574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latin typeface="+mj-lt"/>
                  <a:cs typeface="Courier New" pitchFamily="49" charset="0"/>
                </a:rPr>
                <a:t>Program(</a:t>
              </a:r>
              <a:r>
                <a:rPr lang="en-US" altLang="zh-CN" sz="2400" b="1" dirty="0" err="1" smtClean="0">
                  <a:latin typeface="+mj-lt"/>
                  <a:cs typeface="Courier New" pitchFamily="49" charset="0"/>
                </a:rPr>
                <a:t>a,b</a:t>
              </a:r>
              <a:r>
                <a:rPr lang="en-US" altLang="zh-CN" sz="2400" b="1" dirty="0">
                  <a:latin typeface="+mj-lt"/>
                  <a:cs typeface="Courier New" pitchFamily="49" charset="0"/>
                </a:rPr>
                <a:t>,…)</a:t>
              </a:r>
            </a:p>
          </p:txBody>
        </p:sp>
      </p:grpSp>
      <p:cxnSp>
        <p:nvCxnSpPr>
          <p:cNvPr id="31" name="Elbow Connector 30"/>
          <p:cNvCxnSpPr>
            <a:stCxn id="14" idx="2"/>
          </p:cNvCxnSpPr>
          <p:nvPr/>
        </p:nvCxnSpPr>
        <p:spPr>
          <a:xfrm rot="16200000" flipH="1">
            <a:off x="6067425" y="2698749"/>
            <a:ext cx="346075" cy="443547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36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JavaMOP</a:t>
            </a:r>
            <a:r>
              <a:rPr lang="en-US" dirty="0" smtClean="0"/>
              <a:t> and Security Policies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It monitors a single execution trace as it occurs</a:t>
            </a:r>
          </a:p>
          <a:p>
            <a:pPr lvl="1"/>
            <a:r>
              <a:rPr lang="en-US" sz="2600" dirty="0" smtClean="0">
                <a:solidFill>
                  <a:srgbClr val="C00000"/>
                </a:solidFill>
              </a:rPr>
              <a:t>Cannot</a:t>
            </a:r>
            <a:r>
              <a:rPr lang="en-US" sz="2600" dirty="0" smtClean="0"/>
              <a:t> monitor </a:t>
            </a:r>
            <a:r>
              <a:rPr lang="en-US" sz="2600" dirty="0" err="1" smtClean="0">
                <a:latin typeface="CMU Serif Extra" panose="02000603000000000000" pitchFamily="2" charset="0"/>
                <a:ea typeface="CMU Serif Extra" panose="02000603000000000000" pitchFamily="2" charset="0"/>
                <a:cs typeface="CMU Serif Extra" panose="02000603000000000000" pitchFamily="2" charset="0"/>
              </a:rPr>
              <a:t>nonproperties</a:t>
            </a:r>
            <a:r>
              <a:rPr lang="en-US" sz="2600" dirty="0" smtClean="0"/>
              <a:t> (e.g. Information Flow Policies)</a:t>
            </a:r>
          </a:p>
          <a:p>
            <a:pPr lvl="2"/>
            <a:r>
              <a:rPr lang="en-US" dirty="0" smtClean="0">
                <a:solidFill>
                  <a:srgbClr val="11A318"/>
                </a:solidFill>
              </a:rPr>
              <a:t>Can</a:t>
            </a:r>
            <a:r>
              <a:rPr lang="en-US" dirty="0" smtClean="0"/>
              <a:t> enforce </a:t>
            </a:r>
            <a:r>
              <a:rPr lang="en-US" i="1" dirty="0" smtClean="0">
                <a:latin typeface="CMU Serif Extra" panose="02000603000000000000" pitchFamily="2" charset="0"/>
                <a:ea typeface="CMU Serif Extra" panose="02000603000000000000" pitchFamily="2" charset="0"/>
                <a:cs typeface="CMU Serif Extra" panose="02000603000000000000" pitchFamily="2" charset="0"/>
              </a:rPr>
              <a:t>properties</a:t>
            </a:r>
          </a:p>
          <a:p>
            <a:pPr lvl="2"/>
            <a:r>
              <a:rPr lang="en-US" i="1" dirty="0" smtClean="0">
                <a:latin typeface="CMU Serif Extra" panose="02000603000000000000" pitchFamily="2" charset="0"/>
                <a:ea typeface="CMU Serif Extra" panose="02000603000000000000" pitchFamily="2" charset="0"/>
                <a:cs typeface="CMU Serif Extra" panose="02000603000000000000" pitchFamily="2" charset="0"/>
              </a:rPr>
              <a:t>Liveness properties</a:t>
            </a:r>
            <a:r>
              <a:rPr lang="en-US" dirty="0" smtClean="0">
                <a:latin typeface="CMU Serif Extra" panose="02000603000000000000" pitchFamily="2" charset="0"/>
                <a:ea typeface="CMU Serif Extra" panose="02000603000000000000" pitchFamily="2" charset="0"/>
                <a:cs typeface="CMU Serif Extra" panose="02000603000000000000" pitchFamily="2" charset="0"/>
              </a:rPr>
              <a:t> </a:t>
            </a:r>
            <a:r>
              <a:rPr lang="en-US" u="sng" dirty="0" smtClean="0"/>
              <a:t>cannot</a:t>
            </a:r>
            <a:r>
              <a:rPr lang="en-US" dirty="0" smtClean="0"/>
              <a:t> be expressed by any monitor</a:t>
            </a:r>
          </a:p>
          <a:p>
            <a:pPr lvl="3"/>
            <a:r>
              <a:rPr lang="en-US" dirty="0" smtClean="0"/>
              <a:t>By bounding to a limit, they became </a:t>
            </a:r>
            <a:r>
              <a:rPr lang="en-US" dirty="0" smtClean="0">
                <a:latin typeface="CMU Serif Extra" panose="02000603000000000000" pitchFamily="2" charset="0"/>
                <a:ea typeface="CMU Serif Extra" panose="02000603000000000000" pitchFamily="2" charset="0"/>
                <a:cs typeface="CMU Serif Extra" panose="02000603000000000000" pitchFamily="2" charset="0"/>
              </a:rPr>
              <a:t>safety</a:t>
            </a:r>
            <a:r>
              <a:rPr lang="en-US" dirty="0" smtClean="0"/>
              <a:t> policies</a:t>
            </a:r>
          </a:p>
          <a:p>
            <a:r>
              <a:rPr lang="en-US" sz="3000" dirty="0" err="1" smtClean="0"/>
              <a:t>JavaMOP</a:t>
            </a:r>
            <a:r>
              <a:rPr lang="en-US" sz="3000" dirty="0" smtClean="0"/>
              <a:t> with AspectJ is able to </a:t>
            </a:r>
            <a:r>
              <a:rPr lang="en-US" sz="3000" dirty="0" smtClean="0">
                <a:solidFill>
                  <a:srgbClr val="7030A0"/>
                </a:solidFill>
              </a:rPr>
              <a:t>rewrite</a:t>
            </a:r>
            <a:r>
              <a:rPr lang="en-US" sz="3000" dirty="0" smtClean="0"/>
              <a:t> the target program</a:t>
            </a:r>
          </a:p>
          <a:p>
            <a:pPr lvl="1"/>
            <a:r>
              <a:rPr lang="en-US" sz="2600" dirty="0" smtClean="0"/>
              <a:t>A </a:t>
            </a:r>
            <a:r>
              <a:rPr lang="en-US" sz="2600" dirty="0" smtClean="0">
                <a:latin typeface="CMU Serif Extra" panose="02000603000000000000" pitchFamily="2" charset="0"/>
                <a:ea typeface="CMU Serif Extra" panose="02000603000000000000" pitchFamily="2" charset="0"/>
                <a:cs typeface="CMU Serif Extra" panose="02000603000000000000" pitchFamily="2" charset="0"/>
              </a:rPr>
              <a:t>Program Rewriter</a:t>
            </a:r>
          </a:p>
          <a:p>
            <a:pPr lvl="2"/>
            <a:r>
              <a:rPr lang="en-US" dirty="0" smtClean="0">
                <a:latin typeface="+mj-lt"/>
                <a:ea typeface="CMU Serif Extra" panose="02000603000000000000" pitchFamily="2" charset="0"/>
                <a:cs typeface="CMU Serif Extra" panose="02000603000000000000" pitchFamily="2" charset="0"/>
              </a:rPr>
              <a:t>Can enforce </a:t>
            </a:r>
            <a:r>
              <a:rPr lang="en-US" dirty="0" smtClean="0">
                <a:latin typeface="CMU Serif Extra" panose="02000603000000000000" pitchFamily="2" charset="0"/>
                <a:ea typeface="CMU Serif Extra" panose="02000603000000000000" pitchFamily="2" charset="0"/>
                <a:cs typeface="CMU Serif Extra" panose="02000603000000000000" pitchFamily="2" charset="0"/>
              </a:rPr>
              <a:t>RW-enforceable policies</a:t>
            </a:r>
          </a:p>
          <a:p>
            <a:pPr lvl="3"/>
            <a:r>
              <a:rPr lang="en-US" dirty="0" smtClean="0">
                <a:latin typeface="+mj-lt"/>
                <a:ea typeface="CMU Serif Extra" panose="02000603000000000000" pitchFamily="2" charset="0"/>
                <a:cs typeface="CMU Serif Extra" panose="02000603000000000000" pitchFamily="2" charset="0"/>
              </a:rPr>
              <a:t>Including </a:t>
            </a:r>
            <a:r>
              <a:rPr lang="en-US" dirty="0" smtClean="0">
                <a:latin typeface="CMU Serif Extra" panose="02000603000000000000" pitchFamily="2" charset="0"/>
                <a:ea typeface="CMU Serif Extra" panose="02000603000000000000" pitchFamily="2" charset="0"/>
                <a:cs typeface="CMU Serif Extra" panose="02000603000000000000" pitchFamily="2" charset="0"/>
              </a:rPr>
              <a:t>EM-Policies</a:t>
            </a:r>
            <a:r>
              <a:rPr lang="en-US" dirty="0" smtClean="0">
                <a:latin typeface="+mj-lt"/>
                <a:ea typeface="CMU Serif Extra" panose="02000603000000000000" pitchFamily="2" charset="0"/>
                <a:cs typeface="CMU Serif Extra" panose="02000603000000000000" pitchFamily="2" charset="0"/>
              </a:rPr>
              <a:t> and </a:t>
            </a:r>
            <a:r>
              <a:rPr lang="en-US" dirty="0" err="1" smtClean="0">
                <a:latin typeface="CMU Serif Extra" panose="02000603000000000000" pitchFamily="2" charset="0"/>
                <a:ea typeface="CMU Serif Extra" panose="02000603000000000000" pitchFamily="2" charset="0"/>
                <a:cs typeface="CMU Serif Extra" panose="02000603000000000000" pitchFamily="2" charset="0"/>
              </a:rPr>
              <a:t>Satisfiable</a:t>
            </a:r>
            <a:r>
              <a:rPr lang="en-US" dirty="0" smtClean="0">
                <a:latin typeface="CMU Serif Extra" panose="02000603000000000000" pitchFamily="2" charset="0"/>
                <a:ea typeface="CMU Serif Extra" panose="02000603000000000000" pitchFamily="2" charset="0"/>
                <a:cs typeface="CMU Serif Extra" panose="02000603000000000000" pitchFamily="2" charset="0"/>
              </a:rPr>
              <a:t> static policies</a:t>
            </a:r>
            <a:endParaRPr lang="en-US" dirty="0">
              <a:latin typeface="CMU Serif Extra" panose="02000603000000000000" pitchFamily="2" charset="0"/>
              <a:ea typeface="CMU Serif Extra" panose="02000603000000000000" pitchFamily="2" charset="0"/>
              <a:cs typeface="CMU Serif Extra" panose="02000603000000000000" pitchFamily="2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14400" y="1403124"/>
            <a:ext cx="7315200" cy="2374153"/>
            <a:chOff x="533400" y="1601531"/>
            <a:chExt cx="8312944" cy="269797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" y="1601531"/>
              <a:ext cx="8312944" cy="2697972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 rot="19664764">
              <a:off x="3464555" y="2116238"/>
              <a:ext cx="2431244" cy="1692935"/>
            </a:xfrm>
            <a:prstGeom prst="ellipse">
              <a:avLst/>
            </a:prstGeom>
            <a:noFill/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606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MOP a </a:t>
            </a:r>
            <a:r>
              <a:rPr lang="en-US" altLang="zh-CN" dirty="0">
                <a:solidFill>
                  <a:srgbClr val="008A3E"/>
                </a:solidFill>
              </a:rPr>
              <a:t>generic</a:t>
            </a:r>
            <a:r>
              <a:rPr lang="en-US" altLang="zh-CN" dirty="0"/>
              <a:t> yet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efficient</a:t>
            </a:r>
            <a:r>
              <a:rPr lang="en-US" altLang="zh-CN" dirty="0"/>
              <a:t> runtime verification framework</a:t>
            </a:r>
          </a:p>
          <a:p>
            <a:pPr lvl="1"/>
            <a:r>
              <a:rPr lang="en-US" altLang="zh-CN" dirty="0"/>
              <a:t>Extensible logic framework: FSM, ERE, PTLTL, FTLTL, LTL, CFG, </a:t>
            </a:r>
            <a:r>
              <a:rPr lang="en-US" altLang="zh-CN" dirty="0" err="1"/>
              <a:t>PTCaRet</a:t>
            </a:r>
            <a:r>
              <a:rPr lang="en-US" altLang="zh-CN" dirty="0"/>
              <a:t>, …</a:t>
            </a:r>
          </a:p>
          <a:p>
            <a:pPr lvl="1"/>
            <a:r>
              <a:rPr lang="en-US" altLang="zh-CN" dirty="0"/>
              <a:t>Adaptable for different programming languages</a:t>
            </a:r>
          </a:p>
          <a:p>
            <a:pPr lvl="2"/>
            <a:r>
              <a:rPr lang="en-US" altLang="zh-CN" dirty="0" err="1"/>
              <a:t>JavaMOP</a:t>
            </a:r>
            <a:r>
              <a:rPr lang="en-US" altLang="zh-CN" dirty="0"/>
              <a:t>, </a:t>
            </a:r>
            <a:r>
              <a:rPr lang="en-US" altLang="zh-CN" dirty="0" err="1" smtClean="0"/>
              <a:t>BusMOP</a:t>
            </a:r>
            <a:r>
              <a:rPr lang="en-US" altLang="zh-CN" dirty="0" smtClean="0"/>
              <a:t>, … 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748" y="4757170"/>
            <a:ext cx="2050103" cy="154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8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There is room for richer/better RV systems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More suitable logics for specifications 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More programming languages/platforms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System level monitoring</a:t>
            </a:r>
          </a:p>
          <a:p>
            <a:pPr>
              <a:lnSpc>
                <a:spcPct val="90000"/>
              </a:lnSpc>
            </a:pPr>
            <a:r>
              <a:rPr lang="en-US" altLang="zh-CN" dirty="0" err="1"/>
              <a:t>JavaMOP</a:t>
            </a:r>
            <a:r>
              <a:rPr lang="en-US" altLang="zh-CN" dirty="0"/>
              <a:t>: using RV as a crosscutting configurable feature of runtime execution environments for "configurable Java".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Combining RV with specification mining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Combining RV and static program verification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52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500" dirty="0" smtClean="0">
                <a:latin typeface="+mj-lt"/>
              </a:rPr>
              <a:t>Monitoring-Oriented Programming (MOP) official website: </a:t>
            </a:r>
            <a:r>
              <a:rPr lang="en-US" sz="1500" dirty="0" smtClean="0">
                <a:latin typeface="+mj-lt"/>
                <a:hlinkClick r:id="rId2"/>
              </a:rPr>
              <a:t>http://fsl.cs.uiuc.edu/mop</a:t>
            </a:r>
            <a:r>
              <a:rPr lang="en-US" sz="1500" dirty="0" smtClean="0">
                <a:latin typeface="+mj-lt"/>
              </a:rPr>
              <a:t> </a:t>
            </a:r>
          </a:p>
          <a:p>
            <a:pPr algn="just"/>
            <a:r>
              <a:rPr lang="en-US" sz="1500" dirty="0">
                <a:latin typeface="+mj-lt"/>
              </a:rPr>
              <a:t>Some slides from </a:t>
            </a:r>
            <a:r>
              <a:rPr lang="en-US" sz="1500" dirty="0">
                <a:latin typeface="+mj-lt"/>
                <a:hlinkClick r:id="rId3"/>
              </a:rPr>
              <a:t>http://www.runtime-verification.org/course</a:t>
            </a:r>
            <a:r>
              <a:rPr lang="en-US" sz="1500" dirty="0" smtClean="0">
                <a:latin typeface="+mj-lt"/>
                <a:hlinkClick r:id="rId3"/>
              </a:rPr>
              <a:t>/</a:t>
            </a:r>
            <a:r>
              <a:rPr lang="en-US" sz="1500" dirty="0" smtClean="0">
                <a:latin typeface="+mj-lt"/>
              </a:rPr>
              <a:t> (9 lectures)</a:t>
            </a:r>
            <a:endParaRPr lang="en-US" sz="1500" dirty="0">
              <a:latin typeface="+mj-lt"/>
            </a:endParaRPr>
          </a:p>
          <a:p>
            <a:pPr marL="0" indent="0" algn="just">
              <a:buNone/>
            </a:pPr>
            <a:r>
              <a:rPr lang="en-US" sz="1500" dirty="0">
                <a:latin typeface="+mj-lt"/>
              </a:rPr>
              <a:t>[</a:t>
            </a:r>
            <a:r>
              <a:rPr lang="en-US" sz="1500" dirty="0" smtClean="0">
                <a:latin typeface="+mj-lt"/>
              </a:rPr>
              <a:t>1] </a:t>
            </a:r>
            <a:r>
              <a:rPr lang="en-US" sz="1500" b="1" dirty="0" smtClean="0">
                <a:latin typeface="+mj-lt"/>
              </a:rPr>
              <a:t>F</a:t>
            </a:r>
            <a:r>
              <a:rPr lang="en-US" sz="1500" b="1" dirty="0">
                <a:latin typeface="+mj-lt"/>
              </a:rPr>
              <a:t>. Chen </a:t>
            </a:r>
            <a:r>
              <a:rPr lang="en-US" sz="1500" dirty="0">
                <a:latin typeface="+mj-lt"/>
              </a:rPr>
              <a:t>and G. Roşu, “Towards monitoring-oriented programming: A paradigm combining specification and implementation,” in Electronic Notes in Theoretical Computer Science, 2003, vol. 89, no. 2, pp. 113–132.</a:t>
            </a:r>
          </a:p>
          <a:p>
            <a:pPr marL="0" indent="0" algn="just">
              <a:buNone/>
            </a:pPr>
            <a:r>
              <a:rPr lang="en-US" sz="1500" dirty="0">
                <a:latin typeface="+mj-lt"/>
              </a:rPr>
              <a:t>[</a:t>
            </a:r>
            <a:r>
              <a:rPr lang="en-US" sz="1500" dirty="0" smtClean="0">
                <a:latin typeface="+mj-lt"/>
              </a:rPr>
              <a:t>2] </a:t>
            </a:r>
            <a:r>
              <a:rPr lang="en-US" sz="1500" b="1" dirty="0" smtClean="0">
                <a:latin typeface="+mj-lt"/>
              </a:rPr>
              <a:t>F</a:t>
            </a:r>
            <a:r>
              <a:rPr lang="en-US" sz="1500" b="1" dirty="0">
                <a:latin typeface="+mj-lt"/>
              </a:rPr>
              <a:t>. Chen</a:t>
            </a:r>
            <a:r>
              <a:rPr lang="en-US" sz="1500" dirty="0">
                <a:latin typeface="+mj-lt"/>
              </a:rPr>
              <a:t>, D. </a:t>
            </a:r>
            <a:r>
              <a:rPr lang="en-US" sz="1500" dirty="0" err="1">
                <a:latin typeface="+mj-lt"/>
              </a:rPr>
              <a:t>Jin</a:t>
            </a:r>
            <a:r>
              <a:rPr lang="en-US" sz="1500" dirty="0">
                <a:latin typeface="+mj-lt"/>
              </a:rPr>
              <a:t>, P. Meredith, and G. Roşu, “Monitoring Oriented Programming - A Project Overview,” in Proceedings of the Fourth International Conference on Intelligent Computing and Information Systems (ICICIS’09), 2009, pp. 72–77.</a:t>
            </a:r>
          </a:p>
          <a:p>
            <a:pPr marL="0" indent="0" algn="just">
              <a:buNone/>
            </a:pPr>
            <a:r>
              <a:rPr lang="en-US" sz="1500" dirty="0">
                <a:latin typeface="+mj-lt"/>
              </a:rPr>
              <a:t>[</a:t>
            </a:r>
            <a:r>
              <a:rPr lang="en-US" sz="1500" dirty="0" smtClean="0">
                <a:latin typeface="+mj-lt"/>
              </a:rPr>
              <a:t>3] </a:t>
            </a:r>
            <a:r>
              <a:rPr lang="en-US" sz="1500" b="1" dirty="0" smtClean="0">
                <a:latin typeface="+mj-lt"/>
              </a:rPr>
              <a:t>F</a:t>
            </a:r>
            <a:r>
              <a:rPr lang="en-US" sz="1500" b="1" dirty="0">
                <a:latin typeface="+mj-lt"/>
              </a:rPr>
              <a:t>. Chen </a:t>
            </a:r>
            <a:r>
              <a:rPr lang="en-US" sz="1500" dirty="0">
                <a:latin typeface="+mj-lt"/>
              </a:rPr>
              <a:t>and G. Roşu, “Java-MOP: A Monitoring Oriented Programming Environment for Java,” in Tools and Algorithms for the Construction and Analysis of Systems: 11th International Conference, TACAS 2005, </a:t>
            </a:r>
            <a:r>
              <a:rPr lang="en-US" sz="1500" dirty="0" smtClean="0">
                <a:latin typeface="+mj-lt"/>
              </a:rPr>
              <a:t>Heidelberg</a:t>
            </a:r>
            <a:r>
              <a:rPr lang="en-US" sz="1500" dirty="0">
                <a:latin typeface="+mj-lt"/>
              </a:rPr>
              <a:t>: Springer Berlin Heidelberg, 2005, pp. 546–550.</a:t>
            </a:r>
          </a:p>
          <a:p>
            <a:pPr marL="0" indent="0" algn="just">
              <a:buNone/>
            </a:pPr>
            <a:r>
              <a:rPr lang="en-US" sz="1500" dirty="0">
                <a:latin typeface="+mj-lt"/>
              </a:rPr>
              <a:t>[</a:t>
            </a:r>
            <a:r>
              <a:rPr lang="en-US" sz="1500" dirty="0" smtClean="0">
                <a:latin typeface="+mj-lt"/>
              </a:rPr>
              <a:t>4] </a:t>
            </a:r>
            <a:r>
              <a:rPr lang="en-US" sz="1500" b="1" dirty="0" smtClean="0">
                <a:latin typeface="+mj-lt"/>
              </a:rPr>
              <a:t>F</a:t>
            </a:r>
            <a:r>
              <a:rPr lang="en-US" sz="1500" b="1" dirty="0">
                <a:latin typeface="+mj-lt"/>
              </a:rPr>
              <a:t>. Chen</a:t>
            </a:r>
            <a:r>
              <a:rPr lang="en-US" sz="1500" dirty="0">
                <a:latin typeface="+mj-lt"/>
              </a:rPr>
              <a:t>, M. </a:t>
            </a:r>
            <a:r>
              <a:rPr lang="en-US" sz="1500" dirty="0" err="1">
                <a:latin typeface="+mj-lt"/>
              </a:rPr>
              <a:t>D’Amorim</a:t>
            </a:r>
            <a:r>
              <a:rPr lang="en-US" sz="1500" dirty="0">
                <a:latin typeface="+mj-lt"/>
              </a:rPr>
              <a:t>, and G. Roşu, “A Formal Monitoring-Based Framework for Software Development and Analysis,” in Formal Methods and Software Engineering: 6th International Conference on Formal Engineering Methods, ICFEM 2004, Seattle, WA, USA, November 8-12, 2004. Proceedings, </a:t>
            </a:r>
            <a:r>
              <a:rPr lang="en-US" sz="1500" dirty="0" smtClean="0">
                <a:latin typeface="+mj-lt"/>
              </a:rPr>
              <a:t>Heidelberg</a:t>
            </a:r>
            <a:r>
              <a:rPr lang="en-US" sz="1500" dirty="0">
                <a:latin typeface="+mj-lt"/>
              </a:rPr>
              <a:t>: Springer Berlin Heidelberg, 2004, pp. 357–372</a:t>
            </a:r>
            <a:r>
              <a:rPr lang="en-US" sz="1500" dirty="0" smtClean="0">
                <a:latin typeface="+mj-lt"/>
              </a:rPr>
              <a:t>.</a:t>
            </a:r>
          </a:p>
          <a:p>
            <a:pPr marL="0" indent="0" algn="just">
              <a:buNone/>
            </a:pPr>
            <a:r>
              <a:rPr lang="en-US" sz="1500" dirty="0">
                <a:latin typeface="+mj-lt"/>
              </a:rPr>
              <a:t>[5] </a:t>
            </a:r>
            <a:r>
              <a:rPr lang="en-US" sz="1500" b="1" dirty="0">
                <a:latin typeface="+mj-lt"/>
              </a:rPr>
              <a:t>F. Chen </a:t>
            </a:r>
            <a:r>
              <a:rPr lang="en-US" sz="1500" dirty="0">
                <a:latin typeface="+mj-lt"/>
              </a:rPr>
              <a:t>and G. Roşu, “Mop: an efficient and generic runtime verification framework,” ACM SIGPLAN Not., no. 448501, pp. 569–588, 2007.</a:t>
            </a:r>
          </a:p>
          <a:p>
            <a:pPr marL="0" indent="0" algn="just">
              <a:buNone/>
            </a:pPr>
            <a:endParaRPr lang="en-US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915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500" dirty="0" smtClean="0">
                <a:latin typeface="+mj-lt"/>
              </a:rPr>
              <a:t>[</a:t>
            </a:r>
            <a:r>
              <a:rPr lang="en-US" sz="1500" dirty="0">
                <a:latin typeface="+mj-lt"/>
              </a:rPr>
              <a:t>6] P. O. N. Meredith, D. </a:t>
            </a:r>
            <a:r>
              <a:rPr lang="en-US" sz="1500" dirty="0" err="1">
                <a:latin typeface="+mj-lt"/>
              </a:rPr>
              <a:t>Jin</a:t>
            </a:r>
            <a:r>
              <a:rPr lang="en-US" sz="1500" dirty="0">
                <a:latin typeface="+mj-lt"/>
              </a:rPr>
              <a:t>, D. Griffith, </a:t>
            </a:r>
            <a:r>
              <a:rPr lang="en-US" sz="1500" b="1" dirty="0">
                <a:latin typeface="+mj-lt"/>
              </a:rPr>
              <a:t>F. Chen</a:t>
            </a:r>
            <a:r>
              <a:rPr lang="en-US" sz="1500" dirty="0">
                <a:latin typeface="+mj-lt"/>
              </a:rPr>
              <a:t>, and G. Roşu, “An overview of the MOP runtime verification framework,” Int. J. </a:t>
            </a:r>
            <a:r>
              <a:rPr lang="en-US" sz="1500" dirty="0" err="1">
                <a:latin typeface="+mj-lt"/>
              </a:rPr>
              <a:t>Softw</a:t>
            </a:r>
            <a:r>
              <a:rPr lang="en-US" sz="1500" dirty="0">
                <a:latin typeface="+mj-lt"/>
              </a:rPr>
              <a:t>. Tools Technol. Transf., vol. 14, no. 3, pp. 249–289, 2012</a:t>
            </a:r>
            <a:r>
              <a:rPr lang="en-US" sz="1500" dirty="0" smtClean="0">
                <a:latin typeface="+mj-lt"/>
              </a:rPr>
              <a:t>.</a:t>
            </a:r>
            <a:endParaRPr lang="en-US" sz="1500" dirty="0">
              <a:latin typeface="+mj-lt"/>
            </a:endParaRPr>
          </a:p>
          <a:p>
            <a:pPr marL="0" indent="0" algn="just">
              <a:buNone/>
            </a:pPr>
            <a:r>
              <a:rPr lang="en-US" sz="1500" dirty="0" smtClean="0">
                <a:latin typeface="+mj-lt"/>
              </a:rPr>
              <a:t>[7] O</a:t>
            </a:r>
            <a:r>
              <a:rPr lang="en-US" sz="1500" dirty="0">
                <a:latin typeface="+mj-lt"/>
              </a:rPr>
              <a:t>. </a:t>
            </a:r>
            <a:r>
              <a:rPr lang="en-US" sz="1500" dirty="0" err="1">
                <a:latin typeface="+mj-lt"/>
              </a:rPr>
              <a:t>Legunsen</a:t>
            </a:r>
            <a:r>
              <a:rPr lang="en-US" sz="1500" dirty="0">
                <a:latin typeface="+mj-lt"/>
              </a:rPr>
              <a:t>, D. </a:t>
            </a:r>
            <a:r>
              <a:rPr lang="en-US" sz="1500" dirty="0" err="1">
                <a:latin typeface="+mj-lt"/>
              </a:rPr>
              <a:t>Marinov</a:t>
            </a:r>
            <a:r>
              <a:rPr lang="en-US" sz="1500" dirty="0">
                <a:latin typeface="+mj-lt"/>
              </a:rPr>
              <a:t>, and G. Roşu, “Evolution-Aware Monitoring-Oriented Programming,” in Proceedings - International Conference on Software Engineering, 2015, vol. 2, pp. 615–618.</a:t>
            </a:r>
          </a:p>
          <a:p>
            <a:pPr marL="0" indent="0" algn="just">
              <a:buNone/>
            </a:pPr>
            <a:r>
              <a:rPr lang="en-US" sz="1500" dirty="0">
                <a:latin typeface="+mj-lt"/>
              </a:rPr>
              <a:t>[</a:t>
            </a:r>
            <a:r>
              <a:rPr lang="en-US" sz="1500" dirty="0" smtClean="0">
                <a:latin typeface="+mj-lt"/>
              </a:rPr>
              <a:t>8] D</a:t>
            </a:r>
            <a:r>
              <a:rPr lang="en-US" sz="1500" dirty="0">
                <a:latin typeface="+mj-lt"/>
              </a:rPr>
              <a:t>. </a:t>
            </a:r>
            <a:r>
              <a:rPr lang="en-US" sz="1500" dirty="0" err="1">
                <a:latin typeface="+mj-lt"/>
              </a:rPr>
              <a:t>Jin</a:t>
            </a:r>
            <a:r>
              <a:rPr lang="en-US" sz="1500" dirty="0">
                <a:latin typeface="+mj-lt"/>
              </a:rPr>
              <a:t>, P. O. N. Meredith, C. Lee, and G. Roşu, “</a:t>
            </a:r>
            <a:r>
              <a:rPr lang="en-US" sz="1500" dirty="0" err="1">
                <a:latin typeface="+mj-lt"/>
              </a:rPr>
              <a:t>JavaMOP</a:t>
            </a:r>
            <a:r>
              <a:rPr lang="en-US" sz="1500" dirty="0">
                <a:latin typeface="+mj-lt"/>
              </a:rPr>
              <a:t>: Efficient parametric runtime monitoring framework,” in Proceedings - International Conference on Software Engineering, 2012, pp. 1427–1430.</a:t>
            </a:r>
          </a:p>
          <a:p>
            <a:pPr marL="0" indent="0" algn="just">
              <a:buNone/>
            </a:pPr>
            <a:r>
              <a:rPr lang="en-US" sz="1500" dirty="0">
                <a:latin typeface="+mj-lt"/>
              </a:rPr>
              <a:t>[</a:t>
            </a:r>
            <a:r>
              <a:rPr lang="en-US" sz="1500" dirty="0" smtClean="0">
                <a:latin typeface="+mj-lt"/>
              </a:rPr>
              <a:t>9] S</a:t>
            </a:r>
            <a:r>
              <a:rPr lang="en-US" sz="1500" dirty="0">
                <a:latin typeface="+mj-lt"/>
              </a:rPr>
              <a:t>. Hussein, P. Meredith, and G. </a:t>
            </a:r>
            <a:r>
              <a:rPr lang="en-US" sz="1500" dirty="0" smtClean="0">
                <a:latin typeface="+mj-lt"/>
              </a:rPr>
              <a:t>Roşu</a:t>
            </a:r>
            <a:r>
              <a:rPr lang="en-US" sz="1500" dirty="0">
                <a:latin typeface="+mj-lt"/>
              </a:rPr>
              <a:t>, “Security-policy monitoring and enforcement with </a:t>
            </a:r>
            <a:r>
              <a:rPr lang="en-US" sz="1500" dirty="0" err="1">
                <a:latin typeface="+mj-lt"/>
              </a:rPr>
              <a:t>JavaMOP</a:t>
            </a:r>
            <a:r>
              <a:rPr lang="en-US" sz="1500" dirty="0">
                <a:latin typeface="+mj-lt"/>
              </a:rPr>
              <a:t>,” PLAS ’12 Proc. 7th Work. Program. Lang. Anal. </a:t>
            </a:r>
            <a:r>
              <a:rPr lang="en-US" sz="1500" dirty="0" err="1">
                <a:latin typeface="+mj-lt"/>
              </a:rPr>
              <a:t>Secur</a:t>
            </a:r>
            <a:r>
              <a:rPr lang="en-US" sz="1500" dirty="0">
                <a:latin typeface="+mj-lt"/>
              </a:rPr>
              <a:t>., pp. 1–11, 2012.</a:t>
            </a:r>
          </a:p>
          <a:p>
            <a:pPr marL="0" indent="0" algn="just">
              <a:buNone/>
            </a:pPr>
            <a:r>
              <a:rPr lang="en-US" sz="1500" dirty="0">
                <a:latin typeface="+mj-lt"/>
              </a:rPr>
              <a:t>[</a:t>
            </a:r>
            <a:r>
              <a:rPr lang="en-US" sz="1500" dirty="0" smtClean="0">
                <a:latin typeface="+mj-lt"/>
              </a:rPr>
              <a:t>10] P</a:t>
            </a:r>
            <a:r>
              <a:rPr lang="en-US" sz="1500" dirty="0">
                <a:latin typeface="+mj-lt"/>
              </a:rPr>
              <a:t>. O. N. Meredith, D. </a:t>
            </a:r>
            <a:r>
              <a:rPr lang="en-US" sz="1500" dirty="0" err="1">
                <a:latin typeface="+mj-lt"/>
              </a:rPr>
              <a:t>Jin</a:t>
            </a:r>
            <a:r>
              <a:rPr lang="en-US" sz="1500" dirty="0">
                <a:latin typeface="+mj-lt"/>
              </a:rPr>
              <a:t>, </a:t>
            </a:r>
            <a:r>
              <a:rPr lang="en-US" sz="1500" b="1" dirty="0">
                <a:latin typeface="+mj-lt"/>
              </a:rPr>
              <a:t>F. Chen</a:t>
            </a:r>
            <a:r>
              <a:rPr lang="en-US" sz="1500" dirty="0">
                <a:latin typeface="+mj-lt"/>
              </a:rPr>
              <a:t>, and G. Roşu, “Efficient monitoring of parametric context-free patterns,” in Automated Software Engineering, 2010, vol. 17, no. 2, pp. 149–180.</a:t>
            </a:r>
          </a:p>
          <a:p>
            <a:pPr marL="0" indent="0" algn="just">
              <a:buNone/>
            </a:pPr>
            <a:r>
              <a:rPr lang="en-US" sz="1500" dirty="0">
                <a:latin typeface="+mj-lt"/>
              </a:rPr>
              <a:t>[</a:t>
            </a:r>
            <a:r>
              <a:rPr lang="en-US" sz="1500" dirty="0" smtClean="0">
                <a:latin typeface="+mj-lt"/>
              </a:rPr>
              <a:t>11] </a:t>
            </a:r>
            <a:r>
              <a:rPr lang="en-US" sz="1500" b="1" dirty="0" smtClean="0">
                <a:latin typeface="+mj-lt"/>
              </a:rPr>
              <a:t>F</a:t>
            </a:r>
            <a:r>
              <a:rPr lang="en-US" sz="1500" b="1" dirty="0">
                <a:latin typeface="+mj-lt"/>
              </a:rPr>
              <a:t>. Chen</a:t>
            </a:r>
            <a:r>
              <a:rPr lang="en-US" sz="1500" dirty="0">
                <a:latin typeface="+mj-lt"/>
              </a:rPr>
              <a:t>, M. </a:t>
            </a:r>
            <a:r>
              <a:rPr lang="en-US" sz="1500" dirty="0" err="1">
                <a:latin typeface="+mj-lt"/>
              </a:rPr>
              <a:t>d’Amorim</a:t>
            </a:r>
            <a:r>
              <a:rPr lang="en-US" sz="1500" dirty="0">
                <a:latin typeface="+mj-lt"/>
              </a:rPr>
              <a:t>, and G. Roşu, “Checking and Correcting Behaviors of Java Programs at Runtime with Java-MOP,” Electron. Notes </a:t>
            </a:r>
            <a:r>
              <a:rPr lang="en-US" sz="1500" dirty="0" err="1">
                <a:latin typeface="+mj-lt"/>
              </a:rPr>
              <a:t>Theor</a:t>
            </a:r>
            <a:r>
              <a:rPr lang="en-US" sz="1500" dirty="0">
                <a:latin typeface="+mj-lt"/>
              </a:rPr>
              <a:t>. </a:t>
            </a:r>
            <a:r>
              <a:rPr lang="en-US" sz="1500" dirty="0" err="1">
                <a:latin typeface="+mj-lt"/>
              </a:rPr>
              <a:t>Comput</a:t>
            </a:r>
            <a:r>
              <a:rPr lang="en-US" sz="1500" dirty="0">
                <a:latin typeface="+mj-lt"/>
              </a:rPr>
              <a:t>. Sci., vol. 144, no. 4 SPEC. ISS., pp. 3–20, 2006</a:t>
            </a:r>
            <a:r>
              <a:rPr lang="en-US" sz="1500" dirty="0" smtClean="0">
                <a:latin typeface="+mj-lt"/>
              </a:rPr>
              <a:t>.</a:t>
            </a:r>
            <a:endParaRPr lang="en-US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280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Tragedy – Feng Chen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Due to a sudden vascular accident and complications from an undetected blood clot, Feng Chen passed away on </a:t>
            </a:r>
            <a:r>
              <a:rPr lang="en-US" dirty="0">
                <a:solidFill>
                  <a:srgbClr val="C00000"/>
                </a:solidFill>
              </a:rPr>
              <a:t>August 8, </a:t>
            </a:r>
            <a:r>
              <a:rPr lang="en-US" dirty="0" smtClean="0">
                <a:solidFill>
                  <a:srgbClr val="C00000"/>
                </a:solidFill>
              </a:rPr>
              <a:t>2009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Ph.D. : Defended in </a:t>
            </a:r>
            <a:r>
              <a:rPr lang="en-US" dirty="0">
                <a:solidFill>
                  <a:srgbClr val="0070C0"/>
                </a:solidFill>
              </a:rPr>
              <a:t>July </a:t>
            </a:r>
            <a:r>
              <a:rPr lang="en-US" dirty="0" smtClean="0">
                <a:solidFill>
                  <a:srgbClr val="0070C0"/>
                </a:solidFill>
              </a:rPr>
              <a:t>2009</a:t>
            </a:r>
          </a:p>
          <a:p>
            <a:r>
              <a:rPr lang="en-US" dirty="0"/>
              <a:t>After his graduation, Feng had accepted a </a:t>
            </a:r>
            <a:r>
              <a:rPr lang="en-US" dirty="0">
                <a:solidFill>
                  <a:srgbClr val="008A3E"/>
                </a:solidFill>
              </a:rPr>
              <a:t>tenure-track position </a:t>
            </a:r>
            <a:r>
              <a:rPr lang="en-US" dirty="0"/>
              <a:t>at Iowa State University</a:t>
            </a:r>
            <a:endParaRPr lang="en-US" dirty="0" smtClean="0"/>
          </a:p>
          <a:p>
            <a:r>
              <a:rPr lang="en-US" dirty="0" smtClean="0"/>
              <a:t>He has three papers AFTER his death!</a:t>
            </a:r>
          </a:p>
          <a:p>
            <a:r>
              <a:rPr lang="en-US" dirty="0" smtClean="0"/>
              <a:t>Tributes from Rosu, </a:t>
            </a:r>
            <a:r>
              <a:rPr lang="en-US" dirty="0" err="1" smtClean="0"/>
              <a:t>Meseguer</a:t>
            </a:r>
            <a:r>
              <a:rPr lang="en-US" dirty="0" smtClean="0"/>
              <a:t>, </a:t>
            </a:r>
            <a:r>
              <a:rPr lang="en-US" dirty="0" err="1" smtClean="0"/>
              <a:t>Pnueli</a:t>
            </a:r>
            <a:r>
              <a:rPr lang="en-US" dirty="0" smtClean="0"/>
              <a:t>, and …</a:t>
            </a:r>
          </a:p>
          <a:p>
            <a:r>
              <a:rPr lang="en-US" dirty="0" smtClean="0">
                <a:hlinkClick r:id="rId3"/>
              </a:rPr>
              <a:t>In Memoriam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515938"/>
            <a:ext cx="1466850" cy="1466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9748151">
            <a:off x="457200" y="3113263"/>
            <a:ext cx="8229600" cy="584775"/>
          </a:xfrm>
          <a:prstGeom prst="rect">
            <a:avLst/>
          </a:prstGeom>
          <a:solidFill>
            <a:srgbClr val="008A3E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Live the moment NOW! </a:t>
            </a:r>
            <a:r>
              <a:rPr lang="en-US" sz="3200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80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944113"/>
            <a:ext cx="360040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1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 and Programming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76600" y="1752600"/>
            <a:ext cx="2743200" cy="1295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Specification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0" y="4038600"/>
            <a:ext cx="4724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914400" y="4876800"/>
            <a:ext cx="137160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010400" y="4876800"/>
            <a:ext cx="137160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81100" y="49149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77100" y="49149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62400" y="3048000"/>
            <a:ext cx="1752600" cy="990600"/>
            <a:chOff x="3962400" y="3048000"/>
            <a:chExt cx="1752600" cy="990600"/>
          </a:xfrm>
        </p:grpSpPr>
        <p:cxnSp>
          <p:nvCxnSpPr>
            <p:cNvPr id="17" name="Straight Connector 16"/>
            <p:cNvCxnSpPr>
              <a:stCxn id="9" idx="2"/>
              <a:endCxn id="10" idx="0"/>
            </p:cNvCxnSpPr>
            <p:nvPr/>
          </p:nvCxnSpPr>
          <p:spPr>
            <a:xfrm>
              <a:off x="4648200" y="3048000"/>
              <a:ext cx="0" cy="990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962400" y="33528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5">
                      <a:lumMod val="75000"/>
                    </a:schemeClr>
                  </a:solidFill>
                </a:rPr>
                <a:t>Static  Analysis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600200" y="2400300"/>
            <a:ext cx="6096000" cy="2476500"/>
            <a:chOff x="1600200" y="2400300"/>
            <a:chExt cx="6096000" cy="2476500"/>
          </a:xfrm>
        </p:grpSpPr>
        <p:grpSp>
          <p:nvGrpSpPr>
            <p:cNvPr id="30" name="Group 29"/>
            <p:cNvGrpSpPr/>
            <p:nvPr/>
          </p:nvGrpSpPr>
          <p:grpSpPr>
            <a:xfrm>
              <a:off x="1600200" y="2400300"/>
              <a:ext cx="6096000" cy="2476500"/>
              <a:chOff x="1600200" y="2400300"/>
              <a:chExt cx="6096000" cy="2476500"/>
            </a:xfrm>
          </p:grpSpPr>
          <p:cxnSp>
            <p:nvCxnSpPr>
              <p:cNvPr id="23" name="Elbow Connector 22"/>
              <p:cNvCxnSpPr>
                <a:stCxn id="9" idx="1"/>
              </p:cNvCxnSpPr>
              <p:nvPr/>
            </p:nvCxnSpPr>
            <p:spPr>
              <a:xfrm rot="10800000" flipV="1">
                <a:off x="1600200" y="2400300"/>
                <a:ext cx="1676400" cy="2476500"/>
              </a:xfrm>
              <a:prstGeom prst="bentConnector2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Elbow Connector 24"/>
              <p:cNvCxnSpPr>
                <a:stCxn id="9" idx="3"/>
              </p:cNvCxnSpPr>
              <p:nvPr/>
            </p:nvCxnSpPr>
            <p:spPr>
              <a:xfrm>
                <a:off x="6019800" y="2400300"/>
                <a:ext cx="1676400" cy="2476500"/>
              </a:xfrm>
              <a:prstGeom prst="bentConnector2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3710354" y="33528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Dynamic  Analysis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81000" y="2395050"/>
            <a:ext cx="3276600" cy="2476500"/>
            <a:chOff x="381000" y="2395050"/>
            <a:chExt cx="3276600" cy="2476500"/>
          </a:xfrm>
        </p:grpSpPr>
        <p:cxnSp>
          <p:nvCxnSpPr>
            <p:cNvPr id="36" name="Elbow Connector 35"/>
            <p:cNvCxnSpPr/>
            <p:nvPr/>
          </p:nvCxnSpPr>
          <p:spPr>
            <a:xfrm rot="10800000" flipV="1">
              <a:off x="1591408" y="2395050"/>
              <a:ext cx="1676400" cy="2476500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81000" y="3360738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Test Input/ Schedule Generation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3938" y="2408238"/>
            <a:ext cx="2977662" cy="2476500"/>
            <a:chOff x="6013938" y="2408238"/>
            <a:chExt cx="2977662" cy="2476500"/>
          </a:xfrm>
        </p:grpSpPr>
        <p:cxnSp>
          <p:nvCxnSpPr>
            <p:cNvPr id="39" name="Elbow Connector 38"/>
            <p:cNvCxnSpPr/>
            <p:nvPr/>
          </p:nvCxnSpPr>
          <p:spPr>
            <a:xfrm>
              <a:off x="6013938" y="2408238"/>
              <a:ext cx="1676400" cy="2476500"/>
            </a:xfrm>
            <a:prstGeom prst="bentConnector2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761284" y="3356124"/>
              <a:ext cx="2230316" cy="373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Runtime  Verification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17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Giving up on coverage to write better specifications and scale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2741325"/>
            <a:ext cx="6753225" cy="355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4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Trace?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formal view of an execution is to consider it as a sequence </a:t>
            </a:r>
            <a:r>
              <a:rPr lang="el-G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smtClean="0"/>
              <a:t>of program states:</a:t>
            </a:r>
          </a:p>
          <a:p>
            <a:pPr marL="457200" lvl="1" indent="0" algn="ctr">
              <a:buNone/>
            </a:pPr>
            <a:r>
              <a:rPr lang="el-G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s</a:t>
            </a:r>
            <a:r>
              <a:rPr lang="en-US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</a:t>
            </a:r>
            <a:r>
              <a:rPr lang="en-US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</a:t>
            </a:r>
            <a:r>
              <a:rPr lang="en-US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… 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Past in known vs. Future is unknown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802742"/>
            <a:ext cx="7405688" cy="114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5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MA">
      <a:majorFont>
        <a:latin typeface="CMU Sans Serif"/>
        <a:ea typeface=""/>
        <a:cs typeface="B Nazanin"/>
      </a:majorFont>
      <a:minorFont>
        <a:latin typeface="CMU Sans Serif Demi Condensed"/>
        <a:ea typeface=""/>
        <a:cs typeface="B Nazani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SMA</Template>
  <TotalTime>6359</TotalTime>
  <Words>4836</Words>
  <Application>Microsoft Office PowerPoint</Application>
  <PresentationFormat>On-screen Show (4:3)</PresentationFormat>
  <Paragraphs>905</Paragraphs>
  <Slides>66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86" baseType="lpstr">
      <vt:lpstr>ＭＳ Ｐゴシック</vt:lpstr>
      <vt:lpstr>宋体</vt:lpstr>
      <vt:lpstr>Andale Mono</vt:lpstr>
      <vt:lpstr>Arial</vt:lpstr>
      <vt:lpstr>B Nazanin</vt:lpstr>
      <vt:lpstr>Calibri</vt:lpstr>
      <vt:lpstr>Cambria Math</vt:lpstr>
      <vt:lpstr>CMU Classical Serif</vt:lpstr>
      <vt:lpstr>CMU Sans Serif</vt:lpstr>
      <vt:lpstr>CMU Sans Serif Demi Condensed</vt:lpstr>
      <vt:lpstr>CMU Serif</vt:lpstr>
      <vt:lpstr>CMU Serif Extra</vt:lpstr>
      <vt:lpstr>CMU Serif Upright Italic</vt:lpstr>
      <vt:lpstr>Comic Sans MS</vt:lpstr>
      <vt:lpstr>Courier</vt:lpstr>
      <vt:lpstr>Courier New</vt:lpstr>
      <vt:lpstr>Lucida Grande</vt:lpstr>
      <vt:lpstr>Monotype Corsiva</vt:lpstr>
      <vt:lpstr>Wingdings</vt:lpstr>
      <vt:lpstr>SMA</vt:lpstr>
      <vt:lpstr>Monitoring-Oriented Programming</vt:lpstr>
      <vt:lpstr>Outline</vt:lpstr>
      <vt:lpstr>What does “Monitor” mean?</vt:lpstr>
      <vt:lpstr>Why Monitoring?</vt:lpstr>
      <vt:lpstr>Runtime Verification and Monitoring</vt:lpstr>
      <vt:lpstr>General Idea of Runtime Verification</vt:lpstr>
      <vt:lpstr>Specification and Programming</vt:lpstr>
      <vt:lpstr>Comparison of Techniques</vt:lpstr>
      <vt:lpstr>What is Trace?</vt:lpstr>
      <vt:lpstr>The Cycle</vt:lpstr>
      <vt:lpstr>Property Languages</vt:lpstr>
      <vt:lpstr>Monitoring Integration</vt:lpstr>
      <vt:lpstr>Monitoring Integration (Cont.)</vt:lpstr>
      <vt:lpstr>Monitoring Integration (Cont.)</vt:lpstr>
      <vt:lpstr>Violation vs. Validation</vt:lpstr>
      <vt:lpstr>Example - Violation</vt:lpstr>
      <vt:lpstr>Example - Validation</vt:lpstr>
      <vt:lpstr>Challenges</vt:lpstr>
      <vt:lpstr>Aspect-Oriented Programming</vt:lpstr>
      <vt:lpstr>Aspect-Oriented Programming (cont.)</vt:lpstr>
      <vt:lpstr>Aspect-Oriented Programming (cont.)</vt:lpstr>
      <vt:lpstr>AOP Concepts</vt:lpstr>
      <vt:lpstr>Simplified View of AOP</vt:lpstr>
      <vt:lpstr>Design By Contract</vt:lpstr>
      <vt:lpstr>What is  Monitoring-Oriented Programming?</vt:lpstr>
      <vt:lpstr>MOP Approach to Monitoring</vt:lpstr>
      <vt:lpstr>MOP Architecture</vt:lpstr>
      <vt:lpstr>Program Transformation Flow in MOP</vt:lpstr>
      <vt:lpstr>MOP</vt:lpstr>
      <vt:lpstr>MOP (cont.)</vt:lpstr>
      <vt:lpstr>Instances of MOP</vt:lpstr>
      <vt:lpstr>Examples of Runtime Verification Systems</vt:lpstr>
      <vt:lpstr>How does MOP work?</vt:lpstr>
      <vt:lpstr>MOP Monitoring Model</vt:lpstr>
      <vt:lpstr>MOP: Extensible Logic Framework</vt:lpstr>
      <vt:lpstr>MOP Syntax</vt:lpstr>
      <vt:lpstr>MOP Example: Safe Enumeration</vt:lpstr>
      <vt:lpstr>FSM Plugin  (Finite State Machine)</vt:lpstr>
      <vt:lpstr>FSM Plugin - Example</vt:lpstr>
      <vt:lpstr>ERE Plugin  (Extended Regular Expressions)</vt:lpstr>
      <vt:lpstr>Syntax for ERE</vt:lpstr>
      <vt:lpstr>Limitations of Regular Expressions for Specification</vt:lpstr>
      <vt:lpstr>LTL Plugin (Linear Temporal Logic)</vt:lpstr>
      <vt:lpstr>Syntax for LTL</vt:lpstr>
      <vt:lpstr>Syntax for LTL</vt:lpstr>
      <vt:lpstr>The Language Hierarchy</vt:lpstr>
      <vt:lpstr>CFG Plugin (Context-Free Grammar)</vt:lpstr>
      <vt:lpstr>Recall – MOP Monitoring Model</vt:lpstr>
      <vt:lpstr>Parametric Properties</vt:lpstr>
      <vt:lpstr>Lack of Parameters Leads to False Alarms</vt:lpstr>
      <vt:lpstr>Adding Parameters to Events</vt:lpstr>
      <vt:lpstr>Checking Parametric Traces</vt:lpstr>
      <vt:lpstr>Parametric Trace Slicing</vt:lpstr>
      <vt:lpstr>Monitoring of Parametric Traces</vt:lpstr>
      <vt:lpstr>Online Parametric Trace Slicing - Example </vt:lpstr>
      <vt:lpstr>JavaMOP</vt:lpstr>
      <vt:lpstr>JavaMOP Architecture</vt:lpstr>
      <vt:lpstr>Evolution-Aware MOP</vt:lpstr>
      <vt:lpstr>JavaMOP and Security Policies</vt:lpstr>
      <vt:lpstr>JavaMOP and Security Policies (cont.)</vt:lpstr>
      <vt:lpstr>Conclusion</vt:lpstr>
      <vt:lpstr>Future Work</vt:lpstr>
      <vt:lpstr>References</vt:lpstr>
      <vt:lpstr>References (cont.)</vt:lpstr>
      <vt:lpstr>A Tragedy – Feng Chen</vt:lpstr>
      <vt:lpstr>Any Questions?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</dc:creator>
  <cp:lastModifiedBy>Seyed Mohammad Mehdi Ahmadpanah</cp:lastModifiedBy>
  <cp:revision>871</cp:revision>
  <dcterms:created xsi:type="dcterms:W3CDTF">2017-02-16T11:10:54Z</dcterms:created>
  <dcterms:modified xsi:type="dcterms:W3CDTF">2017-03-05T12:45:34Z</dcterms:modified>
</cp:coreProperties>
</file>