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304" r:id="rId4"/>
    <p:sldId id="305" r:id="rId5"/>
    <p:sldId id="341" r:id="rId6"/>
    <p:sldId id="342" r:id="rId7"/>
    <p:sldId id="343" r:id="rId8"/>
    <p:sldId id="344" r:id="rId9"/>
    <p:sldId id="346" r:id="rId10"/>
    <p:sldId id="306" r:id="rId11"/>
    <p:sldId id="309" r:id="rId12"/>
    <p:sldId id="308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20" r:id="rId23"/>
    <p:sldId id="321" r:id="rId24"/>
    <p:sldId id="322" r:id="rId25"/>
    <p:sldId id="323" r:id="rId26"/>
    <p:sldId id="345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47" r:id="rId37"/>
    <p:sldId id="333" r:id="rId38"/>
    <p:sldId id="348" r:id="rId39"/>
    <p:sldId id="334" r:id="rId40"/>
    <p:sldId id="335" r:id="rId41"/>
    <p:sldId id="349" r:id="rId42"/>
    <p:sldId id="336" r:id="rId43"/>
    <p:sldId id="350" r:id="rId44"/>
    <p:sldId id="337" r:id="rId45"/>
    <p:sldId id="338" r:id="rId46"/>
    <p:sldId id="339" r:id="rId47"/>
    <p:sldId id="340" r:id="rId48"/>
    <p:sldId id="351" r:id="rId49"/>
    <p:sldId id="30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4574" autoAdjust="0"/>
  </p:normalViewPr>
  <p:slideViewPr>
    <p:cSldViewPr snapToGrid="0">
      <p:cViewPr varScale="1">
        <p:scale>
          <a:sx n="63" d="100"/>
          <a:sy n="63" d="100"/>
        </p:scale>
        <p:origin x="1560" y="60"/>
      </p:cViewPr>
      <p:guideLst/>
    </p:cSldViewPr>
  </p:slideViewPr>
  <p:outlineViewPr>
    <p:cViewPr>
      <p:scale>
        <a:sx n="33" d="100"/>
        <a:sy n="33" d="100"/>
      </p:scale>
      <p:origin x="0" y="-121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5/28/2016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D0CDF-DE8B-4E4F-9BF5-39D681B2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63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5/28/2016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5B88C-733A-4422-95A3-1D11F7CB1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0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rel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tate_transition_syste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0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type says that the command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only to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of level T1 (or higher) and has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time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depends only on variables of level T2 (or lower).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probabilistic bisimulation is too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strict</a:t>
            </a:r>
            <a:r>
              <a:rPr lang="en-US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the respect to timing (previous work)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probabilistic bisimulation cannot accommodate threads whose running time depends on H variables. </a:t>
            </a:r>
          </a:p>
          <a:p>
            <a:endParaRPr lang="en-US" dirty="0" smtClean="0"/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paper proposes a notion of weak probabilistic bisimulation for Markov chains, allowing two Markov chains to be regarded as equivalent even when one “runs” more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slowly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than the other.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running times of threads to depend on the values of H variables,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long as these timing variations do not affect the values of L variables.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3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definition</a:t>
            </a:r>
            <a:r>
              <a:rPr lang="en-US" baseline="0" dirty="0" smtClean="0"/>
              <a:t> based on Observational Determinism has the advantage over possibilistic properties that it is immune to </a:t>
            </a:r>
            <a:r>
              <a:rPr lang="en-US" b="1" baseline="0" dirty="0" smtClean="0"/>
              <a:t>refinement</a:t>
            </a:r>
            <a:r>
              <a:rPr lang="en-US" baseline="0" dirty="0" smtClean="0"/>
              <a:t> attacks</a:t>
            </a:r>
          </a:p>
          <a:p>
            <a:endParaRPr lang="en-US" dirty="0" smtClean="0"/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security property is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it also avoids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restrictiveness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imposed on previous security-typed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concurrent languages.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3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 a security type system for controlled thread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that consist of a thread pool and a scheduler. If a controlled thread sys-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then the thread pool is secure under the scheduler.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requires the size of a thread pool to remain fixed during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 run: dynamic thread creation is not supported and threads remain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thread pool upon termination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non-standard restriction, as schedulers typically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live threads when choosing the next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8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approaches to specifying and enforcing information-flow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often suffer from over-restrictiveness, relying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non-standard semantics, lack of compositionality, inability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dynamic threads, scheduler dependence,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 overhead for code that results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securityenforcing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transformations.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scheduler guarantees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during the execution of hidden threads no other thread is scheduled.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03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cooperative scheduling, only termination or a yield by a thread may change the decision of the scheduler which thread to run next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transformation injects yield commands in such a way that threads may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 whenever their timing information depends on secret data.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 is when thread gives up its time slice.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provides a program transformation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introduces yield-statements into a program instructing the scheduler to se-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another thread, such that no yield-statements occur during computations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secrets, and rescheduling only occurs after a yield-statement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3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Identification of a suitable class of schedulers that covers the most relevant schedulers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main approaches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Observational Determinism [1]</a:t>
            </a:r>
          </a:p>
          <a:p>
            <a:pPr lvl="3" algn="l" rtl="0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Intuitively secure programs can have nondeterministic public output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Strong Security [3]</a:t>
            </a:r>
          </a:p>
          <a:p>
            <a:pPr lvl="3" algn="l" rtl="0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Restrictive lock-step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indistinguishability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 algn="l" rtl="0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 if differences in the timing do not cause difference in the public!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Restrictive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far, there are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main approaches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defining information flow properties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 independent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Firstly, requiring that a program's public out-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 is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deterministically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determined by the program's public input and, secondly,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requiring that a program's possible behaviors for any two inputs, which com-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identical public inputs, are stepwise indistinguishable to an observer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program's public outputs.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Determinism: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Forbid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nondeterminism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the publicly observable behavior of a program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existence of a scheduler-independent security property with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is somewhat surprising given that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Sabelfeld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proved in [10] that strong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is the weakest property that implies information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security for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of schedulers.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Reject execute programs containing threads that assign to low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after performing computations whose runtime depends on high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(hiding the thread during those computations)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4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main contributions are: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 framework for analyzing schedulers independently from the concrete operational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semantics of threads.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 notion of noninterfering scheduler obtained by a novel reading, in a probabilistic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key, of G&amp;M’s seminal notion.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 result inferring probabilistic noninterference from possibilistic noninterference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assumption of a noninterfering scheduler (for suitable notions of possibilistic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probabilistic noninterference).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Mantel conditioned by termination of the program, our is freeness from the termination assumption which is both hard to check and often not true.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call the scheduler noninterfering if the observation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visible thread v is independent of the actions of the invisible threads I,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i.e., the exit probability of v through I is the same as the probability of taking v provided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were completely inexistent (including from the execution history).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not introduced novel notions of possibilistic or probabilistic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noninterference,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Sabelfeld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[15] proves that strong security cannot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weakened if we are after a compositional notion covering the whole class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schedulers.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8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probabilistic behavior comes from both the scheduler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individual threads,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3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timing behavior of a thread depends on sensitive information, the run of that thread may induce timing channels.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paper, we focus on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timing channels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There are, in general,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principal classes of methods for eliminating such covert channels.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protection/hiding-based methods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intended to devise schedulers that hide security-critical timing behavior of threads [5,13–16]. The second class is comprised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external-timing-based methods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dummy computations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leaky construct [3,17–19].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Low-determinism-based methods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constitute another class in which any race on low values is prevented [4,20,21].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3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[11]</a:t>
            </a:r>
          </a:p>
          <a:p>
            <a:endParaRPr lang="en-US" dirty="0" smtClean="0"/>
          </a:p>
          <a:p>
            <a:r>
              <a:rPr lang="en-US" dirty="0" err="1" smtClean="0"/>
              <a:t>Goguen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Meseguer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in the context of deterministic multi-user system 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“One group of users is noninterfering with another group of users if what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group does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no effect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what the second group of users can see.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Language-based setting of NI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Volpano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Smith and Irvine: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Assuming the program memory is separated into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low, or public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part, which an attacker is able to observe, and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high, or private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part, hidden to the attacker,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 program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satisfies noninterference if, upon running it, the high part of the initial memory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affect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low part of the resulting memory.</a:t>
            </a:r>
          </a:p>
          <a:p>
            <a:r>
              <a:rPr lang="en-US" dirty="0" smtClean="0"/>
              <a:t>Concurrency </a:t>
            </a:r>
            <a:r>
              <a:rPr lang="en-US" dirty="0" smtClean="0">
                <a:sym typeface="Wingdings" panose="05000000000000000000" pitchFamily="2" charset="2"/>
              </a:rPr>
              <a:t> generalization of the</a:t>
            </a:r>
            <a:r>
              <a:rPr lang="en-US" baseline="0" dirty="0" smtClean="0">
                <a:sym typeface="Wingdings" panose="05000000000000000000" pitchFamily="2" charset="2"/>
              </a:rPr>
              <a:t> notion  </a:t>
            </a:r>
            <a:r>
              <a:rPr lang="en-US" b="1" baseline="0" dirty="0" smtClean="0">
                <a:sym typeface="Wingdings" panose="05000000000000000000" pitchFamily="2" charset="2"/>
              </a:rPr>
              <a:t>Possibilistic NI</a:t>
            </a:r>
            <a:r>
              <a:rPr lang="en-US" baseline="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execution allowing certain observations by the attacker is possible, then another execution for which these observations are infirmed (insecure) is also possible.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Drawbacks: running multiple times and getting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statistical information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refinement attacks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via knowledge of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thread scheduling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Probabilistic NI: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nondeterminism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 with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multi-threading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our assumption that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scheduling is probabilistic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require more precisely that changing the initial values of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cannot affect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joint probability distribution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possible final values of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this property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probabilistic noninterference.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Possibilistic is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weaker property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than probabilistic.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Scheduler is</a:t>
            </a:r>
            <a:r>
              <a:rPr lang="en-US" baseline="0" dirty="0" smtClean="0"/>
              <a:t> not in the language semantics and is part of the runtime </a:t>
            </a:r>
            <a:r>
              <a:rPr lang="en-US" baseline="0" dirty="0" err="1" smtClean="0"/>
              <a:t>environement</a:t>
            </a:r>
            <a:r>
              <a:rPr lang="en-US" baseline="0" dirty="0" smtClean="0"/>
              <a:t> usually not known when a program is analyzed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9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Volpano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Smith's noninterference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a lock-step execution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probabilistic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8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point of view of the low observer two probabilistic states are indistinguishable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high variables makes the two states the same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probabilistic noninterference condition for a program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5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small-step semantics transitions from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conguration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 to a set of configurations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4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use a weakening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denition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probabilistic bisimulation by relaxing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reexivity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0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bisimulation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nary relation"/>
              </a:rPr>
              <a:t>binary relation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between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e transition system"/>
              </a:rPr>
              <a:t>state transition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associating systems that behave in the same way in the sense that one system simulates the other and vice versa.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Intuitively two systems are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bisimilar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they match each other's moves. In this sense, each of the systems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distinguished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other by an observer.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2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2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Permissiveness The presence of multithreading enables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attacks which are not possible for sequential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programs. The challenge is to reject these attacks without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compromising the permissiveness of the model.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words, information flow models should accept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intuitively secure and useful programs as possible.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Scheduler-independence The security of a given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not critically depend on a particular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 [26]. Scheduler-dependent security models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 from the weakness that security guarantees may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destroyed by a slight change in the scheduler policy.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aim at a security condition that is robust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a wide class of schedulers.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Standard semantics Following the philosophy of extensional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[17], we argue for security defined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terms of standard semantics, as opposed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security-instrumented semantics. If there are some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non-standard primitives that accommodate security,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should be clearly and securely implementable.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Language expressiveness A key to a practical security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is an expressive underlying language. In particular,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language should be able to treat dynamic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creation, as well as provide possibilities for synchronization.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Practical enforcement Another practical key is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tractable security enforcement mechanism. Particularly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attractive is compile-time automatic compositional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analysis. Such an analysis should nevertheless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permissive, striving to trade as little expressiveness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efficiency for security as possible.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76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proved that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 security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is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weakest compositional property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implies information flow security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natural class of schedulers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B88C-733A-4422-95A3-1D11F7CB1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3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5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6" indent="0" algn="r">
              <a:buNone/>
              <a:defRPr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267200" y="64008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  <a:extLst/>
          </a:lstStyle>
          <a:p>
            <a:pPr algn="r" rtl="1"/>
            <a:endParaRPr lang="en-US" dirty="0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6248403" y="6416679"/>
            <a:ext cx="1447799" cy="365125"/>
          </a:xfrm>
          <a:prstGeom prst="rect">
            <a:avLst/>
          </a:prstGeom>
        </p:spPr>
        <p:txBody>
          <a:bodyPr/>
          <a:lstStyle>
            <a:lvl1pPr algn="r" rtl="1">
              <a:defRPr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B Nazanin" pitchFamily="2" charset="-78"/>
              </a:defRPr>
            </a:lvl1pPr>
            <a:extLst/>
          </a:lstStyle>
          <a:p>
            <a:endParaRPr lang="en-US" dirty="0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696200" y="6407948"/>
            <a:ext cx="1316832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B Nazanin" pitchFamily="2" charset="-78"/>
              </a:defRPr>
            </a:lvl1pPr>
            <a:extLst/>
          </a:lstStyle>
          <a:p>
            <a:pPr rtl="1"/>
            <a:r>
              <a:rPr lang="fa-IR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</a:rPr>
              <a:t>صفحه </a:t>
            </a:r>
            <a:fld id="{387D4ABF-8EAC-44C9-9CF6-82643220FCA6}" type="slidenum">
              <a:rPr lang="en-US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</a:rPr>
              <a:pPr rtl="1"/>
              <a:t>‹#›</a:t>
            </a:fld>
            <a:r>
              <a:rPr lang="fa-IR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</a:rPr>
              <a:t> از</a:t>
            </a:r>
            <a:endParaRPr lang="en-US" dirty="0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" y="6492879"/>
            <a:ext cx="4572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 cap="none" spc="0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Nazanin" pitchFamily="2" charset="-78"/>
              </a:defRPr>
            </a:lvl1pPr>
            <a:extLst/>
          </a:lstStyle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‹#›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/>
          </a:bodyPr>
          <a:lstStyle>
            <a:lvl1pPr algn="r" rtl="1">
              <a:defRPr sz="36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algn="r" rtl="1">
              <a:defRPr sz="32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2pPr>
            <a:lvl3pPr algn="r" rtl="1">
              <a:defRPr sz="32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3pPr>
            <a:lvl4pPr algn="r" rtl="1">
              <a:defRPr sz="28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4pPr>
            <a:lvl5pPr algn="r" rtl="1">
              <a:defRPr sz="28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>
            <a:lvl1pPr marL="0" algn="ctr" defTabSz="914377" rtl="1" eaLnBrk="1" latinLnBrk="0" hangingPunct="1">
              <a:spcBef>
                <a:spcPct val="0"/>
              </a:spcBef>
              <a:buNone/>
              <a:defRPr kumimoji="0" lang="en-US" sz="4100" b="1" kern="1200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B Nazanin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85611" y="6536941"/>
            <a:ext cx="70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/ 49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533400" y="6492879"/>
            <a:ext cx="381000" cy="365125"/>
          </a:xfrm>
          <a:prstGeom prst="rect">
            <a:avLst/>
          </a:prstGeom>
        </p:spPr>
        <p:txBody>
          <a:bodyPr anchor="ctr"/>
          <a:lstStyle>
            <a:lvl1pPr algn="ctr" rtl="1">
              <a:defRPr sz="1200" b="1" cap="none" spc="0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Nazanin" pitchFamily="2" charset="-78"/>
              </a:defRPr>
            </a:lvl1pPr>
            <a:extLst/>
          </a:lstStyle>
          <a:p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/>
              <a:t>‹#›</a:t>
            </a:fld>
            <a:r>
              <a:rPr lang="en-US" dirty="0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t> </a:t>
            </a:r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45688" y="6544354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37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1400" b="1" i="0" u="none" strike="noStrike" kern="1200" cap="none" spc="0" normalizeH="0" baseline="0" noProof="0" dirty="0" smtClean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Lucida Sans Unicode"/>
              <a:ea typeface="+mn-ea"/>
              <a:cs typeface="B Nazanin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>
            <a:lvl1pPr marL="0" algn="ctr" defTabSz="914377" rtl="1" eaLnBrk="1" latinLnBrk="0" hangingPunct="1">
              <a:spcBef>
                <a:spcPct val="0"/>
              </a:spcBef>
              <a:buNone/>
              <a:defRPr kumimoji="0" lang="en-US" sz="4100" b="1" kern="1200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B Nazanin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85611" y="6536941"/>
            <a:ext cx="70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/ 47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2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2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56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51" indent="-256026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76" indent="-228594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15" indent="-228594" algn="l" rtl="0" eaLnBrk="1" latinLnBrk="0" hangingPunct="1">
        <a:spcBef>
          <a:spcPts val="351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1" indent="-228594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228594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60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9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43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827" y="605443"/>
            <a:ext cx="7772400" cy="1829761"/>
          </a:xfrm>
        </p:spPr>
        <p:txBody>
          <a:bodyPr>
            <a:noAutofit/>
          </a:bodyPr>
          <a:lstStyle/>
          <a:p>
            <a:pPr algn="ctr" rtl="1"/>
            <a:r>
              <a:rPr lang="en-US" sz="44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Probabilistic Noninterference</a:t>
            </a:r>
            <a:endParaRPr lang="en-US" sz="4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827" y="3060706"/>
            <a:ext cx="7772400" cy="1901856"/>
          </a:xfrm>
        </p:spPr>
        <p:txBody>
          <a:bodyPr>
            <a:normAutofit/>
          </a:bodyPr>
          <a:lstStyle/>
          <a:p>
            <a:pPr algn="ctr" rtl="1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B Nazanin" pitchFamily="2" charset="-78"/>
              </a:rPr>
              <a:t>Seyed Mohammad Mehdi Ahmadpanah</a:t>
            </a:r>
          </a:p>
          <a:p>
            <a:pPr algn="ctr" rtl="1"/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cs typeface="B Nazanin" pitchFamily="2" charset="-78"/>
              </a:rPr>
              <a:t>smahmadpanah@aut.ac.ir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 bwMode="auto">
          <a:xfrm>
            <a:off x="1530424" y="5588064"/>
            <a:ext cx="640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4F81BD"/>
              </a:buClr>
              <a:buSzPct val="100000"/>
            </a:pPr>
            <a:r>
              <a:rPr lang="en-US" sz="1600" dirty="0" smtClean="0">
                <a:solidFill>
                  <a:srgbClr val="002060"/>
                </a:solidFill>
                <a:latin typeface="Lucida Sans Unicode"/>
                <a:cs typeface="B Nazanin" pitchFamily="2" charset="-78"/>
              </a:rPr>
              <a:t>Formal Security Lab.</a:t>
            </a:r>
          </a:p>
          <a:p>
            <a:pPr algn="ctr">
              <a:spcBef>
                <a:spcPct val="20000"/>
              </a:spcBef>
              <a:buClr>
                <a:srgbClr val="4F81BD"/>
              </a:buClr>
              <a:buSzPct val="100000"/>
            </a:pPr>
            <a:r>
              <a:rPr lang="en-US" sz="1600" dirty="0" smtClean="0">
                <a:solidFill>
                  <a:srgbClr val="002060"/>
                </a:solidFill>
                <a:latin typeface="Lucida Sans Unicode"/>
                <a:cs typeface="B Nazanin" pitchFamily="2" charset="-78"/>
              </a:rPr>
              <a:t>Amirkabir University of Technology</a:t>
            </a:r>
            <a:endParaRPr lang="en-US" sz="1600" dirty="0">
              <a:solidFill>
                <a:srgbClr val="002060"/>
              </a:solidFill>
              <a:latin typeface="Lucida Sans Unicode"/>
              <a:cs typeface="B Nazanin" pitchFamily="2" charset="-78"/>
            </a:endParaRP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24" y="5867402"/>
            <a:ext cx="755576" cy="932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5943602"/>
            <a:ext cx="867543" cy="8725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6883" y="23611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ysClr val="windowText" lastClr="000000"/>
                </a:solidFill>
                <a:latin typeface="110_Besmellah" pitchFamily="2" charset="0"/>
                <a:cs typeface="IranNastaliq" pitchFamily="18" charset="0"/>
              </a:rPr>
              <a:t>به نام خدا</a:t>
            </a:r>
            <a:endParaRPr lang="tr-TR" dirty="0">
              <a:solidFill>
                <a:sysClr val="windowText" lastClr="000000"/>
              </a:solidFill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8" name="Subtitle 2"/>
          <p:cNvSpPr>
            <a:spLocks noGrp="1"/>
          </p:cNvSpPr>
          <p:nvPr/>
        </p:nvSpPr>
        <p:spPr bwMode="auto">
          <a:xfrm>
            <a:off x="1512627" y="6299347"/>
            <a:ext cx="640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4F81BD"/>
              </a:buClr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Lucida Sans Unicode"/>
                <a:cs typeface="B Nazanin" pitchFamily="2" charset="-78"/>
              </a:rPr>
              <a:t>August 13, 2016</a:t>
            </a:r>
            <a:endParaRPr lang="en-US" sz="2000" dirty="0">
              <a:solidFill>
                <a:schemeClr val="bg1"/>
              </a:solidFill>
              <a:latin typeface="Lucida Sans Unicode"/>
              <a:cs typeface="B Nazanin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7967" y="4231793"/>
            <a:ext cx="477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Supervisor</a:t>
            </a:r>
          </a:p>
          <a:p>
            <a:pPr algn="ctr"/>
            <a:r>
              <a:rPr lang="en-US" dirty="0" smtClean="0"/>
              <a:t>Dr. </a:t>
            </a:r>
            <a:r>
              <a:rPr lang="en-US" dirty="0" err="1" smtClean="0"/>
              <a:t>Mehran</a:t>
            </a:r>
            <a:r>
              <a:rPr lang="en-US" dirty="0" smtClean="0"/>
              <a:t> S. </a:t>
            </a:r>
            <a:r>
              <a:rPr lang="en-US" dirty="0" err="1" smtClean="0"/>
              <a:t>Fallah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Probabilistic Noninterference in a Concurrent </a:t>
            </a:r>
            <a:r>
              <a:rPr lang="it-I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– Volpano and Smith – 1999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notion of Probabilistic NI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program behavior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type system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Uniform scheduler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conditional with a guard containing high variables must be executed atomically</a:t>
            </a:r>
          </a:p>
          <a:p>
            <a:pPr lvl="2" algn="l" rtl="0"/>
            <a:r>
              <a:rPr lang="it-IT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protect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guard of a while-loop must be L</a:t>
            </a:r>
          </a:p>
          <a:p>
            <a:pPr marL="393182" lvl="1" indent="0" algn="l" rtl="0">
              <a:buNone/>
            </a:pPr>
            <a:endParaRPr lang="it-IT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endParaRPr lang="it-IT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endParaRPr lang="fa-IR" sz="2800" dirty="0" smtClean="0">
              <a:latin typeface="Calibri" panose="020F0502020204030204" pitchFamily="34" charset="0"/>
              <a:cs typeface="+mj-cs"/>
            </a:endParaRPr>
          </a:p>
          <a:p>
            <a:endParaRPr lang="fa-IR" b="1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10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Transforming out Timing Leaks –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Agat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- 2000</a:t>
            </a:r>
            <a:endParaRPr lang="fa-I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Timing leakages to external observer</a:t>
            </a:r>
          </a:p>
          <a:p>
            <a:pPr lvl="2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covert timing channel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A type system + A type-directed transformation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By padding with dummy instructions where needed</a:t>
            </a:r>
            <a:endParaRPr lang="fa-IR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11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9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Probabilistic Noninterference for Multi-threaded Programs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–Sabelfed and Sands </a:t>
            </a:r>
            <a:r>
              <a:rPr lang="it-I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2000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timing behavior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Strong Security</a:t>
            </a:r>
          </a:p>
          <a:p>
            <a:pPr lvl="2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Compositional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Scheduler-Independent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Agat’s Approach</a:t>
            </a:r>
          </a:p>
          <a:p>
            <a:pPr lvl="2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Combination of Typing and Code Transformation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Elimination of </a:t>
            </a:r>
            <a:r>
              <a:rPr lang="it-IT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protect</a:t>
            </a:r>
          </a:p>
          <a:p>
            <a:pPr algn="l" rtl="0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Will be discussed later...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b="1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12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New Type System for Secure Information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– Smith 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– 2001</a:t>
                </a:r>
              </a:p>
              <a:p>
                <a:pPr lvl="1" algn="l" rtl="0"/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Severe restrictions in the previous work</a:t>
                </a:r>
              </a:p>
              <a:p>
                <a:pPr lvl="2" algn="l" rtl="0"/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High variables were disallowed from the guards of while-loops. </a:t>
                </a:r>
              </a:p>
              <a:p>
                <a:pPr lvl="1" algn="l" rtl="0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Uniform scheduler</a:t>
                </a:r>
              </a:p>
              <a:p>
                <a:pPr lvl="1"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New type of the form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𝑐𝑚𝑑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 assignment to an L variable may sequentially follow a command whose running time depends on H variables</a:t>
                </a:r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830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13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Probabilistic Noninterference through Weak Probabilistic Bisimulation – Smith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2003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Weak probabilistic bisimulation for Markov chains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relax with respect to timing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type system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Supporting 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command that allows new threads to be spawned (Dynamic Thread Creation)</a:t>
            </a:r>
          </a:p>
          <a:p>
            <a:pPr lvl="1" algn="l" rtl="0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14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3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Observational Determinism for Concurrent Program Security–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Zdancewic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Myers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2003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Immune to internal timing attacks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to attacks that exploit information about the thread scheduler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type system and A race-freedom analysis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arbitrary initial configuration that the low observer cannot distinguish must produce indistinguishable traces</a:t>
            </a:r>
          </a:p>
          <a:p>
            <a:pPr lvl="1" algn="l" rtl="0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15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Improved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Typings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for Probabilistic Noninterference in a Multi-Threaded Language- Smith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2006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more permissive type system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leaks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Integrates the two previous work of Smith!</a:t>
            </a:r>
          </a:p>
          <a:p>
            <a:pPr lvl="1" algn="l" rtl="0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16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Noninterference for Concurrent Programs and Thread Systems –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Boudol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Castellani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- 2006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type system for controlled thread systems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Handling scheduling entirely within a possibilistic setting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creation is not supported</a:t>
            </a:r>
          </a:p>
          <a:p>
            <a:pPr lvl="1" algn="l" rtl="0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termination of certain threads would be signaled to the scheduler, then controlled thread systems writing public variables cannot be typed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 algn="l" rtl="0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Non-standard restriction</a:t>
            </a:r>
          </a:p>
          <a:p>
            <a:pPr lvl="1" algn="l" rtl="0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an operational semantics for the scheduler</a:t>
            </a:r>
          </a:p>
          <a:p>
            <a:pPr lvl="1" algn="l" rtl="0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17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Securing Interaction between Threads and the Scheduler– Russo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Sabelfeld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2006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Revisit the goal set (mentioned before)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permissive NI-like security specification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compositional type system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guarantees security for a wide class of schedulers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with primitives for raising and lowering the security level of threads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Termination-Insensitive security with respect to a class of deterministic schedulers</a:t>
            </a:r>
          </a:p>
          <a:p>
            <a:pPr lvl="1" algn="l" rtl="0"/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hide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unhide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thread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Scheduler with a non-standard interface must be used</a:t>
            </a:r>
          </a:p>
          <a:p>
            <a:pPr lvl="1" algn="l" rtl="0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18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 for Multithreaded Programs under Cooperative Scheduling – Russo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Sabelfeld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2006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transformation that eliminates the need for 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protect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under cooperative scheduling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wide class of schedulers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Both Termination-Sensitive and Termination-Insensitive security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yield command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Supporting dynamic thread creation</a:t>
            </a:r>
          </a:p>
          <a:p>
            <a:pPr lvl="1" algn="l" rtl="0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19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1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fa-IR" dirty="0" smtClean="0">
              <a:latin typeface="Calibri" panose="020F0502020204030204" pitchFamily="34" charset="0"/>
              <a:cs typeface="+mj-cs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Preliminaries</a:t>
            </a:r>
            <a:endParaRPr lang="fa-IR" b="1" dirty="0" smtClean="0">
              <a:latin typeface="Calibri" panose="020F0502020204030204" pitchFamily="34" charset="0"/>
              <a:cs typeface="+mj-cs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fa-IR" dirty="0" smtClean="0">
              <a:latin typeface="Calibri" panose="020F0502020204030204" pitchFamily="34" charset="0"/>
              <a:cs typeface="+mj-cs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Probabilistic Noninterference for Multithreaded Programs</a:t>
            </a:r>
            <a:endParaRPr lang="fa-IR" dirty="0">
              <a:latin typeface="Calibri" panose="020F0502020204030204" pitchFamily="34" charset="0"/>
              <a:cs typeface="+mj-cs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fa-IR" dirty="0" smtClean="0">
              <a:latin typeface="Calibri" panose="020F0502020204030204" pitchFamily="34" charset="0"/>
              <a:cs typeface="+mj-cs"/>
            </a:endParaRPr>
          </a:p>
          <a:p>
            <a:endParaRPr lang="fa-IR" b="1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Flexible Scheduler-Independent Security– Mantel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Sudbrock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2010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Permits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nondeterminism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a program’s observable behavior without requiring a restrictive lock-step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indistinguishability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require non-standard modifications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Identification of a suitable class of schedulers that covers the most relevant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schedulers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Robust schedulers e.g. uniform and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RoundRobin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type system</a:t>
            </a:r>
          </a:p>
          <a:p>
            <a:pPr lvl="1" algn="l" rtl="0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20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0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Noninterfering Schedulers –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Popescu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Holzl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Nipkow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2013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framework for expressing and analyzing the behavior of probabilistic schedulers</a:t>
            </a:r>
          </a:p>
          <a:p>
            <a:pPr lvl="1" algn="l" rt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a multi-threaded program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possibilistically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noninterfering, then it is also probabilistically noninterfering when run under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given scheduler</a:t>
            </a:r>
          </a:p>
          <a:p>
            <a:pPr lvl="1" algn="l" rtl="0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covers dynamic thread creation</a:t>
            </a:r>
          </a:p>
          <a:p>
            <a:pPr lvl="1" algn="l" rtl="0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allows timing of thread execution to depend on high data</a:t>
            </a:r>
          </a:p>
          <a:p>
            <a:pPr lvl="1" algn="l" rtl="0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from the termination assumption of the program</a:t>
            </a:r>
          </a:p>
          <a:p>
            <a:pPr lvl="1" algn="l" rtl="0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21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Formal Verification of Language-Based Concurrent Noninterference –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Popescu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Holzl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Nipkow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2013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compositionality techniques for proving possibilistic NI for a while language with parallel composition 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systemizing and comparing existing type-based NI notions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formalism and theorems have been verified in Isabelle/HOL</a:t>
            </a:r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22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8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Formalizing Probabilistic Noninterference –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Popescu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Holzl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Nipkow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2013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Isabelle formalization of probabilistic NI for a multi-threaded language with uniform scheduling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resumption-based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bisimulation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-based) and trace-based notions of NI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support for dynamic thread creation</a:t>
            </a:r>
          </a:p>
          <a:p>
            <a:pPr lvl="1" algn="l" rtl="0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23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4" y="4958959"/>
            <a:ext cx="8449431" cy="4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Hybrid Monitors for Concurrent Noninterference –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Askarov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Chong and Mantel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2015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monitoring framework to enforce strong security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 = dynamic + static program analysis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thread is guarded by its own local monitor, and a single global monitor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flow-sensitive progress-sensitive information flow control</a:t>
            </a:r>
          </a:p>
          <a:p>
            <a:pPr lvl="1" algn="l" rtl="0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24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Specification and Static Enforcement of Scheduler-Independent Noninterference in a Middleweight Java–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Iranmanesh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Fallah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2016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introduce a new timing covert channel arises from the interplay between multithreading and object-orientation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multithreading + Middleweight Java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Scheduler-independent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more permissive NI </a:t>
            </a:r>
          </a:p>
          <a:p>
            <a:pPr lvl="1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type system</a:t>
            </a:r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25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Probabilistic Noninterference for Multi-threaded Programs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–Sabelfed and Sands </a:t>
            </a:r>
            <a:r>
              <a:rPr lang="it-I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2000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timing behavior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Strong Security</a:t>
            </a:r>
          </a:p>
          <a:p>
            <a:pPr lvl="2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Compositional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Scheduler-Independent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Agat’s Approach</a:t>
            </a:r>
          </a:p>
          <a:p>
            <a:pPr lvl="2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Combination of Typing and Code Transformation</a:t>
            </a:r>
          </a:p>
          <a:p>
            <a:pPr lvl="1" algn="l" rtl="0"/>
            <a:r>
              <a:rPr lang="it-I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Elimination of </a:t>
            </a:r>
            <a:r>
              <a:rPr lang="it-IT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protect</a:t>
            </a:r>
          </a:p>
          <a:p>
            <a:endParaRPr lang="fa-IR" b="1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26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Probabilistic NI for Multi-threaded Programs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27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03" y="4972298"/>
            <a:ext cx="661035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Language</a:t>
                </a:r>
              </a:p>
              <a:p>
                <a:pPr lvl="1" algn="l" rtl="0"/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very simple shared-variable language</a:t>
                </a:r>
              </a:p>
              <a:p>
                <a:pPr lvl="2" algn="l" rtl="0"/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C, D, E,… range over commands Com</a:t>
                </a:r>
              </a:p>
              <a:p>
                <a:pPr lvl="2" algn="l" rt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a-IR" sz="280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 denote a vector of commands </a:t>
                </a:r>
              </a:p>
              <a:p>
                <a:pPr lvl="2" algn="l" rt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a-I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a-I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+mj-cs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a-I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+mj-cs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range over                                     the set of thread pools or programs</a:t>
                </a:r>
              </a:p>
              <a:p>
                <a:pPr lvl="2" algn="l" rtl="0"/>
                <a:endParaRPr lang="fa-IR" dirty="0">
                  <a:latin typeface="Calibri" panose="020F050202020403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  <a:blipFill rotWithShape="0">
                <a:blip r:embed="rId3"/>
                <a:stretch>
                  <a:fillRect t="-17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665" y="3012640"/>
            <a:ext cx="1862388" cy="468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449" y="3568319"/>
            <a:ext cx="2775284" cy="4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28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5282"/>
          <a:stretch/>
        </p:blipFill>
        <p:spPr>
          <a:xfrm>
            <a:off x="1085850" y="4723498"/>
            <a:ext cx="6972300" cy="101772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small-step semantics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configuration c is </a:t>
            </a:r>
            <a:r>
              <a:rPr lang="en-US" dirty="0">
                <a:latin typeface="Calibri" panose="020F0502020204030204" pitchFamily="34" charset="0"/>
                <a:cs typeface="+mj-cs"/>
              </a:rPr>
              <a:t>a pair of a command and a </a:t>
            </a:r>
            <a:r>
              <a:rPr lang="en-US" dirty="0" smtClean="0">
                <a:latin typeface="Calibri" panose="020F0502020204030204" pitchFamily="34" charset="0"/>
                <a:cs typeface="+mj-cs"/>
              </a:rPr>
              <a:t>state (memory).</a:t>
            </a:r>
          </a:p>
          <a:p>
            <a:pPr lvl="2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state </a:t>
            </a:r>
            <a:r>
              <a:rPr lang="en-US" dirty="0" err="1" smtClean="0">
                <a:latin typeface="Calibri" panose="020F0502020204030204" pitchFamily="34" charset="0"/>
                <a:cs typeface="+mj-cs"/>
              </a:rPr>
              <a:t>s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+mj-cs"/>
                <a:sym typeface="Symbol" panose="05050102010706020507" pitchFamily="18" charset="2"/>
              </a:rPr>
              <a:t>St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+mj-cs"/>
                <a:sym typeface="Symbol" panose="05050102010706020507" pitchFamily="18" charset="2"/>
              </a:rPr>
              <a:t> is a finite mapping from variables to values</a:t>
            </a:r>
          </a:p>
          <a:p>
            <a:pPr lvl="1" algn="l" rtl="0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+mj-cs"/>
                <a:sym typeface="Symbol" panose="05050102010706020507" pitchFamily="18" charset="2"/>
              </a:rPr>
              <a:t>Low-equivalence</a:t>
            </a:r>
            <a:endParaRPr lang="fa-IR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2463" y="5390147"/>
            <a:ext cx="1860884" cy="35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17"/>
          <a:stretch/>
        </p:blipFill>
        <p:spPr>
          <a:xfrm>
            <a:off x="1685298" y="1417638"/>
            <a:ext cx="5773403" cy="48320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Small-step Semantics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29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Noninterference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Extensional</a:t>
            </a:r>
          </a:p>
          <a:p>
            <a:pPr lvl="1" algn="l" rtl="0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Nondeterminism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Multi-Threading and Thread Scheduling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Possibilistic vs. Probabilistic</a:t>
            </a: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lvl="1" algn="l" rtl="0"/>
            <a:endParaRPr lang="fa-IR" dirty="0" smtClean="0">
              <a:latin typeface="Calibri" panose="020F0502020204030204" pitchFamily="34" charset="0"/>
              <a:cs typeface="+mj-cs"/>
            </a:endParaRPr>
          </a:p>
          <a:p>
            <a:endParaRPr lang="fa-IR" b="1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Uniform Probabilistic Semantics of thread pools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30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" y="1417164"/>
            <a:ext cx="8504873" cy="264292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17164"/>
            <a:ext cx="8229600" cy="4525963"/>
          </a:xfrm>
        </p:spPr>
        <p:txBody>
          <a:bodyPr>
            <a:normAutofit/>
          </a:bodyPr>
          <a:lstStyle/>
          <a:p>
            <a:pPr algn="l" rtl="0"/>
            <a:endParaRPr lang="en-US" dirty="0" smtClean="0">
              <a:latin typeface="Calibri" panose="020F0502020204030204" pitchFamily="34" charset="0"/>
              <a:cs typeface="+mj-cs"/>
            </a:endParaRPr>
          </a:p>
          <a:p>
            <a:pPr algn="l" rtl="0"/>
            <a:endParaRPr lang="en-US" dirty="0">
              <a:latin typeface="Calibri" panose="020F0502020204030204" pitchFamily="34" charset="0"/>
              <a:cs typeface="+mj-cs"/>
            </a:endParaRPr>
          </a:p>
          <a:p>
            <a:pPr algn="l" rtl="0"/>
            <a:endParaRPr lang="en-US" dirty="0" smtClean="0">
              <a:latin typeface="Calibri" panose="020F0502020204030204" pitchFamily="34" charset="0"/>
              <a:cs typeface="+mj-cs"/>
            </a:endParaRPr>
          </a:p>
          <a:p>
            <a:pPr algn="l" rtl="0"/>
            <a:endParaRPr lang="en-US" dirty="0">
              <a:latin typeface="Calibri" panose="020F0502020204030204" pitchFamily="34" charset="0"/>
              <a:cs typeface="+mj-cs"/>
            </a:endParaRPr>
          </a:p>
          <a:p>
            <a:pPr algn="l" rtl="0"/>
            <a:endParaRPr lang="en-US" dirty="0" smtClean="0">
              <a:latin typeface="Calibri" panose="020F0502020204030204" pitchFamily="34" charset="0"/>
              <a:cs typeface="+mj-cs"/>
            </a:endParaRPr>
          </a:p>
          <a:p>
            <a:pPr algn="l" rtl="0"/>
            <a:endParaRPr lang="fa-IR" dirty="0">
              <a:latin typeface="Calibri" panose="020F0502020204030204" pitchFamily="34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481332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51" indent="-256026" algn="r" rtl="1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36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B Nazanin" panose="00000400000000000000" pitchFamily="2" charset="-78"/>
                  </a:defRPr>
                </a:lvl1pPr>
                <a:lvl2pPr marL="621776" indent="-228594" algn="r" rtl="1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32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B Nazanin" panose="00000400000000000000" pitchFamily="2" charset="-78"/>
                  </a:defRPr>
                </a:lvl2pPr>
                <a:lvl3pPr marL="859515" indent="-228594" algn="r" rtl="1" eaLnBrk="1" latinLnBrk="0" hangingPunct="1">
                  <a:spcBef>
                    <a:spcPts val="351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32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B Nazanin" panose="00000400000000000000" pitchFamily="2" charset="-78"/>
                  </a:defRPr>
                </a:lvl3pPr>
                <a:lvl4pPr marL="1142971" indent="-228594" algn="r" rtl="1" eaLnBrk="1" latinLnBrk="0" hangingPunct="1">
                  <a:spcBef>
                    <a:spcPts val="351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B Nazanin" panose="00000400000000000000" pitchFamily="2" charset="-78"/>
                  </a:defRPr>
                </a:lvl4pPr>
                <a:lvl5pPr marL="1371566" indent="-228594" algn="r" rtl="1" eaLnBrk="1" latinLnBrk="0" hangingPunct="1">
                  <a:spcBef>
                    <a:spcPts val="351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B Nazanin" panose="00000400000000000000" pitchFamily="2" charset="-78"/>
                  </a:defRPr>
                </a:lvl5pPr>
                <a:lvl6pPr marL="1600160" indent="-228594" algn="l" rtl="0" eaLnBrk="1" latinLnBrk="0" hangingPunct="1">
                  <a:spcBef>
                    <a:spcPts val="351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754" indent="-228594" algn="l" rtl="0" eaLnBrk="1" latinLnBrk="0" hangingPunct="1">
                  <a:spcBef>
                    <a:spcPts val="351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49" indent="-228594" algn="l" rtl="0" eaLnBrk="1" latinLnBrk="0" hangingPunct="1">
                  <a:spcBef>
                    <a:spcPts val="351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5943" indent="-228594" algn="l" rtl="0" eaLnBrk="1" latinLnBrk="0" hangingPunct="1">
                  <a:spcBef>
                    <a:spcPts val="351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393182" lvl="1" indent="0" algn="l" rtl="0">
                  <a:buNone/>
                </a:pPr>
                <a:endParaRPr lang="en-US" dirty="0" smtClean="0">
                  <a:latin typeface="Calibri" panose="020F0502020204030204" pitchFamily="34" charset="0"/>
                  <a:cs typeface="+mj-cs"/>
                </a:endParaRPr>
              </a:p>
              <a:p>
                <a:pPr marL="393182" lvl="1" indent="0" algn="l" rtl="0">
                  <a:buNone/>
                </a:pPr>
                <a:endParaRPr lang="en-US" dirty="0">
                  <a:latin typeface="Calibri" panose="020F0502020204030204" pitchFamily="34" charset="0"/>
                  <a:cs typeface="+mj-cs"/>
                </a:endParaRPr>
              </a:p>
              <a:p>
                <a:pPr marL="393182" lvl="1" indent="0" algn="l" rtl="0">
                  <a:buNone/>
                </a:pPr>
                <a:endParaRPr lang="en-US" dirty="0" smtClean="0">
                  <a:latin typeface="Calibri" panose="020F0502020204030204" pitchFamily="34" charset="0"/>
                  <a:cs typeface="+mj-cs"/>
                </a:endParaRPr>
              </a:p>
              <a:p>
                <a:pPr marL="393182" lvl="1" indent="0" algn="l" rtl="0">
                  <a:buNone/>
                </a:pPr>
                <a:endParaRPr lang="en-US" dirty="0">
                  <a:latin typeface="Calibri" panose="020F0502020204030204" pitchFamily="34" charset="0"/>
                  <a:cs typeface="+mj-cs"/>
                </a:endParaRPr>
              </a:p>
              <a:p>
                <a:pPr marL="393182" lvl="1" indent="0" algn="l" rtl="0">
                  <a:buNone/>
                </a:pPr>
                <a:endParaRPr lang="en-US" dirty="0" smtClean="0">
                  <a:latin typeface="Calibri" panose="020F0502020204030204" pitchFamily="34" charset="0"/>
                  <a:cs typeface="+mj-cs"/>
                </a:endParaRPr>
              </a:p>
              <a:p>
                <a:pPr marL="393182" lvl="1" indent="0" algn="l" rtl="0">
                  <a:buNone/>
                </a:pPr>
                <a:r>
                  <a:rPr lang="en-US" sz="2400" dirty="0" smtClean="0">
                    <a:latin typeface="Calibri" panose="020F0502020204030204" pitchFamily="34" charset="0"/>
                    <a:cs typeface="+mj-cs"/>
                  </a:rPr>
                  <a:t>The </a:t>
                </a:r>
                <a:r>
                  <a:rPr lang="en-US" sz="2400" dirty="0">
                    <a:latin typeface="Calibri" panose="020F0502020204030204" pitchFamily="34" charset="0"/>
                    <a:cs typeface="+mj-cs"/>
                  </a:rPr>
                  <a:t>probabilistic semantics satisfies the following “soundness” properties for all nonterminal </a:t>
                </a:r>
                <a:r>
                  <a:rPr lang="en-US" sz="2400" dirty="0" smtClean="0">
                    <a:latin typeface="Calibri" panose="020F0502020204030204" pitchFamily="34" charset="0"/>
                    <a:cs typeface="+mj-cs"/>
                  </a:rPr>
                  <a:t>programs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Calibri" panose="020F0502020204030204" pitchFamily="34" charset="0"/>
                    <a:cs typeface="+mj-cs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1332"/>
                <a:ext cx="8229600" cy="45259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507" y="5007297"/>
            <a:ext cx="6594986" cy="11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6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distribution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 of a set X (write                  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is a function X[0,1]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s.t.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</a:p>
          <a:p>
            <a:pPr lvl="1" algn="l" rtl="0"/>
            <a:r>
              <a:rPr lang="en-US" dirty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A </a:t>
            </a:r>
            <a:r>
              <a:rPr lang="en-US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probabilistic state  is </a:t>
            </a:r>
            <a:r>
              <a:rPr lang="en-US" dirty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a distribution of </a:t>
            </a:r>
            <a:r>
              <a:rPr lang="en-US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configurations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Modelled by a Markov chain of probabilistic states</a:t>
            </a:r>
            <a:endParaRPr lang="en-US" dirty="0">
              <a:sym typeface="Symbol" panose="05050102010706020507" pitchFamily="18" charset="2"/>
            </a:endParaRPr>
          </a:p>
          <a:p>
            <a:pPr lvl="1" algn="l" rtl="0"/>
            <a:r>
              <a:rPr lang="en-US" dirty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Every following probabilistic </a:t>
            </a:r>
            <a:r>
              <a:rPr lang="en-US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state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’ is computed by multiplying the row vector of probabilities from  by the stochastic transition matrix T</a:t>
            </a:r>
            <a:endParaRPr lang="en-US" dirty="0" smtClean="0">
              <a:latin typeface="Calibri" panose="020F0502020204030204" pitchFamily="34" charset="0"/>
              <a:cs typeface="+mj-cs"/>
              <a:sym typeface="Symbol" panose="05050102010706020507" pitchFamily="18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Probabilistic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31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04" y="1543429"/>
            <a:ext cx="1512971" cy="35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444" y="1864073"/>
            <a:ext cx="2194120" cy="544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624" y="2710022"/>
            <a:ext cx="2426751" cy="5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rows and columns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T correspond to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possible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configurations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reachable from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 one</a:t>
            </a:r>
          </a:p>
          <a:p>
            <a:pPr algn="l" rtl="0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element T(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are the probability of a transition from configuration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configuration j</a:t>
            </a:r>
            <a:endParaRPr lang="fa-IR" sz="32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Probabilistic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32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7" y="4843027"/>
            <a:ext cx="5037221" cy="7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Relational Definitions and Notation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33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partial equivalence relation (PER) on A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a binary relation on A which is </a:t>
            </a:r>
            <a:r>
              <a:rPr lang="en-US" i="1" dirty="0" smtClean="0">
                <a:latin typeface="Calibri" panose="020F0502020204030204" pitchFamily="34" charset="0"/>
                <a:cs typeface="+mj-cs"/>
              </a:rPr>
              <a:t>symmetric</a:t>
            </a:r>
            <a:r>
              <a:rPr lang="en-US" dirty="0" smtClean="0">
                <a:latin typeface="Calibri" panose="020F0502020204030204" pitchFamily="34" charset="0"/>
                <a:cs typeface="+mj-cs"/>
              </a:rPr>
              <a:t> and </a:t>
            </a:r>
            <a:r>
              <a:rPr lang="en-US" i="1" dirty="0" smtClean="0">
                <a:latin typeface="Calibri" panose="020F0502020204030204" pitchFamily="34" charset="0"/>
                <a:cs typeface="+mj-cs"/>
              </a:rPr>
              <a:t>transitive</a:t>
            </a:r>
            <a:endParaRPr lang="en-US" dirty="0" smtClean="0">
              <a:latin typeface="Calibri" panose="020F0502020204030204" pitchFamily="34" charset="0"/>
              <a:cs typeface="+mj-cs"/>
            </a:endParaRPr>
          </a:p>
          <a:p>
            <a:pPr lvl="1" algn="l" rtl="0"/>
            <a:endParaRPr lang="en-US" dirty="0">
              <a:latin typeface="Calibri" panose="020F0502020204030204" pitchFamily="34" charset="0"/>
              <a:cs typeface="+mj-cs"/>
            </a:endParaRPr>
          </a:p>
          <a:p>
            <a:pPr lvl="1" algn="l" rtl="0"/>
            <a:endParaRPr lang="en-US" dirty="0">
              <a:latin typeface="Calibri" panose="020F0502020204030204" pitchFamily="34" charset="0"/>
              <a:cs typeface="+mj-cs"/>
            </a:endParaRPr>
          </a:p>
          <a:p>
            <a:pPr lvl="2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Domain and Range of a PER P are both equal to </a:t>
            </a:r>
            <a:r>
              <a:rPr lang="en-US" i="1" dirty="0" err="1" smtClean="0">
                <a:latin typeface="Calibri" panose="020F0502020204030204" pitchFamily="34" charset="0"/>
                <a:cs typeface="+mj-cs"/>
              </a:rPr>
              <a:t>dom</a:t>
            </a:r>
            <a:r>
              <a:rPr lang="en-US" i="1" dirty="0" smtClean="0">
                <a:latin typeface="Calibri" panose="020F0502020204030204" pitchFamily="34" charset="0"/>
                <a:cs typeface="+mj-cs"/>
              </a:rPr>
              <a:t>(P)</a:t>
            </a:r>
            <a:endParaRPr lang="fa-IR" dirty="0">
              <a:latin typeface="Calibri" panose="020F0502020204030204" pitchFamily="34" charset="0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91" y="3091614"/>
            <a:ext cx="4581229" cy="9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5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An </a:t>
            </a:r>
            <a:r>
              <a:rPr lang="en-US" i="1" dirty="0" smtClean="0">
                <a:latin typeface="Calibri" panose="020F0502020204030204" pitchFamily="34" charset="0"/>
                <a:cs typeface="+mj-cs"/>
              </a:rPr>
              <a:t>unlabeled </a:t>
            </a:r>
            <a:r>
              <a:rPr lang="en-US" i="1" dirty="0">
                <a:latin typeface="Calibri" panose="020F0502020204030204" pitchFamily="34" charset="0"/>
                <a:cs typeface="+mj-cs"/>
              </a:rPr>
              <a:t>probabilistic transition </a:t>
            </a:r>
            <a:r>
              <a:rPr lang="en-US" i="1" dirty="0" smtClean="0">
                <a:latin typeface="Calibri" panose="020F0502020204030204" pitchFamily="34" charset="0"/>
                <a:cs typeface="+mj-cs"/>
              </a:rPr>
              <a:t>system</a:t>
            </a:r>
            <a:r>
              <a:rPr lang="en-US" dirty="0" smtClean="0">
                <a:latin typeface="Calibri" panose="020F0502020204030204" pitchFamily="34" charset="0"/>
                <a:cs typeface="+mj-cs"/>
              </a:rPr>
              <a:t> is a set of states S and a set of transitions of the form s</a:t>
            </a:r>
            <a:r>
              <a:rPr lang="en-US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 where </a:t>
            </a:r>
            <a:r>
              <a:rPr lang="en-US" dirty="0" err="1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sS</a:t>
            </a:r>
            <a:r>
              <a:rPr lang="en-US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 and 𝒟(S).</a:t>
            </a:r>
          </a:p>
          <a:p>
            <a:pPr algn="l" rtl="0"/>
            <a:endParaRPr lang="fa-IR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Bisimulation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34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33" y="3878429"/>
            <a:ext cx="4842680" cy="565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33" y="4661497"/>
            <a:ext cx="5653150" cy="568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946" y="5106176"/>
            <a:ext cx="6998107" cy="10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800" dirty="0" smtClean="0">
                <a:latin typeface="Calibri" panose="020F0502020204030204" pitchFamily="34" charset="0"/>
                <a:cs typeface="+mj-cs"/>
              </a:rPr>
              <a:t>Definition1 – An equivalence relation </a:t>
            </a:r>
            <a:r>
              <a:rPr lang="en-US" sz="2800" dirty="0" err="1" smtClean="0">
                <a:latin typeface="Calibri" panose="020F0502020204030204" pitchFamily="34" charset="0"/>
                <a:cs typeface="+mj-cs"/>
              </a:rPr>
              <a:t>R</a:t>
            </a:r>
            <a:r>
              <a:rPr lang="en-US" sz="2800" dirty="0" err="1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</a:t>
            </a:r>
            <a:r>
              <a:rPr lang="en-US" sz="2800" i="1" dirty="0" err="1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Rel</a:t>
            </a:r>
            <a:r>
              <a:rPr lang="en-US" sz="2800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Config</a:t>
            </a:r>
            <a:r>
              <a:rPr lang="en-US" sz="2800" dirty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) is a probabilistic bisimulation if </a:t>
            </a:r>
            <a:r>
              <a:rPr lang="en-US" sz="2800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whenever c R d then</a:t>
            </a:r>
          </a:p>
          <a:p>
            <a:pPr algn="l" rtl="0"/>
            <a:endParaRPr lang="en-US" dirty="0">
              <a:latin typeface="Calibri" panose="020F0502020204030204" pitchFamily="34" charset="0"/>
              <a:cs typeface="+mj-cs"/>
              <a:sym typeface="Symbol" panose="05050102010706020507" pitchFamily="18" charset="2"/>
            </a:endParaRPr>
          </a:p>
          <a:p>
            <a:pPr algn="l" rtl="0"/>
            <a:endParaRPr lang="en-US" sz="2800" dirty="0" smtClean="0">
              <a:latin typeface="Calibri" panose="020F0502020204030204" pitchFamily="34" charset="0"/>
              <a:cs typeface="+mj-cs"/>
              <a:sym typeface="Symbol" panose="05050102010706020507" pitchFamily="18" charset="2"/>
            </a:endParaRPr>
          </a:p>
          <a:p>
            <a:pPr algn="l" rtl="0"/>
            <a:r>
              <a:rPr lang="en-US" sz="2800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Definition2- A PER </a:t>
            </a:r>
            <a:r>
              <a:rPr lang="en-US" sz="2800" dirty="0" err="1">
                <a:latin typeface="Calibri" panose="020F0502020204030204" pitchFamily="34" charset="0"/>
              </a:rPr>
              <a:t>R</a:t>
            </a:r>
            <a:r>
              <a:rPr lang="en-US" sz="2800" dirty="0" err="1">
                <a:latin typeface="Calibri" panose="020F0502020204030204" pitchFamily="34" charset="0"/>
                <a:sym typeface="Symbol" panose="05050102010706020507" pitchFamily="18" charset="2"/>
              </a:rPr>
              <a:t></a:t>
            </a:r>
            <a:r>
              <a:rPr lang="en-US" sz="2800" i="1" dirty="0" err="1">
                <a:latin typeface="Calibri" panose="020F0502020204030204" pitchFamily="34" charset="0"/>
                <a:sym typeface="Symbol" panose="05050102010706020507" pitchFamily="18" charset="2"/>
              </a:rPr>
              <a:t>Rel</a:t>
            </a:r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en-US" sz="2800" i="1" dirty="0" err="1">
                <a:latin typeface="Calibri" panose="020F0502020204030204" pitchFamily="34" charset="0"/>
                <a:sym typeface="Symbol" panose="05050102010706020507" pitchFamily="18" charset="2"/>
              </a:rPr>
              <a:t>Config</a:t>
            </a:r>
            <a:r>
              <a:rPr lang="en-US" sz="2800" dirty="0" smtClean="0">
                <a:latin typeface="Calibri" panose="020F0502020204030204" pitchFamily="34" charset="0"/>
                <a:sym typeface="Symbol" panose="05050102010706020507" pitchFamily="18" charset="2"/>
              </a:rPr>
              <a:t>) is a partial </a:t>
            </a:r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probabilistic bisimulation if </a:t>
            </a:r>
            <a:r>
              <a:rPr lang="en-US" sz="2800" dirty="0" smtClean="0">
                <a:latin typeface="Calibri" panose="020F0502020204030204" pitchFamily="34" charset="0"/>
                <a:sym typeface="Symbol" panose="05050102010706020507" pitchFamily="18" charset="2"/>
              </a:rPr>
              <a:t>whenever </a:t>
            </a:r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c R d </a:t>
            </a:r>
            <a:r>
              <a:rPr lang="en-US" sz="2800" dirty="0" smtClean="0">
                <a:latin typeface="Calibri" panose="020F0502020204030204" pitchFamily="34" charset="0"/>
                <a:sym typeface="Symbol" panose="05050102010706020507" pitchFamily="18" charset="2"/>
              </a:rPr>
              <a:t>then</a:t>
            </a:r>
          </a:p>
          <a:p>
            <a:pPr algn="l" rtl="0"/>
            <a:endParaRPr lang="en-US" sz="2800" dirty="0">
              <a:latin typeface="Calibri" panose="020F0502020204030204" pitchFamily="34" charset="0"/>
              <a:cs typeface="+mj-cs"/>
              <a:sym typeface="Symbol" panose="05050102010706020507" pitchFamily="18" charset="2"/>
            </a:endParaRPr>
          </a:p>
          <a:p>
            <a:pPr algn="l" rtl="0"/>
            <a:endParaRPr lang="en-US" sz="2800" dirty="0" smtClean="0">
              <a:latin typeface="Calibri" panose="020F0502020204030204" pitchFamily="34" charset="0"/>
              <a:cs typeface="+mj-cs"/>
              <a:sym typeface="Symbol" panose="05050102010706020507" pitchFamily="18" charset="2"/>
            </a:endParaRPr>
          </a:p>
          <a:p>
            <a:pPr algn="l" rtl="0"/>
            <a:endParaRPr lang="en-US" sz="2800" dirty="0">
              <a:latin typeface="Calibri" panose="020F0502020204030204" pitchFamily="34" charset="0"/>
              <a:cs typeface="+mj-cs"/>
              <a:sym typeface="Symbol" panose="05050102010706020507" pitchFamily="18" charset="2"/>
            </a:endParaRPr>
          </a:p>
          <a:p>
            <a:pPr algn="l" rtl="0"/>
            <a:r>
              <a:rPr lang="en-US" sz="2800" dirty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Proposition1- R is a partial probabilistic bisimulation </a:t>
            </a:r>
            <a:r>
              <a:rPr lang="en-US" sz="2800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implies R* </a:t>
            </a:r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a </a:t>
            </a:r>
            <a:r>
              <a:rPr lang="en-US" sz="2800" dirty="0" smtClean="0">
                <a:latin typeface="Calibri" panose="020F0502020204030204" pitchFamily="34" charset="0"/>
                <a:sym typeface="Symbol" panose="05050102010706020507" pitchFamily="18" charset="2"/>
              </a:rPr>
              <a:t>probabilistic bisimulation.</a:t>
            </a:r>
            <a:endParaRPr lang="fa-IR" sz="2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</a:t>
            </a:r>
            <a:r>
              <a:rPr lang="en-US" dirty="0" smtClean="0"/>
              <a:t>Bisimulation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(Cont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35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37" y="2297448"/>
            <a:ext cx="5470358" cy="612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720" y="3978442"/>
            <a:ext cx="5281975" cy="9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  <a:cs typeface="+mj-cs"/>
                    <a:sym typeface="Symbol" panose="05050102010706020507" pitchFamily="18" charset="2"/>
                  </a:rPr>
                  <a:t>Definition3 - A PER </a:t>
                </a:r>
                <a:r>
                  <a:rPr lang="en-US" sz="2800" dirty="0" err="1">
                    <a:latin typeface="Calibri" panose="020F0502020204030204" pitchFamily="34" charset="0"/>
                  </a:rPr>
                  <a:t>R</a:t>
                </a:r>
                <a:r>
                  <a:rPr lang="en-US" sz="2800" dirty="0" err="1">
                    <a:latin typeface="Calibri" panose="020F0502020204030204" pitchFamily="34" charset="0"/>
                    <a:sym typeface="Symbol" panose="05050102010706020507" pitchFamily="18" charset="2"/>
                  </a:rPr>
                  <a:t></a:t>
                </a:r>
                <a:r>
                  <a:rPr lang="en-US" sz="2800" i="1" dirty="0" err="1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Rel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𝐶𝑜𝑚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) is a partial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probabilistic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bisimulation on thread pools </a:t>
                </a:r>
                <a:r>
                  <a:rPr lang="en-US" sz="2800" dirty="0" err="1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iff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RId</a:t>
                </a:r>
                <a:r>
                  <a:rPr lang="en-US" sz="2800" baseline="-25000" dirty="0" err="1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st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is a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partial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probabilistic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bisimulation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on configurations.</a:t>
                </a:r>
              </a:p>
              <a:p>
                <a:pPr algn="l" rtl="0"/>
                <a:endParaRPr lang="en-US" sz="2800" dirty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We write </a:t>
                </a:r>
                <a:r>
                  <a:rPr lang="en-US" sz="2800" dirty="0" err="1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cd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(resp. CD) </a:t>
                </a:r>
                <a:r>
                  <a:rPr lang="en-US" sz="2800" dirty="0" err="1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iff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there exists a partial probabilistic bisimulation on </a:t>
                </a:r>
                <a:r>
                  <a:rPr lang="en-US" sz="2800" dirty="0" err="1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congurations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(commands) relating c and d (C and D).</a:t>
                </a: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  <a:blipFill rotWithShape="0">
                <a:blip r:embed="rId2"/>
                <a:stretch>
                  <a:fillRect t="-40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</a:t>
            </a:r>
            <a:r>
              <a:rPr lang="en-US" dirty="0" smtClean="0"/>
              <a:t>Bisimulation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(Cont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36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NI based on Partial </a:t>
            </a:r>
            <a:r>
              <a:rPr lang="en-US" dirty="0" smtClean="0"/>
              <a:t>Probabilistic Bisimulation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37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Definition4-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A PER </a:t>
                </a:r>
                <a:r>
                  <a:rPr lang="en-US" sz="2800" dirty="0" err="1">
                    <a:latin typeface="Calibri" panose="020F0502020204030204" pitchFamily="34" charset="0"/>
                  </a:rPr>
                  <a:t>R</a:t>
                </a:r>
                <a:r>
                  <a:rPr lang="en-US" sz="2800" dirty="0" err="1">
                    <a:latin typeface="Calibri" panose="020F0502020204030204" pitchFamily="34" charset="0"/>
                    <a:sym typeface="Symbol" panose="05050102010706020507" pitchFamily="18" charset="2"/>
                  </a:rPr>
                  <a:t></a:t>
                </a:r>
                <a:r>
                  <a:rPr lang="en-US" sz="2800" i="1" dirty="0" err="1">
                    <a:latin typeface="Calibri" panose="020F0502020204030204" pitchFamily="34" charset="0"/>
                    <a:sym typeface="Symbol" panose="05050102010706020507" pitchFamily="18" charset="2"/>
                  </a:rPr>
                  <a:t>Rel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𝐶𝑜𝑚</m:t>
                        </m:r>
                      </m:e>
                    </m:acc>
                  </m:oMath>
                </a14:m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) is a partial probabilistic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low-bisimulation </a:t>
                </a:r>
                <a:r>
                  <a:rPr lang="en-US" sz="2800" dirty="0" err="1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iff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R(=</a:t>
                </a:r>
                <a:r>
                  <a:rPr lang="en-US" sz="2800" baseline="-250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) is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a partial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probabilistic bisimulation on configurations.</a:t>
                </a:r>
              </a:p>
              <a:p>
                <a:pPr algn="l" rtl="0"/>
                <a:endParaRPr lang="en-US" sz="2800" dirty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  <a:cs typeface="+mj-cs"/>
                    <a:sym typeface="Symbol" panose="05050102010706020507" pitchFamily="18" charset="2"/>
                  </a:rPr>
                  <a:t>We write C</a:t>
                </a:r>
                <a:r>
                  <a:rPr lang="en-US" sz="2800" baseline="-25000" dirty="0" smtClean="0">
                    <a:latin typeface="Calibri" panose="020F0502020204030204" pitchFamily="34" charset="0"/>
                    <a:cs typeface="+mj-cs"/>
                    <a:sym typeface="Symbol" panose="05050102010706020507" pitchFamily="18" charset="2"/>
                  </a:rPr>
                  <a:t>L</a:t>
                </a:r>
                <a:r>
                  <a:rPr lang="en-US" sz="2800" dirty="0" smtClean="0">
                    <a:latin typeface="Calibri" panose="020F0502020204030204" pitchFamily="34" charset="0"/>
                    <a:cs typeface="+mj-cs"/>
                    <a:sym typeface="Symbol" panose="05050102010706020507" pitchFamily="18" charset="2"/>
                  </a:rPr>
                  <a:t>D </a:t>
                </a:r>
                <a:r>
                  <a:rPr lang="en-US" sz="2800" dirty="0" err="1" smtClean="0">
                    <a:latin typeface="Calibri" panose="020F0502020204030204" pitchFamily="34" charset="0"/>
                    <a:cs typeface="+mj-cs"/>
                    <a:sym typeface="Symbol" panose="05050102010706020507" pitchFamily="18" charset="2"/>
                  </a:rPr>
                  <a:t>iff</a:t>
                </a:r>
                <a:r>
                  <a:rPr lang="en-US" sz="2800" dirty="0" smtClean="0">
                    <a:latin typeface="Calibri" panose="020F0502020204030204" pitchFamily="34" charset="0"/>
                    <a:cs typeface="+mj-cs"/>
                    <a:sym typeface="Symbol" panose="05050102010706020507" pitchFamily="18" charset="2"/>
                  </a:rPr>
                  <a:t> there exists a </a:t>
                </a:r>
                <a:r>
                  <a:rPr lang="en-US" sz="2800" dirty="0" err="1">
                    <a:latin typeface="Calibri" panose="020F0502020204030204" pitchFamily="34" charset="0"/>
                    <a:sym typeface="Symbol" panose="05050102010706020507" pitchFamily="18" charset="2"/>
                  </a:rPr>
                  <a:t>a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 partial probabilistic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low-bisimulation relating programs C and D.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  <a:blipFill rotWithShape="0">
                <a:blip r:embed="rId2"/>
                <a:stretch>
                  <a:fillRect t="-40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NI based on Partial </a:t>
            </a:r>
            <a:r>
              <a:rPr lang="en-US" dirty="0" smtClean="0"/>
              <a:t>Probabilistic Bisimulation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38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  <a:cs typeface="+mj-cs"/>
                    <a:sym typeface="Symbol" panose="05050102010706020507" pitchFamily="18" charset="2"/>
                  </a:rPr>
                  <a:t>Proposition2 -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A PER 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R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 is a partial probabilistic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low-bisimulation on commands </a:t>
                </a:r>
                <a:r>
                  <a:rPr lang="en-US" sz="2800" dirty="0" err="1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iff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whenever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 then</a:t>
                </a:r>
              </a:p>
              <a:p>
                <a:pPr algn="l" rtl="0"/>
                <a:endParaRPr lang="en-US" sz="2800" dirty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:endParaRPr lang="en-US" sz="2800" dirty="0" smtClean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:endParaRPr lang="en-US" sz="2800" dirty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:endParaRPr lang="en-US" sz="2800" dirty="0" smtClean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:endParaRPr lang="en-US" sz="2800" dirty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:endParaRPr lang="en-US" sz="2800" dirty="0" smtClean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The security specification for a thread pool:</a:t>
                </a:r>
              </a:p>
              <a:p>
                <a:pPr algn="l" rtl="0"/>
                <a:endParaRPr lang="fa-IR" sz="2800" dirty="0">
                  <a:latin typeface="Calibri" panose="020F050202020403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  <a:blipFill rotWithShape="0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37934"/>
            <a:ext cx="7144636" cy="27550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888" y="5888457"/>
            <a:ext cx="3511404" cy="60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>
                <a:latin typeface="Calibri" panose="020F0502020204030204" pitchFamily="34" charset="0"/>
                <a:cs typeface="+mj-cs"/>
              </a:rPr>
              <a:t>Inductive definition: the set of possible histories </a:t>
            </a:r>
            <a:r>
              <a:rPr lang="en-US" sz="2800" i="1" dirty="0" smtClean="0">
                <a:latin typeface="Calibri" panose="020F0502020204030204" pitchFamily="34" charset="0"/>
                <a:cs typeface="+mj-cs"/>
              </a:rPr>
              <a:t>Hist</a:t>
            </a:r>
            <a:r>
              <a:rPr lang="en-US" sz="2800" dirty="0" smtClean="0">
                <a:latin typeface="Calibri" panose="020F0502020204030204" pitchFamily="34" charset="0"/>
                <a:cs typeface="+mj-cs"/>
              </a:rPr>
              <a:t>.</a:t>
            </a:r>
          </a:p>
          <a:p>
            <a:pPr algn="l" rtl="0"/>
            <a:r>
              <a:rPr lang="en-US" sz="2800" dirty="0" smtClean="0">
                <a:latin typeface="Calibri" panose="020F0502020204030204" pitchFamily="34" charset="0"/>
                <a:cs typeface="+mj-cs"/>
              </a:rPr>
              <a:t>A </a:t>
            </a:r>
            <a:r>
              <a:rPr lang="en-US" sz="2800" i="1" dirty="0" smtClean="0">
                <a:latin typeface="Calibri" panose="020F0502020204030204" pitchFamily="34" charset="0"/>
                <a:cs typeface="+mj-cs"/>
              </a:rPr>
              <a:t>history</a:t>
            </a:r>
            <a:r>
              <a:rPr lang="en-US" sz="2800" dirty="0" smtClean="0">
                <a:latin typeface="Calibri" panose="020F0502020204030204" pitchFamily="34" charset="0"/>
                <a:cs typeface="+mj-cs"/>
              </a:rPr>
              <a:t> H is a sequence of pairs H</a:t>
            </a:r>
            <a:r>
              <a:rPr lang="en-US" sz="2800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(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+mj-cs"/>
                <a:sym typeface="Symbol" panose="05050102010706020507" pitchFamily="18" charset="2"/>
              </a:rPr>
              <a:t>ℕℕ)*</a:t>
            </a:r>
          </a:p>
          <a:p>
            <a:pPr lvl="1" algn="l" rtl="0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+mj-cs"/>
                <a:sym typeface="Symbol" panose="05050102010706020507" pitchFamily="18" charset="2"/>
              </a:rPr>
              <a:t>In each pair of the sequence, the first component </a:t>
            </a:r>
            <a:r>
              <a:rPr lang="en-US" sz="2400" dirty="0" smtClean="0"/>
              <a:t>is the index of the thread last chosen for computation, </a:t>
            </a:r>
            <a:r>
              <a:rPr lang="en-US" sz="2400" dirty="0"/>
              <a:t>and the second component is the total number of </a:t>
            </a:r>
            <a:r>
              <a:rPr lang="en-US" sz="2400" dirty="0" smtClean="0"/>
              <a:t>threads </a:t>
            </a:r>
            <a:r>
              <a:rPr lang="en-US" sz="2400" dirty="0"/>
              <a:t>that remained in the </a:t>
            </a:r>
            <a:r>
              <a:rPr lang="en-US" sz="2400" dirty="0" smtClean="0"/>
              <a:t>configuration </a:t>
            </a:r>
            <a:r>
              <a:rPr lang="en-US" sz="2400" dirty="0"/>
              <a:t>after that thread's </a:t>
            </a:r>
            <a:r>
              <a:rPr lang="en-US" sz="2400" dirty="0" smtClean="0"/>
              <a:t>computation step</a:t>
            </a:r>
          </a:p>
          <a:p>
            <a:pPr lvl="1" algn="l" rtl="0"/>
            <a:endParaRPr lang="fa-IR" sz="24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with Schedulers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39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32" r="2266" b="4544"/>
          <a:stretch/>
        </p:blipFill>
        <p:spPr>
          <a:xfrm>
            <a:off x="2074985" y="4026880"/>
            <a:ext cx="5328138" cy="230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Bisimulation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Weak Bisimulation</a:t>
            </a: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Noninterference Notions</a:t>
            </a: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Attacker Observation (internal, external)</a:t>
            </a: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of Flows</a:t>
            </a: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</a:t>
            </a:r>
          </a:p>
          <a:p>
            <a:pPr lvl="1" algn="l" rtl="0"/>
            <a:endParaRPr lang="fa-IR" dirty="0" smtClean="0">
              <a:latin typeface="Calibri" panose="020F0502020204030204" pitchFamily="34" charset="0"/>
              <a:cs typeface="+mj-cs"/>
            </a:endParaRPr>
          </a:p>
          <a:p>
            <a:endParaRPr lang="fa-IR" b="1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Preliminaries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>
                <a:latin typeface="Calibri" panose="020F0502020204030204" pitchFamily="34" charset="0"/>
                <a:cs typeface="+mj-cs"/>
              </a:rPr>
              <a:t>A scheduler </a:t>
            </a:r>
            <a:r>
              <a:rPr lang="en-US" sz="2800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 </a:t>
            </a:r>
            <a:r>
              <a:rPr lang="en-US" sz="2800" dirty="0" smtClean="0"/>
              <a:t>is any function that given a history H and the low part </a:t>
            </a:r>
            <a:r>
              <a:rPr lang="en-US" sz="2800" i="1" dirty="0" smtClean="0"/>
              <a:t>l</a:t>
            </a:r>
            <a:r>
              <a:rPr lang="en-US" sz="2800" dirty="0" smtClean="0"/>
              <a:t> of a state returns a probability distribution on live processes.</a:t>
            </a:r>
          </a:p>
          <a:p>
            <a:pPr algn="l" rtl="0"/>
            <a:endParaRPr lang="en-US" sz="2800" dirty="0" smtClean="0">
              <a:latin typeface="Calibri" panose="020F0502020204030204" pitchFamily="34" charset="0"/>
              <a:cs typeface="+mj-cs"/>
            </a:endParaRPr>
          </a:p>
          <a:p>
            <a:pPr algn="l" rtl="0"/>
            <a:endParaRPr lang="en-US" sz="2800" dirty="0" smtClean="0">
              <a:latin typeface="Calibri" panose="020F0502020204030204" pitchFamily="34" charset="0"/>
              <a:cs typeface="+mj-cs"/>
            </a:endParaRPr>
          </a:p>
          <a:p>
            <a:pPr algn="l" rtl="0"/>
            <a:r>
              <a:rPr lang="en-US" sz="2800" dirty="0" smtClean="0">
                <a:latin typeface="Calibri" panose="020F0502020204030204" pitchFamily="34" charset="0"/>
                <a:cs typeface="+mj-cs"/>
              </a:rPr>
              <a:t>Given a scheduler </a:t>
            </a:r>
            <a:r>
              <a:rPr lang="en-US" sz="2800" dirty="0" smtClean="0">
                <a:latin typeface="Calibri" panose="020F0502020204030204" pitchFamily="34" charset="0"/>
                <a:sym typeface="Symbol" panose="05050102010706020507" pitchFamily="18" charset="2"/>
              </a:rPr>
              <a:t> not all histories are feasible under . Define the set of -feasible histories </a:t>
            </a:r>
            <a:r>
              <a:rPr lang="en-US" sz="2800" dirty="0" err="1" smtClean="0">
                <a:latin typeface="Calibri" panose="020F0502020204030204" pitchFamily="34" charset="0"/>
                <a:sym typeface="Symbol" panose="05050102010706020507" pitchFamily="18" charset="2"/>
              </a:rPr>
              <a:t>Hist</a:t>
            </a:r>
            <a:r>
              <a:rPr lang="en-US" sz="2800" baseline="-25000" dirty="0" smtClean="0"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lang="en-US" sz="2800" dirty="0" smtClean="0">
                <a:latin typeface="Calibri" panose="020F0502020204030204" pitchFamily="34" charset="0"/>
                <a:sym typeface="Symbol" panose="05050102010706020507" pitchFamily="18" charset="2"/>
              </a:rPr>
              <a:t></a:t>
            </a:r>
            <a:r>
              <a:rPr lang="en-US" sz="2800" dirty="0" err="1" smtClean="0">
                <a:latin typeface="Calibri" panose="020F0502020204030204" pitchFamily="34" charset="0"/>
                <a:sym typeface="Symbol" panose="05050102010706020507" pitchFamily="18" charset="2"/>
              </a:rPr>
              <a:t>Hist</a:t>
            </a:r>
            <a:r>
              <a:rPr lang="en-US" sz="2800" dirty="0" smtClean="0">
                <a:latin typeface="Calibri" panose="020F0502020204030204" pitchFamily="34" charset="0"/>
                <a:sym typeface="Symbol" panose="05050102010706020507" pitchFamily="18" charset="2"/>
              </a:rPr>
              <a:t> by</a:t>
            </a:r>
            <a:endParaRPr lang="fa-IR" sz="2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Semantics with Schedulers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(Cont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40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10" y="2927106"/>
            <a:ext cx="4432420" cy="677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65" y="4873814"/>
            <a:ext cx="5662935" cy="15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/>
          </a:bodyPr>
          <a:lstStyle/>
          <a:p>
            <a:pPr algn="l" rtl="0"/>
            <a:endParaRPr lang="en-US" sz="2800" dirty="0" smtClean="0">
              <a:latin typeface="Calibri" panose="020F0502020204030204" pitchFamily="34" charset="0"/>
              <a:cs typeface="+mj-cs"/>
            </a:endParaRPr>
          </a:p>
          <a:p>
            <a:pPr algn="l" rtl="0"/>
            <a:endParaRPr lang="en-US" sz="2800" dirty="0" smtClean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Semantics with Schedulers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(Cont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41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53640" y="2182604"/>
            <a:ext cx="7436720" cy="1888270"/>
            <a:chOff x="853640" y="2182604"/>
            <a:chExt cx="7436720" cy="18882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640" y="2182604"/>
              <a:ext cx="7436720" cy="182457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356338" y="3648843"/>
              <a:ext cx="5433647" cy="422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8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>
                <a:latin typeface="Calibri" panose="020F0502020204030204" pitchFamily="34" charset="0"/>
                <a:cs typeface="+mj-cs"/>
              </a:rPr>
              <a:t>Let us </a:t>
            </a:r>
            <a:r>
              <a:rPr lang="en-US" sz="2800" dirty="0"/>
              <a:t>capture the degree of how the history can </a:t>
            </a:r>
            <a:r>
              <a:rPr lang="en-US" sz="2800" dirty="0" smtClean="0"/>
              <a:t>vary by defining a relation =</a:t>
            </a:r>
            <a:r>
              <a:rPr lang="en-US" sz="2800" baseline="-25000" dirty="0" smtClean="0">
                <a:sym typeface="Symbol" panose="05050102010706020507" pitchFamily="18" charset="2"/>
              </a:rPr>
              <a:t></a:t>
            </a:r>
            <a:r>
              <a:rPr lang="en-US" sz="2800" dirty="0" smtClean="0">
                <a:sym typeface="Symbol" panose="05050102010706020507" pitchFamily="18" charset="2"/>
              </a:rPr>
              <a:t> on -feasible histories. It relates </a:t>
            </a:r>
            <a:r>
              <a:rPr lang="en-US" sz="2800" dirty="0">
                <a:sym typeface="Symbol" panose="05050102010706020507" pitchFamily="18" charset="2"/>
              </a:rPr>
              <a:t>-feasible </a:t>
            </a:r>
            <a:r>
              <a:rPr lang="en-US" sz="2800" dirty="0" smtClean="0">
                <a:sym typeface="Symbol" panose="05050102010706020507" pitchFamily="18" charset="2"/>
              </a:rPr>
              <a:t>histories which are indistinguishable for . </a:t>
            </a:r>
          </a:p>
          <a:p>
            <a:pPr algn="l" rtl="0"/>
            <a:r>
              <a:rPr lang="en-US" sz="2800" dirty="0" smtClean="0">
                <a:latin typeface="Calibri" panose="020F0502020204030204" pitchFamily="34" charset="0"/>
                <a:cs typeface="+mj-cs"/>
                <a:sym typeface="Symbol" panose="05050102010706020507" pitchFamily="18" charset="2"/>
              </a:rPr>
              <a:t>Define </a:t>
            </a:r>
            <a:r>
              <a:rPr lang="en-US" sz="2800" dirty="0"/>
              <a:t>=</a:t>
            </a:r>
            <a:r>
              <a:rPr lang="en-US" sz="2800" baseline="-25000" dirty="0" smtClean="0">
                <a:sym typeface="Symbol" panose="05050102010706020507" pitchFamily="18" charset="2"/>
              </a:rPr>
              <a:t></a:t>
            </a:r>
            <a:r>
              <a:rPr lang="en-US" sz="2800" dirty="0" smtClean="0">
                <a:sym typeface="Symbol" panose="05050102010706020507" pitchFamily="18" charset="2"/>
              </a:rPr>
              <a:t></a:t>
            </a:r>
            <a:r>
              <a:rPr lang="en-US" sz="2800" dirty="0" err="1" smtClean="0">
                <a:sym typeface="Symbol" panose="05050102010706020507" pitchFamily="18" charset="2"/>
              </a:rPr>
              <a:t>Rel</a:t>
            </a:r>
            <a:r>
              <a:rPr lang="en-US" sz="2800" dirty="0" smtClean="0">
                <a:sym typeface="Symbol" panose="05050102010706020507" pitchFamily="18" charset="2"/>
              </a:rPr>
              <a:t>(</a:t>
            </a:r>
            <a:r>
              <a:rPr lang="en-US" sz="2800" dirty="0" err="1" smtClean="0">
                <a:sym typeface="Symbol" panose="05050102010706020507" pitchFamily="18" charset="2"/>
              </a:rPr>
              <a:t>Hist</a:t>
            </a:r>
            <a:r>
              <a:rPr lang="en-US" sz="2800" baseline="-25000" dirty="0" smtClean="0">
                <a:sym typeface="Symbol" panose="05050102010706020507" pitchFamily="18" charset="2"/>
              </a:rPr>
              <a:t></a:t>
            </a:r>
            <a:r>
              <a:rPr lang="en-US" sz="2800" dirty="0" smtClean="0">
                <a:sym typeface="Symbol" panose="05050102010706020507" pitchFamily="18" charset="2"/>
              </a:rPr>
              <a:t>) to be the largest relation satisfying </a:t>
            </a:r>
            <a:endParaRPr lang="fa-IR" sz="2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Probabilistic NI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Schedulers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42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26" y="4518513"/>
            <a:ext cx="6042748" cy="9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</a:rPr>
                  <a:t>Definition5- Given a scheduler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, a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PER </a:t>
                </a:r>
                <a:r>
                  <a:rPr lang="en-US" sz="2800" dirty="0" err="1">
                    <a:latin typeface="Calibri" panose="020F0502020204030204" pitchFamily="34" charset="0"/>
                  </a:rPr>
                  <a:t>R</a:t>
                </a:r>
                <a:r>
                  <a:rPr lang="en-US" sz="2800" dirty="0" err="1">
                    <a:latin typeface="Calibri" panose="020F0502020204030204" pitchFamily="34" charset="0"/>
                    <a:sym typeface="Symbol" panose="05050102010706020507" pitchFamily="18" charset="2"/>
                  </a:rPr>
                  <a:t></a:t>
                </a:r>
                <a:r>
                  <a:rPr lang="en-US" sz="2800" i="1" dirty="0" err="1">
                    <a:latin typeface="Calibri" panose="020F0502020204030204" pitchFamily="34" charset="0"/>
                    <a:sym typeface="Symbol" panose="05050102010706020507" pitchFamily="18" charset="2"/>
                  </a:rPr>
                  <a:t>Rel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𝐶𝑜𝑚</m:t>
                        </m:r>
                      </m:e>
                    </m:acc>
                  </m:oMath>
                </a14:m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) is a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-specific partial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probabilistic low-bisimulation </a:t>
                </a:r>
                <a:r>
                  <a:rPr lang="en-US" sz="2800" dirty="0" err="1">
                    <a:latin typeface="Calibri" panose="020F0502020204030204" pitchFamily="34" charset="0"/>
                    <a:sym typeface="Symbol" panose="05050102010706020507" pitchFamily="18" charset="2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(=</a:t>
                </a:r>
                <a:r>
                  <a:rPr lang="en-US" sz="2800" baseline="-250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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)R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(=</a:t>
                </a:r>
                <a:r>
                  <a:rPr lang="en-US" sz="2800" baseline="-250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) is a -specific 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partial </a:t>
                </a:r>
                <a:r>
                  <a:rPr lang="en-US" sz="28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probabilistic bisimulation on configurations</a:t>
                </a:r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.</a:t>
                </a:r>
              </a:p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Write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</m:acc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𝐿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 dirty="0">
                            <a:latin typeface="Calibri" panose="020F0502020204030204" pitchFamily="34" charset="0"/>
                            <a:sym typeface="Symbol" panose="05050102010706020507" pitchFamily="18" charset="2"/>
                          </a:rPr>
                          <m:t>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 </a:t>
                </a:r>
                <a:r>
                  <a:rPr lang="en-US" sz="2800" dirty="0" err="1" smtClean="0">
                    <a:latin typeface="Calibri" panose="020F0502020204030204" pitchFamily="34" charset="0"/>
                    <a:cs typeface="+mj-cs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+mj-cs"/>
                  </a:rPr>
                  <a:t> there exists a partial probabilistic low-bisimulation </a:t>
                </a:r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relating programs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.</a:t>
                </a:r>
              </a:p>
              <a:p>
                <a:pPr algn="l" rtl="0"/>
                <a:endParaRPr lang="fa-IR" sz="2800" dirty="0">
                  <a:latin typeface="Calibri" panose="020F050202020403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  <a:blipFill rotWithShape="0">
                <a:blip r:embed="rId2"/>
                <a:stretch>
                  <a:fillRect t="-404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Probabilistic NI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Schedulers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43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44" y="4642339"/>
            <a:ext cx="4750070" cy="8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The scheduler-independent low-bisimulation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+mj-cs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 and the scheduler-independent security (SI-security).</a:t>
                </a:r>
              </a:p>
              <a:p>
                <a:pPr algn="l" rtl="0"/>
                <a:endParaRPr lang="en-US" sz="2800" dirty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:endParaRPr lang="en-US" sz="2800" dirty="0" smtClean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:endParaRPr lang="en-US" sz="2800" dirty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+mj-cs"/>
                          </a:rPr>
                          <m:t>𝐿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cs typeface="+mj-cs"/>
                        <a:sym typeface="Symbol" panose="05050102010706020507" pitchFamily="18" charset="2"/>
                      </a:rPr>
                      <m:t>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𝐶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</a:rPr>
                      <m:t>𝑆𝐼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+mj-cs"/>
                      </a:rPr>
                      <m:t>𝑠𝑒𝑐𝑢𝑟𝑒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𝑠𝑒𝑐𝑢𝑟𝑒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.</a:t>
                </a:r>
              </a:p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To achieve a compositional bisimulation</a:t>
                </a:r>
              </a:p>
              <a:p>
                <a:pPr lvl="1" algn="l" rtl="0"/>
                <a:r>
                  <a:rPr lang="en-US" sz="2400" dirty="0" smtClean="0">
                    <a:latin typeface="Calibri" panose="020F0502020204030204" pitchFamily="34" charset="0"/>
                    <a:cs typeface="+mj-cs"/>
                  </a:rPr>
                  <a:t>restrict the strong low-bisimulation so that any two </a:t>
                </a:r>
                <a:r>
                  <a:rPr lang="en-US" sz="2400" dirty="0"/>
                  <a:t>strongly low-</a:t>
                </a:r>
                <a:r>
                  <a:rPr lang="en-US" sz="2400" dirty="0" err="1"/>
                  <a:t>bisimilar</a:t>
                </a:r>
                <a:r>
                  <a:rPr lang="en-US" sz="2400" dirty="0"/>
                  <a:t> thread pools must be of equal </a:t>
                </a:r>
                <a:r>
                  <a:rPr lang="en-US" sz="2400" dirty="0" smtClean="0"/>
                  <a:t>size and must create/kill exactly the same number of processes at each step under any schedule.</a:t>
                </a:r>
                <a:endParaRPr lang="fa-IR" sz="2400" dirty="0">
                  <a:latin typeface="Calibri" panose="020F050202020403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  <a:blipFill rotWithShape="0">
                <a:blip r:embed="rId2"/>
                <a:stretch>
                  <a:fillRect t="-2156" r="-1704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Scheduler-independent 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44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70" y="2399822"/>
            <a:ext cx="4015660" cy="11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Scheduler-independent NI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45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800" dirty="0" smtClean="0">
                    <a:latin typeface="Calibri" panose="020F0502020204030204" pitchFamily="34" charset="0"/>
                  </a:rPr>
                  <a:t>Definition6- Define the strong low-bisimulation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</a:rPr>
                  <a:t>to be the union of all symmetric relations R on thread pools of equal size </a:t>
                </a:r>
                <a:r>
                  <a:rPr lang="en-US" sz="2800" dirty="0" err="1" smtClean="0">
                    <a:latin typeface="Calibri" panose="020F0502020204030204" pitchFamily="34" charset="0"/>
                  </a:rPr>
                  <a:t>s.t.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 whenever </a:t>
                </a:r>
              </a:p>
              <a:p>
                <a:pPr marL="109725" indent="0" algn="l" rtl="0">
                  <a:buNone/>
                </a:pPr>
                <a:r>
                  <a:rPr lang="en-US" sz="2800" dirty="0" smtClean="0">
                    <a:latin typeface="Calibri" panose="020F0502020204030204" pitchFamily="34" charset="0"/>
                    <a:cs typeface="+mj-cs"/>
                  </a:rPr>
                  <a:t>                               then</a:t>
                </a:r>
              </a:p>
              <a:p>
                <a:pPr marL="109725" indent="0" algn="l" rtl="0">
                  <a:buNone/>
                </a:pPr>
                <a:endParaRPr lang="en-US" sz="2800" dirty="0">
                  <a:latin typeface="Calibri" panose="020F0502020204030204" pitchFamily="34" charset="0"/>
                  <a:cs typeface="+mj-cs"/>
                </a:endParaRPr>
              </a:p>
              <a:p>
                <a:pPr marL="109725" indent="0" algn="l" rtl="0">
                  <a:buNone/>
                </a:pPr>
                <a:endParaRPr lang="en-US" sz="2800" dirty="0" smtClean="0">
                  <a:latin typeface="Calibri" panose="020F0502020204030204" pitchFamily="34" charset="0"/>
                  <a:cs typeface="+mj-cs"/>
                </a:endParaRPr>
              </a:p>
              <a:p>
                <a:pPr marL="109725" indent="0" algn="l" rtl="0">
                  <a:buNone/>
                </a:pPr>
                <a:endParaRPr lang="en-US" sz="2800" dirty="0">
                  <a:latin typeface="Calibri" panose="020F0502020204030204" pitchFamily="34" charset="0"/>
                  <a:cs typeface="+mj-cs"/>
                </a:endParaRPr>
              </a:p>
              <a:p>
                <a:pPr algn="l" rtl="0"/>
                <a:endParaRPr lang="fa-IR" sz="2800" dirty="0">
                  <a:latin typeface="Calibri" panose="020F050202020403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32"/>
                <a:ext cx="8229600" cy="4525963"/>
              </a:xfrm>
              <a:blipFill rotWithShape="0">
                <a:blip r:embed="rId2"/>
                <a:stretch>
                  <a:fillRect t="-1213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02" y="2370888"/>
            <a:ext cx="2443918" cy="441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41406"/>
            <a:ext cx="2170294" cy="471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376804"/>
            <a:ext cx="7780568" cy="1322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970" y="4673283"/>
            <a:ext cx="5466059" cy="7266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099" y="5526782"/>
            <a:ext cx="6569799" cy="5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46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 of Probabilistic NI</a:t>
            </a:r>
            <a:endParaRPr lang="en-US" b="1" dirty="0">
              <a:latin typeface="Calibri" panose="020F0502020204030204" pitchFamily="34" charset="0"/>
              <a:cs typeface="+mj-cs"/>
            </a:endParaRP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A survey on related works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+mj-cs"/>
              </a:rPr>
              <a:t>Pros and Cons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Probabilistic Noninterference for Multi-threaded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Strong Security</a:t>
            </a: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work: </a:t>
            </a:r>
          </a:p>
          <a:p>
            <a:pPr lvl="2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full-featured languages</a:t>
            </a:r>
          </a:p>
          <a:p>
            <a:pPr lvl="2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mechanisms</a:t>
            </a:r>
          </a:p>
          <a:p>
            <a:pPr lvl="2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widening attacker observations</a:t>
            </a:r>
          </a:p>
          <a:p>
            <a:pPr lvl="2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permissive NI notion</a:t>
            </a:r>
          </a:p>
        </p:txBody>
      </p:sp>
    </p:spTree>
    <p:extLst>
      <p:ext uri="{BB962C8B-B14F-4D97-AF65-F5344CB8AC3E}">
        <p14:creationId xmlns:p14="http://schemas.microsoft.com/office/powerpoint/2010/main" val="8973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47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83212"/>
            <a:ext cx="8229600" cy="4525963"/>
          </a:xfrm>
        </p:spPr>
        <p:txBody>
          <a:bodyPr>
            <a:noAutofit/>
          </a:bodyPr>
          <a:lstStyle/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[1]</a:t>
            </a:r>
            <a:r>
              <a:rPr lang="en-US" sz="1400" dirty="0"/>
              <a:t> </a:t>
            </a:r>
            <a:r>
              <a:rPr lang="en-US" sz="1400" dirty="0" err="1"/>
              <a:t>Zdancewic</a:t>
            </a:r>
            <a:r>
              <a:rPr lang="en-US" sz="1400" dirty="0"/>
              <a:t>, Steve, and Andrew C. Myers. "Observational determinism for concurrent program security." In </a:t>
            </a:r>
            <a:r>
              <a:rPr lang="en-US" sz="1400" i="1" dirty="0"/>
              <a:t>Computer Security Foundations Workshop, 2003. Proceedings. 16th IEEE</a:t>
            </a:r>
            <a:r>
              <a:rPr lang="en-US" sz="1400" dirty="0"/>
              <a:t>, pp. 29-43. IEEE, 2003</a:t>
            </a:r>
            <a:r>
              <a:rPr lang="en-US" sz="1400" dirty="0" smtClean="0"/>
              <a:t>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[2] </a:t>
            </a:r>
            <a:r>
              <a:rPr lang="en-US" sz="1400" dirty="0" err="1"/>
              <a:t>Volpano</a:t>
            </a:r>
            <a:r>
              <a:rPr lang="en-US" sz="1400" dirty="0"/>
              <a:t>, Dennis, and Geoffrey Smith. "Probabilistic noninterference in a concurrent language1." </a:t>
            </a:r>
            <a:r>
              <a:rPr lang="en-US" sz="1400" i="1" dirty="0"/>
              <a:t>Journal of Computer Security</a:t>
            </a:r>
            <a:r>
              <a:rPr lang="en-US" sz="1400" dirty="0"/>
              <a:t> 7, no. 2-3 (1999): 231-253</a:t>
            </a:r>
            <a:r>
              <a:rPr lang="en-US" sz="1400" dirty="0" smtClean="0"/>
              <a:t>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[3] </a:t>
            </a:r>
            <a:r>
              <a:rPr lang="en-US" sz="1400" dirty="0" err="1"/>
              <a:t>Sabelfeld</a:t>
            </a:r>
            <a:r>
              <a:rPr lang="en-US" sz="1400" dirty="0"/>
              <a:t>, Andrei, and David Sands. "Probabilistic noninterference for multi-threaded programs." In </a:t>
            </a:r>
            <a:r>
              <a:rPr lang="en-US" sz="1400" i="1" dirty="0"/>
              <a:t>Computer Security Foundations Workshop, 2000. CSFW-13. Proceedings. 13th IEEE</a:t>
            </a:r>
            <a:r>
              <a:rPr lang="en-US" sz="1400" dirty="0"/>
              <a:t>, pp. 200-214. IEEE, 2000</a:t>
            </a:r>
            <a:r>
              <a:rPr lang="en-US" sz="1400" dirty="0" smtClean="0"/>
              <a:t>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[4] </a:t>
            </a:r>
            <a:r>
              <a:rPr lang="en-US" sz="1400" dirty="0" err="1"/>
              <a:t>Popescu</a:t>
            </a:r>
            <a:r>
              <a:rPr lang="en-US" sz="1400" dirty="0"/>
              <a:t>, Andrei, Johannes </a:t>
            </a:r>
            <a:r>
              <a:rPr lang="en-US" sz="1400" dirty="0" err="1"/>
              <a:t>Hölzl</a:t>
            </a:r>
            <a:r>
              <a:rPr lang="en-US" sz="1400" dirty="0"/>
              <a:t>, and Tobias </a:t>
            </a:r>
            <a:r>
              <a:rPr lang="en-US" sz="1400" dirty="0" err="1"/>
              <a:t>Nipkow</a:t>
            </a:r>
            <a:r>
              <a:rPr lang="en-US" sz="1400" dirty="0"/>
              <a:t>. "Formalizing probabilistic noninterference." In </a:t>
            </a:r>
            <a:r>
              <a:rPr lang="en-US" sz="1400" i="1" dirty="0"/>
              <a:t>International Conference on Certified Programs and Proofs</a:t>
            </a:r>
            <a:r>
              <a:rPr lang="en-US" sz="1400" dirty="0"/>
              <a:t>, pp. 259-275. Springer International Publishing, 2013</a:t>
            </a:r>
            <a:r>
              <a:rPr lang="en-US" sz="1400" dirty="0" smtClean="0"/>
              <a:t>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[5] </a:t>
            </a:r>
            <a:r>
              <a:rPr lang="en-US" sz="1400" dirty="0"/>
              <a:t>Smith, Geoffrey. "Improved </a:t>
            </a:r>
            <a:r>
              <a:rPr lang="en-US" sz="1400" dirty="0" err="1"/>
              <a:t>typings</a:t>
            </a:r>
            <a:r>
              <a:rPr lang="en-US" sz="1400" dirty="0"/>
              <a:t> for probabilistic noninterference in a multi-threaded language." </a:t>
            </a:r>
            <a:r>
              <a:rPr lang="en-US" sz="1400" i="1" dirty="0"/>
              <a:t>Journal of Computer Security</a:t>
            </a:r>
            <a:r>
              <a:rPr lang="en-US" sz="1400" dirty="0"/>
              <a:t> 14, no. 6 (2006): 591-623</a:t>
            </a:r>
            <a:r>
              <a:rPr lang="en-US" sz="1400" dirty="0" smtClean="0"/>
              <a:t>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[6] </a:t>
            </a:r>
            <a:r>
              <a:rPr lang="en-US" sz="1400" dirty="0"/>
              <a:t>Mantel, </a:t>
            </a:r>
            <a:r>
              <a:rPr lang="en-US" sz="1400" dirty="0" err="1"/>
              <a:t>Heiko</a:t>
            </a:r>
            <a:r>
              <a:rPr lang="en-US" sz="1400" dirty="0"/>
              <a:t>, and Henning </a:t>
            </a:r>
            <a:r>
              <a:rPr lang="en-US" sz="1400" dirty="0" err="1"/>
              <a:t>Sudbrock</a:t>
            </a:r>
            <a:r>
              <a:rPr lang="en-US" sz="1400" dirty="0"/>
              <a:t>. "Flexible scheduler-independent security." In </a:t>
            </a:r>
            <a:r>
              <a:rPr lang="en-US" sz="1400" i="1" dirty="0"/>
              <a:t>European Symposium on Research in Computer Security</a:t>
            </a:r>
            <a:r>
              <a:rPr lang="en-US" sz="1400" dirty="0"/>
              <a:t>, pp. 116-133. Springer Berlin Heidelberg, 2010</a:t>
            </a:r>
            <a:r>
              <a:rPr lang="en-US" sz="1400" dirty="0" smtClean="0"/>
              <a:t>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[7] </a:t>
            </a:r>
            <a:r>
              <a:rPr lang="en-US" sz="1400" dirty="0" err="1"/>
              <a:t>Popescu</a:t>
            </a:r>
            <a:r>
              <a:rPr lang="en-US" sz="1400" dirty="0"/>
              <a:t>, Andrei, Johannes </a:t>
            </a:r>
            <a:r>
              <a:rPr lang="en-US" sz="1400" dirty="0" err="1"/>
              <a:t>Hölzl</a:t>
            </a:r>
            <a:r>
              <a:rPr lang="en-US" sz="1400" dirty="0"/>
              <a:t>, and Tobias </a:t>
            </a:r>
            <a:r>
              <a:rPr lang="en-US" sz="1400" dirty="0" err="1"/>
              <a:t>Nipkow</a:t>
            </a:r>
            <a:r>
              <a:rPr lang="en-US" sz="1400" dirty="0"/>
              <a:t>. "Formal verification of language-based concurrent noninterference." </a:t>
            </a:r>
            <a:r>
              <a:rPr lang="en-US" sz="1400" i="1" dirty="0"/>
              <a:t>Journal of Formalized Reasoning</a:t>
            </a:r>
            <a:r>
              <a:rPr lang="en-US" sz="1400" dirty="0"/>
              <a:t> 6, no. 1 (2013): 1-30</a:t>
            </a:r>
            <a:r>
              <a:rPr lang="en-US" sz="1400" dirty="0" smtClean="0"/>
              <a:t>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[8] </a:t>
            </a:r>
            <a:r>
              <a:rPr lang="en-US" sz="1400" dirty="0" err="1"/>
              <a:t>Askarov</a:t>
            </a:r>
            <a:r>
              <a:rPr lang="en-US" sz="1400" dirty="0"/>
              <a:t>, </a:t>
            </a:r>
            <a:r>
              <a:rPr lang="en-US" sz="1400" dirty="0" err="1"/>
              <a:t>Aslan</a:t>
            </a:r>
            <a:r>
              <a:rPr lang="en-US" sz="1400" dirty="0"/>
              <a:t>, Stephen Chong, and </a:t>
            </a:r>
            <a:r>
              <a:rPr lang="en-US" sz="1400" dirty="0" err="1"/>
              <a:t>Heiko</a:t>
            </a:r>
            <a:r>
              <a:rPr lang="en-US" sz="1400" dirty="0"/>
              <a:t> Mantel. "Hybrid monitors for concurrent noninterference." In </a:t>
            </a:r>
            <a:r>
              <a:rPr lang="en-US" sz="1400" i="1" dirty="0"/>
              <a:t>2015 IEEE 28th Computer Security Foundations Symposium</a:t>
            </a:r>
            <a:r>
              <a:rPr lang="en-US" sz="1400" dirty="0"/>
              <a:t>, pp. 137-151. IEEE, 2015</a:t>
            </a:r>
            <a:r>
              <a:rPr lang="en-US" sz="1400" dirty="0" smtClean="0"/>
              <a:t>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[9] </a:t>
            </a:r>
            <a:r>
              <a:rPr lang="en-US" sz="1400" dirty="0" err="1"/>
              <a:t>Boudol</a:t>
            </a:r>
            <a:r>
              <a:rPr lang="en-US" sz="1400" dirty="0"/>
              <a:t>, Gérard, and </a:t>
            </a:r>
            <a:r>
              <a:rPr lang="en-US" sz="1400" dirty="0" err="1"/>
              <a:t>Ilaria</a:t>
            </a:r>
            <a:r>
              <a:rPr lang="en-US" sz="1400" dirty="0"/>
              <a:t> </a:t>
            </a:r>
            <a:r>
              <a:rPr lang="en-US" sz="1400" dirty="0" err="1"/>
              <a:t>Castellani</a:t>
            </a:r>
            <a:r>
              <a:rPr lang="en-US" sz="1400" dirty="0"/>
              <a:t>. "Noninterference for concurrent programs and thread systems." </a:t>
            </a:r>
            <a:r>
              <a:rPr lang="en-US" sz="1400" i="1" dirty="0" smtClean="0"/>
              <a:t>Theoretical Computer Science</a:t>
            </a:r>
            <a:r>
              <a:rPr lang="en-US" sz="1400" dirty="0" smtClean="0"/>
              <a:t> 281, no. 1 (2002): 109-130.</a:t>
            </a:r>
          </a:p>
        </p:txBody>
      </p:sp>
    </p:spTree>
    <p:extLst>
      <p:ext uri="{BB962C8B-B14F-4D97-AF65-F5344CB8AC3E}">
        <p14:creationId xmlns:p14="http://schemas.microsoft.com/office/powerpoint/2010/main" val="15988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48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32"/>
            <a:ext cx="8229600" cy="4525963"/>
          </a:xfrm>
        </p:spPr>
        <p:txBody>
          <a:bodyPr>
            <a:noAutofit/>
          </a:bodyPr>
          <a:lstStyle/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[10]</a:t>
            </a:r>
            <a:r>
              <a:rPr lang="en-US" sz="1400" dirty="0" smtClean="0"/>
              <a:t> Russo, Alejandro, and Andrei </a:t>
            </a:r>
            <a:r>
              <a:rPr lang="en-US" sz="1400" dirty="0" err="1" smtClean="0"/>
              <a:t>Sabelfeld</a:t>
            </a:r>
            <a:r>
              <a:rPr lang="en-US" sz="1400" dirty="0" smtClean="0"/>
              <a:t>. "Securing interaction between threads and the scheduler." In </a:t>
            </a:r>
            <a:r>
              <a:rPr lang="en-US" sz="1400" i="1" dirty="0" smtClean="0"/>
              <a:t>19th IEEE Computer Security Foundations Workshop (CSFW'06)</a:t>
            </a:r>
            <a:r>
              <a:rPr lang="en-US" sz="1400" dirty="0" smtClean="0"/>
              <a:t>, pp. 13-pp. IEEE, 2006.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[11] </a:t>
            </a:r>
            <a:r>
              <a:rPr lang="en-US" sz="1400" dirty="0" smtClean="0"/>
              <a:t>Smith, Geoffrey. "A New Type System for Secure Information Flow." In </a:t>
            </a:r>
            <a:r>
              <a:rPr lang="en-US" sz="1400" i="1" dirty="0" err="1" smtClean="0"/>
              <a:t>csfw</a:t>
            </a:r>
            <a:r>
              <a:rPr lang="en-US" sz="1400" dirty="0" smtClean="0"/>
              <a:t>, vol. 1, p. 4. 2001.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[12] </a:t>
            </a:r>
            <a:r>
              <a:rPr lang="en-US" sz="1400" dirty="0" err="1" smtClean="0"/>
              <a:t>Popescu</a:t>
            </a:r>
            <a:r>
              <a:rPr lang="en-US" sz="1400" dirty="0" smtClean="0"/>
              <a:t>, Andrei, Johannes </a:t>
            </a:r>
            <a:r>
              <a:rPr lang="en-US" sz="1400" dirty="0" err="1" smtClean="0"/>
              <a:t>Hölzl</a:t>
            </a:r>
            <a:r>
              <a:rPr lang="en-US" sz="1400" dirty="0" smtClean="0"/>
              <a:t>, and Tobias </a:t>
            </a:r>
            <a:r>
              <a:rPr lang="en-US" sz="1400" dirty="0" err="1" smtClean="0"/>
              <a:t>Nipkow</a:t>
            </a:r>
            <a:r>
              <a:rPr lang="en-US" sz="1400" dirty="0" smtClean="0"/>
              <a:t>. "Noninterfering schedulers." In </a:t>
            </a:r>
            <a:r>
              <a:rPr lang="en-US" sz="1400" i="1" dirty="0" smtClean="0"/>
              <a:t>International Conference on Algebra and </a:t>
            </a:r>
            <a:r>
              <a:rPr lang="en-US" sz="1400" i="1" dirty="0" err="1" smtClean="0"/>
              <a:t>Coalgebra</a:t>
            </a:r>
            <a:r>
              <a:rPr lang="en-US" sz="1400" i="1" dirty="0" smtClean="0"/>
              <a:t> in Computer Science</a:t>
            </a:r>
            <a:r>
              <a:rPr lang="en-US" sz="1400" dirty="0" smtClean="0"/>
              <a:t>, pp. 236-252. Springer Berlin Heidelberg, 2013.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[13] </a:t>
            </a:r>
            <a:r>
              <a:rPr lang="en-US" sz="1400" dirty="0" smtClean="0"/>
              <a:t>Smith, Geoffrey. "Probabilistic noninterference through weak probabilistic bisimulation." In </a:t>
            </a:r>
            <a:r>
              <a:rPr lang="en-US" sz="1400" i="1" dirty="0" smtClean="0"/>
              <a:t>Computer Security Foundations Workshop, 2003. Proceedings. 16th IEEE</a:t>
            </a:r>
            <a:r>
              <a:rPr lang="en-US" sz="1400" dirty="0" smtClean="0"/>
              <a:t>, pp. 3-13. IEEE, 2003.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[14] </a:t>
            </a:r>
            <a:r>
              <a:rPr lang="en-US" sz="1400" dirty="0" err="1" smtClean="0"/>
              <a:t>Popescu</a:t>
            </a:r>
            <a:r>
              <a:rPr lang="en-US" sz="1400" dirty="0" smtClean="0"/>
              <a:t>, Andrei, Johannes </a:t>
            </a:r>
            <a:r>
              <a:rPr lang="en-US" sz="1400" dirty="0" err="1" smtClean="0"/>
              <a:t>Hölzl</a:t>
            </a:r>
            <a:r>
              <a:rPr lang="en-US" sz="1400" dirty="0" smtClean="0"/>
              <a:t>, and Tobias </a:t>
            </a:r>
            <a:r>
              <a:rPr lang="en-US" sz="1400" dirty="0" err="1" smtClean="0"/>
              <a:t>Nipkow</a:t>
            </a:r>
            <a:r>
              <a:rPr lang="en-US" sz="1400" dirty="0" smtClean="0"/>
              <a:t>. "Proving concurrent noninterference." In </a:t>
            </a:r>
            <a:r>
              <a:rPr lang="en-US" sz="1400" i="1" dirty="0" smtClean="0"/>
              <a:t>International Conference on Certified Programs and Proofs</a:t>
            </a:r>
            <a:r>
              <a:rPr lang="en-US" sz="1400" dirty="0" smtClean="0"/>
              <a:t>, pp. 109-125. Springer Berlin Heidelberg, 2012.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[15] </a:t>
            </a:r>
            <a:r>
              <a:rPr lang="en-US" sz="1400" dirty="0" smtClean="0"/>
              <a:t>Russo, Alejandro, and Andrei </a:t>
            </a:r>
            <a:r>
              <a:rPr lang="en-US" sz="1400" dirty="0" err="1" smtClean="0"/>
              <a:t>Sabelfeld</a:t>
            </a:r>
            <a:r>
              <a:rPr lang="en-US" sz="1400" dirty="0" smtClean="0"/>
              <a:t>. "Security for multithreaded programs under cooperative scheduling." In </a:t>
            </a:r>
            <a:r>
              <a:rPr lang="en-US" sz="1400" i="1" dirty="0" smtClean="0"/>
              <a:t>International Andrei </a:t>
            </a:r>
            <a:r>
              <a:rPr lang="en-US" sz="1400" i="1" dirty="0" err="1" smtClean="0"/>
              <a:t>Ershov</a:t>
            </a:r>
            <a:r>
              <a:rPr lang="en-US" sz="1400" i="1" dirty="0" smtClean="0"/>
              <a:t> Memorial Conference on Perspectives of System Informatics</a:t>
            </a:r>
            <a:r>
              <a:rPr lang="en-US" sz="1400" dirty="0" smtClean="0"/>
              <a:t>, pp. 474-480. Springer Berlin Heidelberg, 2006.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[16] </a:t>
            </a:r>
            <a:r>
              <a:rPr lang="en-US" sz="1400" dirty="0" err="1" smtClean="0"/>
              <a:t>Agat</a:t>
            </a:r>
            <a:r>
              <a:rPr lang="en-US" sz="1400" dirty="0" smtClean="0"/>
              <a:t>, Johan. "Transforming out timing leaks." In </a:t>
            </a:r>
            <a:r>
              <a:rPr lang="en-US" sz="1400" i="1" dirty="0" smtClean="0"/>
              <a:t>Proceedings of the 27th ACM SIGPLAN-SIGACT symposium on Principles of programming languages</a:t>
            </a:r>
            <a:r>
              <a:rPr lang="en-US" sz="1400" dirty="0" smtClean="0"/>
              <a:t>, pp. 40-53. ACM, 2000.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[17] </a:t>
            </a:r>
            <a:r>
              <a:rPr lang="en-US" sz="1400" dirty="0" err="1" smtClean="0"/>
              <a:t>Iranmanesh</a:t>
            </a:r>
            <a:r>
              <a:rPr lang="en-US" sz="1400" dirty="0" smtClean="0"/>
              <a:t>, </a:t>
            </a:r>
            <a:r>
              <a:rPr lang="en-US" sz="1400" dirty="0" err="1" smtClean="0"/>
              <a:t>Zeinab</a:t>
            </a:r>
            <a:r>
              <a:rPr lang="en-US" sz="1400" dirty="0" smtClean="0"/>
              <a:t>, and </a:t>
            </a:r>
            <a:r>
              <a:rPr lang="en-US" sz="1400" dirty="0" err="1" smtClean="0"/>
              <a:t>Mehran</a:t>
            </a:r>
            <a:r>
              <a:rPr lang="en-US" sz="1400" dirty="0" smtClean="0"/>
              <a:t> S. </a:t>
            </a:r>
            <a:r>
              <a:rPr lang="en-US" sz="1400" dirty="0" err="1" smtClean="0"/>
              <a:t>Fallah</a:t>
            </a:r>
            <a:r>
              <a:rPr lang="en-US" sz="1400" dirty="0" smtClean="0"/>
              <a:t>. "Specification and static enforcement of scheduler-independent noninterference in a middleweight Java." </a:t>
            </a:r>
            <a:r>
              <a:rPr lang="en-US" sz="1400" i="1" dirty="0" smtClean="0"/>
              <a:t>Computer Languages, Systems &amp; Structures</a:t>
            </a:r>
            <a:r>
              <a:rPr lang="en-US" sz="1400" dirty="0" smtClean="0"/>
              <a:t> 46 (2016): 20-43.</a:t>
            </a:r>
          </a:p>
          <a:p>
            <a:pPr marL="109725" indent="0" algn="just" rtl="0">
              <a:buNone/>
            </a:pPr>
            <a:r>
              <a:rPr lang="en-US" sz="1400" dirty="0" smtClean="0">
                <a:latin typeface="Calibri" panose="020F0502020204030204" pitchFamily="34" charset="0"/>
                <a:cs typeface="+mj-cs"/>
              </a:rPr>
              <a:t>[18] </a:t>
            </a:r>
            <a:r>
              <a:rPr lang="en-US" sz="1400" dirty="0" err="1" smtClean="0"/>
              <a:t>Focardi</a:t>
            </a:r>
            <a:r>
              <a:rPr lang="en-US" sz="1400" dirty="0" smtClean="0"/>
              <a:t>, Riccardo, and Roberto </a:t>
            </a:r>
            <a:r>
              <a:rPr lang="en-US" sz="1400" dirty="0" err="1" smtClean="0"/>
              <a:t>Gorrieri</a:t>
            </a:r>
            <a:r>
              <a:rPr lang="en-US" sz="1400" dirty="0" smtClean="0"/>
              <a:t>. "A Classification of Security Properties for Process Algebras1." </a:t>
            </a:r>
            <a:r>
              <a:rPr lang="en-US" sz="1400" i="1" dirty="0" smtClean="0"/>
              <a:t>Journal of Computer security</a:t>
            </a:r>
            <a:r>
              <a:rPr lang="en-US" sz="1400" dirty="0" smtClean="0"/>
              <a:t> 3, no. 1 (1995): 5-33.</a:t>
            </a:r>
            <a:endParaRPr lang="fa-IR" sz="14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238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Any Questions?</a:t>
            </a:r>
            <a:endParaRPr 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49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endParaRPr lang="nl-NL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44113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Bisimulation</a:t>
                </a:r>
              </a:p>
              <a:p>
                <a:pPr lvl="1"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Given a labelled state transition system (S,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,)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bisimulation relation is a binary relation </a:t>
                </a:r>
                <a:r>
                  <a:rPr lang="en-US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over </a:t>
                </a:r>
                <a:r>
                  <a:rPr lang="en-US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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 algn="l" rtl="0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a bisimulation if for every pair of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elements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p,q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S with (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p,q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in R, for all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 in :</a:t>
                </a:r>
              </a:p>
              <a:p>
                <a:pPr lvl="1"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For all p’ in S : p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9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</m:groupCh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p’ implies that there is a q’ in S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s.t.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q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9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9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</m:groupCh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q’ and (p’, q’)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R,</a:t>
                </a:r>
              </a:p>
              <a:p>
                <a:pPr lvl="1"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And symmetrically vice versa.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Written 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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93182" lvl="1" indent="0" algn="l" rtl="0">
                  <a:buNone/>
                </a:pPr>
                <a:endParaRPr lang="fa-IR" dirty="0" smtClean="0">
                  <a:latin typeface="Calibri" panose="020F0502020204030204" pitchFamily="34" charset="0"/>
                  <a:cs typeface="+mj-cs"/>
                </a:endParaRPr>
              </a:p>
              <a:p>
                <a:endParaRPr lang="fa-IR" b="1" dirty="0">
                  <a:latin typeface="Calibri" panose="020F050202020403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965" r="-1852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Bisimulation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5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Weak Bisimulation</a:t>
                </a:r>
              </a:p>
              <a:p>
                <a:pPr lvl="1"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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action name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then</a:t>
                </a:r>
              </a:p>
              <a:p>
                <a:pPr marL="630921" lvl="2" indent="0" algn="l" rtl="0">
                  <a:buNone/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p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</m:t>
                        </m:r>
                      </m:e>
                    </m:groupCh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p’ then q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</m:t>
                        </m:r>
                      </m:e>
                    </m:groupCh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q’ for some q’ 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s.t.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(p’, q’)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R and</a:t>
                </a:r>
              </a:p>
              <a:p>
                <a:pPr marL="393182" lvl="1" indent="0" algn="l" rtl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q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</m:t>
                        </m:r>
                      </m:e>
                    </m:groupCh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q’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</m:t>
                        </m:r>
                      </m:e>
                    </m:groupCh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p’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some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p’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s.t.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(p’, q’)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R</a:t>
                </a:r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Written 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≈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93182" lvl="1" indent="0" algn="l" rtl="0">
                  <a:buNone/>
                </a:pPr>
                <a:endParaRPr lang="fa-IR" dirty="0" smtClean="0">
                  <a:latin typeface="Calibri" panose="020F0502020204030204" pitchFamily="34" charset="0"/>
                  <a:cs typeface="+mj-cs"/>
                </a:endParaRPr>
              </a:p>
              <a:p>
                <a:endParaRPr lang="fa-IR" b="1" dirty="0">
                  <a:latin typeface="Calibri" panose="020F050202020403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Bisimulation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6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Noninterference Notions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Self Isomorphism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Discreetness (highness)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Self Strong Bisimilarity (Strong Security)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01-Bisimilarity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Weak Bisimilarity</a:t>
            </a:r>
          </a:p>
          <a:p>
            <a:pPr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Attacker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External (stop-watch) vs. Internal</a:t>
            </a:r>
          </a:p>
          <a:p>
            <a:pPr lvl="1" algn="l"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Counter</a:t>
            </a:r>
          </a:p>
          <a:p>
            <a:pPr lvl="1" algn="l" rtl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3182" lvl="1" indent="0" algn="l" rtl="0">
              <a:buNone/>
            </a:pPr>
            <a:endParaRPr lang="fa-IR" dirty="0" smtClean="0">
              <a:latin typeface="Calibri" panose="020F0502020204030204" pitchFamily="34" charset="0"/>
              <a:cs typeface="+mj-cs"/>
            </a:endParaRPr>
          </a:p>
          <a:p>
            <a:endParaRPr lang="fa-IR" b="1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Noninterference Notions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7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Direct</a:t>
                </a:r>
              </a:p>
              <a:p>
                <a:pPr lvl="1" algn="l" rtl="0"/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 := h</a:t>
                </a:r>
              </a:p>
              <a:p>
                <a:pPr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Indirect</a:t>
                </a:r>
              </a:p>
              <a:p>
                <a:pPr lvl="1" algn="l" rtl="0"/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h=1 then l:=1 else l:=0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Termination Behavior</a:t>
                </a:r>
              </a:p>
              <a:p>
                <a:pPr lvl="1" algn="l" rtl="0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h=1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loop</a:t>
                </a:r>
              </a:p>
              <a:p>
                <a:pPr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Probabilistic</a:t>
                </a:r>
              </a:p>
              <a:p>
                <a:pPr lvl="1" algn="l" rtl="0"/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h:=h%2; (l:=h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⌷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(l:=0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⌷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l:=1))</a:t>
                </a:r>
              </a:p>
              <a:p>
                <a:pPr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Externally Observable Timing</a:t>
                </a:r>
              </a:p>
              <a:p>
                <a:pPr lvl="1" algn="l" rtl="0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h=1 then sleep 100</a:t>
                </a:r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Internally Observable Timing</a:t>
                </a:r>
              </a:p>
              <a:p>
                <a:pPr lvl="1" algn="l" rtl="0"/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((if h=1 then sleep 100);l:=1)|l:=0</a:t>
                </a:r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l" rtl="0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93182" lvl="1" indent="0" algn="l" rtl="0">
                  <a:buNone/>
                </a:pPr>
                <a:endParaRPr lang="fa-IR" dirty="0" smtClean="0">
                  <a:latin typeface="Calibri" panose="020F0502020204030204" pitchFamily="34" charset="0"/>
                  <a:cs typeface="+mj-cs"/>
                </a:endParaRPr>
              </a:p>
              <a:p>
                <a:endParaRPr lang="fa-IR" b="1" dirty="0">
                  <a:latin typeface="Calibri" panose="020F050202020403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 of Flows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8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Desired properties of an approach to information flow for multithreaded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 [10]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Permissiveness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Scheduler-Independence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Standard Semantics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Expressiveness</a:t>
            </a:r>
          </a:p>
          <a:p>
            <a:pPr lvl="2" algn="l" rtl="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Enforcement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Desired Properties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87D4ABF-8EAC-44C9-9CF6-82643220FCA6}" type="slidenum">
              <a:rPr lang="en-US" smtClean="0">
                <a:ln w="12700">
                  <a:solidFill>
                    <a:prstClr val="white">
                      <a:lumMod val="85000"/>
                    </a:prstClr>
                  </a:solidFill>
                  <a:prstDash val="solid"/>
                </a:ln>
                <a:solidFill>
                  <a:srgbClr val="EEECE1"/>
                </a:solidFill>
              </a:rPr>
              <a:pPr rtl="1"/>
              <a:t>9</a:t>
            </a:fld>
            <a:endParaRPr lang="en-US" dirty="0">
              <a:ln w="12700">
                <a:solidFill>
                  <a:prstClr val="white">
                    <a:lumMod val="85000"/>
                  </a:prstClr>
                </a:solidFill>
                <a:prstDash val="solid"/>
              </a:ln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2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F321F43-07FC-433F-B747-10BA63C5E135}" vid="{E6CBF8EB-0CFF-4A49-AF04-E58FC709B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1769</TotalTime>
  <Words>3296</Words>
  <Application>Microsoft Office PowerPoint</Application>
  <PresentationFormat>On-screen Show (4:3)</PresentationFormat>
  <Paragraphs>564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110_Besmellah</vt:lpstr>
      <vt:lpstr>Arial</vt:lpstr>
      <vt:lpstr>B Nazanin</vt:lpstr>
      <vt:lpstr>Calibri</vt:lpstr>
      <vt:lpstr>Cambria Math</vt:lpstr>
      <vt:lpstr>Courier New</vt:lpstr>
      <vt:lpstr>IranNastaliq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Theme1</vt:lpstr>
      <vt:lpstr>Probabilistic Noninterference</vt:lpstr>
      <vt:lpstr>Outline</vt:lpstr>
      <vt:lpstr>Introduction</vt:lpstr>
      <vt:lpstr>Preliminaries</vt:lpstr>
      <vt:lpstr>Bisimulation</vt:lpstr>
      <vt:lpstr>Bisimulation</vt:lpstr>
      <vt:lpstr>Noninterference Notions</vt:lpstr>
      <vt:lpstr>Classification of Flows</vt:lpstr>
      <vt:lpstr>Desired Properties</vt:lpstr>
      <vt:lpstr>Literature Review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  <vt:lpstr>Recall</vt:lpstr>
      <vt:lpstr>Probabilistic NI for Multi-threaded Programs</vt:lpstr>
      <vt:lpstr>Language (Cont.)</vt:lpstr>
      <vt:lpstr>Small-step Semantics</vt:lpstr>
      <vt:lpstr>Uniform Probabilistic Semantics of thread pools</vt:lpstr>
      <vt:lpstr>Probabilistic NI</vt:lpstr>
      <vt:lpstr>Probabilistic NI (Cont.)</vt:lpstr>
      <vt:lpstr>Relational Definitions and Notation</vt:lpstr>
      <vt:lpstr>Probabilistic Bisimulation</vt:lpstr>
      <vt:lpstr>Probabilistic Bisimulation (Cont.)</vt:lpstr>
      <vt:lpstr>Probabilistic Bisimulation (Cont.)</vt:lpstr>
      <vt:lpstr>NI based on Partial Probabilistic Bisimulation</vt:lpstr>
      <vt:lpstr>NI based on Partial Probabilistic Bisimulation (Cont.)</vt:lpstr>
      <vt:lpstr>Semantics with Schedulers</vt:lpstr>
      <vt:lpstr>Semantics with Schedulers(Cont.)</vt:lpstr>
      <vt:lpstr>Semantics with Schedulers(Cont.)</vt:lpstr>
      <vt:lpstr>Probabilistic NI with Schedulers</vt:lpstr>
      <vt:lpstr>Probabilistic NI with Schedulers (Cont.)</vt:lpstr>
      <vt:lpstr>Scheduler-independent NI</vt:lpstr>
      <vt:lpstr>Scheduler-independent NI (Cont.)</vt:lpstr>
      <vt:lpstr>Conclusion</vt:lpstr>
      <vt:lpstr>References</vt:lpstr>
      <vt:lpstr>References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Noninterference</dc:title>
  <dc:creator>Seyed Mohammad Mehdi Ahmadpanah</dc:creator>
  <cp:lastModifiedBy>Seyed Mohammad Mehdi Ahmadpanah</cp:lastModifiedBy>
  <cp:revision>842</cp:revision>
  <dcterms:created xsi:type="dcterms:W3CDTF">2016-05-27T04:48:12Z</dcterms:created>
  <dcterms:modified xsi:type="dcterms:W3CDTF">2016-08-13T09:43:40Z</dcterms:modified>
</cp:coreProperties>
</file>