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35"/>
  </p:notesMasterIdLst>
  <p:sldIdLst>
    <p:sldId id="256" r:id="rId2"/>
    <p:sldId id="257" r:id="rId3"/>
    <p:sldId id="324" r:id="rId4"/>
    <p:sldId id="340" r:id="rId5"/>
    <p:sldId id="341" r:id="rId6"/>
    <p:sldId id="342" r:id="rId7"/>
    <p:sldId id="343" r:id="rId8"/>
    <p:sldId id="344" r:id="rId9"/>
    <p:sldId id="345" r:id="rId10"/>
    <p:sldId id="346" r:id="rId11"/>
    <p:sldId id="348" r:id="rId12"/>
    <p:sldId id="349" r:id="rId13"/>
    <p:sldId id="350" r:id="rId14"/>
    <p:sldId id="351" r:id="rId15"/>
    <p:sldId id="352" r:id="rId16"/>
    <p:sldId id="353" r:id="rId17"/>
    <p:sldId id="354" r:id="rId18"/>
    <p:sldId id="356" r:id="rId19"/>
    <p:sldId id="355" r:id="rId20"/>
    <p:sldId id="358" r:id="rId21"/>
    <p:sldId id="359" r:id="rId22"/>
    <p:sldId id="360" r:id="rId23"/>
    <p:sldId id="361" r:id="rId24"/>
    <p:sldId id="362" r:id="rId25"/>
    <p:sldId id="363" r:id="rId26"/>
    <p:sldId id="364" r:id="rId27"/>
    <p:sldId id="365" r:id="rId28"/>
    <p:sldId id="366" r:id="rId29"/>
    <p:sldId id="367" r:id="rId30"/>
    <p:sldId id="322" r:id="rId31"/>
    <p:sldId id="258" r:id="rId32"/>
    <p:sldId id="368" r:id="rId33"/>
    <p:sldId id="25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7505"/>
    <a:srgbClr val="008A3E"/>
    <a:srgbClr val="11A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8810" autoAdjust="0"/>
  </p:normalViewPr>
  <p:slideViewPr>
    <p:cSldViewPr>
      <p:cViewPr>
        <p:scale>
          <a:sx n="66" d="100"/>
          <a:sy n="66" d="100"/>
        </p:scale>
        <p:origin x="948"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BEF63D-A5DF-44D6-A573-96A8F2474597}" type="datetimeFigureOut">
              <a:rPr lang="en-US" smtClean="0"/>
              <a:t>14-Feb-18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B56A2-4BB2-4FB3-A60B-D162DFF80368}" type="slidenum">
              <a:rPr lang="en-US" smtClean="0"/>
              <a:t>‹#›</a:t>
            </a:fld>
            <a:endParaRPr lang="en-US"/>
          </a:p>
        </p:txBody>
      </p:sp>
    </p:spTree>
    <p:extLst>
      <p:ext uri="{BB962C8B-B14F-4D97-AF65-F5344CB8AC3E}">
        <p14:creationId xmlns:p14="http://schemas.microsoft.com/office/powerpoint/2010/main" val="420406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twelf.org/wiki/Deductive_syste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twelf.org/wiki/LF" TargetMode="External"/><Relationship Id="rId5" Type="http://schemas.openxmlformats.org/officeDocument/2006/relationships/hyperlink" Target="http://twelf.org/wiki/Judgement" TargetMode="External"/><Relationship Id="rId4" Type="http://schemas.openxmlformats.org/officeDocument/2006/relationships/hyperlink" Target="http://twelf.org/wiki/Abstract_synta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a:t>
            </a:fld>
            <a:endParaRPr lang="en-US"/>
          </a:p>
        </p:txBody>
      </p:sp>
    </p:spTree>
    <p:extLst>
      <p:ext uri="{BB962C8B-B14F-4D97-AF65-F5344CB8AC3E}">
        <p14:creationId xmlns:p14="http://schemas.microsoft.com/office/powerpoint/2010/main" val="2254536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11</a:t>
            </a:fld>
            <a:endParaRPr lang="en-US"/>
          </a:p>
        </p:txBody>
      </p:sp>
    </p:spTree>
    <p:extLst>
      <p:ext uri="{BB962C8B-B14F-4D97-AF65-F5344CB8AC3E}">
        <p14:creationId xmlns:p14="http://schemas.microsoft.com/office/powerpoint/2010/main" val="257100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12</a:t>
            </a:fld>
            <a:endParaRPr lang="en-US"/>
          </a:p>
        </p:txBody>
      </p:sp>
    </p:spTree>
    <p:extLst>
      <p:ext uri="{BB962C8B-B14F-4D97-AF65-F5344CB8AC3E}">
        <p14:creationId xmlns:p14="http://schemas.microsoft.com/office/powerpoint/2010/main" val="4167740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are used to capture the judgments</a:t>
            </a:r>
            <a:r>
              <a:rPr lang="en-US" baseline="0" dirty="0" smtClean="0"/>
              <a:t> of a logic</a:t>
            </a:r>
          </a:p>
          <a:p>
            <a:endParaRPr lang="en-US" baseline="0" dirty="0" smtClean="0"/>
          </a:p>
          <a:p>
            <a:r>
              <a:rPr lang="en-US" sz="1200" b="0" i="0" kern="1200" dirty="0" smtClean="0">
                <a:solidFill>
                  <a:schemeClr val="tx1"/>
                </a:solidFill>
                <a:effectLst/>
                <a:latin typeface="+mn-lt"/>
                <a:ea typeface="+mn-ea"/>
                <a:cs typeface="+mn-cs"/>
              </a:rPr>
              <a:t>The life story of a typical </a:t>
            </a:r>
            <a:r>
              <a:rPr lang="en-US" sz="1200" b="0" i="0" u="none" strike="noStrike" kern="1200" dirty="0" smtClean="0">
                <a:solidFill>
                  <a:schemeClr val="tx1"/>
                </a:solidFill>
                <a:effectLst/>
                <a:latin typeface="+mn-lt"/>
                <a:ea typeface="+mn-ea"/>
                <a:cs typeface="+mn-cs"/>
                <a:hlinkClick r:id="rId3" tooltip="Deductive system"/>
              </a:rPr>
              <a:t>deductive system</a:t>
            </a:r>
            <a:r>
              <a:rPr lang="en-US" sz="1200" b="0" i="0" kern="1200" dirty="0" smtClean="0">
                <a:solidFill>
                  <a:schemeClr val="tx1"/>
                </a:solidFill>
                <a:effectLst/>
                <a:latin typeface="+mn-lt"/>
                <a:ea typeface="+mn-ea"/>
                <a:cs typeface="+mn-cs"/>
              </a:rPr>
              <a:t> goes something like this: One day, a programming language designer has an idea for a new programming language. She writes down the language's </a:t>
            </a:r>
            <a:r>
              <a:rPr lang="en-US" sz="1200" b="0" i="0" u="none" strike="noStrike" kern="1200" dirty="0" smtClean="0">
                <a:solidFill>
                  <a:schemeClr val="tx1"/>
                </a:solidFill>
                <a:effectLst/>
                <a:latin typeface="+mn-lt"/>
                <a:ea typeface="+mn-ea"/>
                <a:cs typeface="+mn-cs"/>
                <a:hlinkClick r:id="rId4" tooltip="Abstract syntax"/>
              </a:rPr>
              <a:t>abstract syntax</a:t>
            </a:r>
            <a:r>
              <a:rPr lang="en-US" sz="1200" b="0" i="0" kern="1200" dirty="0" smtClean="0">
                <a:solidFill>
                  <a:schemeClr val="tx1"/>
                </a:solidFill>
                <a:effectLst/>
                <a:latin typeface="+mn-lt"/>
                <a:ea typeface="+mn-ea"/>
                <a:cs typeface="+mn-cs"/>
              </a:rPr>
              <a:t>. Then, she gives the syntax meaning by defining some </a:t>
            </a:r>
            <a:r>
              <a:rPr lang="en-US" sz="1200" b="0" i="0" u="none" strike="noStrike" kern="1200" dirty="0" smtClean="0">
                <a:solidFill>
                  <a:schemeClr val="tx1"/>
                </a:solidFill>
                <a:effectLst/>
                <a:latin typeface="+mn-lt"/>
                <a:ea typeface="+mn-ea"/>
                <a:cs typeface="+mn-cs"/>
                <a:hlinkClick r:id="rId5" tooltip="Judgement"/>
              </a:rPr>
              <a:t>judgements</a:t>
            </a:r>
            <a:r>
              <a:rPr lang="en-US" sz="1200" b="0" i="0" kern="1200" dirty="0" smtClean="0">
                <a:solidFill>
                  <a:schemeClr val="tx1"/>
                </a:solidFill>
                <a:effectLst/>
                <a:latin typeface="+mn-lt"/>
                <a:ea typeface="+mn-ea"/>
                <a:cs typeface="+mn-cs"/>
              </a:rPr>
              <a:t> for it, such as a type system or an operational semantics. Next, she investigates the language's properties by proving some theorems. Maybe she fiddles with the language some to make the desired theorems true; maybe the idea doesn't work at all and she goes on to something else. Maybe she implements the language to try out some examples. Eventually, if the idea works out, she writes up a paper about the language. If it's a good idea, then she, or maybe someone who read the paper, will someday want to extend the language, or incorporate the idea into another language.</a:t>
            </a:r>
          </a:p>
          <a:p>
            <a:r>
              <a:rPr lang="en-US" sz="1200" b="0" i="0" kern="1200" dirty="0" err="1" smtClean="0">
                <a:solidFill>
                  <a:schemeClr val="tx1"/>
                </a:solidFill>
                <a:effectLst/>
                <a:latin typeface="+mn-lt"/>
                <a:ea typeface="+mn-ea"/>
                <a:cs typeface="+mn-cs"/>
              </a:rPr>
              <a:t>Twelf</a:t>
            </a:r>
            <a:r>
              <a:rPr lang="en-US" sz="1200" b="0" i="0" kern="1200" dirty="0" smtClean="0">
                <a:solidFill>
                  <a:schemeClr val="tx1"/>
                </a:solidFill>
                <a:effectLst/>
                <a:latin typeface="+mn-lt"/>
                <a:ea typeface="+mn-ea"/>
                <a:cs typeface="+mn-cs"/>
              </a:rPr>
              <a:t> is a tool that assists people designing deductive systems: One day, a programming language designer has an idea. Then, she formalizes the syntax and judgements of the language in the </a:t>
            </a:r>
            <a:r>
              <a:rPr lang="en-US" sz="1200" b="0" i="0" u="none" strike="noStrike" kern="1200" dirty="0" smtClean="0">
                <a:solidFill>
                  <a:schemeClr val="tx1"/>
                </a:solidFill>
                <a:effectLst/>
                <a:latin typeface="+mn-lt"/>
                <a:ea typeface="+mn-ea"/>
                <a:cs typeface="+mn-cs"/>
                <a:hlinkClick r:id="rId6" tooltip="LF"/>
              </a:rPr>
              <a:t>LF</a:t>
            </a:r>
            <a:r>
              <a:rPr lang="en-US" sz="1200" b="0" i="0" kern="1200" dirty="0" smtClean="0">
                <a:solidFill>
                  <a:schemeClr val="tx1"/>
                </a:solidFill>
                <a:effectLst/>
                <a:latin typeface="+mn-lt"/>
                <a:ea typeface="+mn-ea"/>
                <a:cs typeface="+mn-cs"/>
              </a:rPr>
              <a:t> logical framework. She uses </a:t>
            </a:r>
            <a:r>
              <a:rPr lang="en-US" sz="1200" b="0" i="0" kern="1200" dirty="0" err="1" smtClean="0">
                <a:solidFill>
                  <a:schemeClr val="tx1"/>
                </a:solidFill>
                <a:effectLst/>
                <a:latin typeface="+mn-lt"/>
                <a:ea typeface="+mn-ea"/>
                <a:cs typeface="+mn-cs"/>
              </a:rPr>
              <a:t>Twelf</a:t>
            </a:r>
            <a:r>
              <a:rPr lang="en-US" sz="1200" b="0" i="0" kern="1200" dirty="0" smtClean="0">
                <a:solidFill>
                  <a:schemeClr val="tx1"/>
                </a:solidFill>
                <a:effectLst/>
                <a:latin typeface="+mn-lt"/>
                <a:ea typeface="+mn-ea"/>
                <a:cs typeface="+mn-cs"/>
              </a:rPr>
              <a:t> to check her proofs of the theorems. She uses </a:t>
            </a:r>
            <a:r>
              <a:rPr lang="en-US" sz="1200" b="0" i="0" kern="1200" dirty="0" err="1" smtClean="0">
                <a:solidFill>
                  <a:schemeClr val="tx1"/>
                </a:solidFill>
                <a:effectLst/>
                <a:latin typeface="+mn-lt"/>
                <a:ea typeface="+mn-ea"/>
                <a:cs typeface="+mn-cs"/>
              </a:rPr>
              <a:t>Twelf</a:t>
            </a:r>
            <a:r>
              <a:rPr lang="en-US" sz="1200" b="0" i="0" kern="1200" dirty="0" smtClean="0">
                <a:solidFill>
                  <a:schemeClr val="tx1"/>
                </a:solidFill>
                <a:effectLst/>
                <a:latin typeface="+mn-lt"/>
                <a:ea typeface="+mn-ea"/>
                <a:cs typeface="+mn-cs"/>
              </a:rPr>
              <a:t> to run the language definition itself to try out some examples. Her paper includes a </a:t>
            </a:r>
            <a:r>
              <a:rPr lang="en-US" sz="1200" b="0" i="0" kern="1200" dirty="0" err="1" smtClean="0">
                <a:solidFill>
                  <a:schemeClr val="tx1"/>
                </a:solidFill>
                <a:effectLst/>
                <a:latin typeface="+mn-lt"/>
                <a:ea typeface="+mn-ea"/>
                <a:cs typeface="+mn-cs"/>
              </a:rPr>
              <a:t>Twelf</a:t>
            </a:r>
            <a:r>
              <a:rPr lang="en-US" sz="1200" b="0" i="0" kern="1200" dirty="0" smtClean="0">
                <a:solidFill>
                  <a:schemeClr val="tx1"/>
                </a:solidFill>
                <a:effectLst/>
                <a:latin typeface="+mn-lt"/>
                <a:ea typeface="+mn-ea"/>
                <a:cs typeface="+mn-cs"/>
              </a:rPr>
              <a:t> appendix, which makes her and her readers much more confident that the theorems in the paper are actually true. When someone goes to extend the language, he has a formal, machine-checkable artifact that he can study or perhaps even reuse directly.</a:t>
            </a:r>
          </a:p>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13</a:t>
            </a:fld>
            <a:endParaRPr lang="en-US"/>
          </a:p>
        </p:txBody>
      </p:sp>
    </p:spTree>
    <p:extLst>
      <p:ext uri="{BB962C8B-B14F-4D97-AF65-F5344CB8AC3E}">
        <p14:creationId xmlns:p14="http://schemas.microsoft.com/office/powerpoint/2010/main" val="108357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14</a:t>
            </a:fld>
            <a:endParaRPr lang="en-US"/>
          </a:p>
        </p:txBody>
      </p:sp>
    </p:spTree>
    <p:extLst>
      <p:ext uri="{BB962C8B-B14F-4D97-AF65-F5344CB8AC3E}">
        <p14:creationId xmlns:p14="http://schemas.microsoft.com/office/powerpoint/2010/main" val="195010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15</a:t>
            </a:fld>
            <a:endParaRPr lang="en-US"/>
          </a:p>
        </p:txBody>
      </p:sp>
    </p:spTree>
    <p:extLst>
      <p:ext uri="{BB962C8B-B14F-4D97-AF65-F5344CB8AC3E}">
        <p14:creationId xmlns:p14="http://schemas.microsoft.com/office/powerpoint/2010/main" val="4288432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terms are the same as those of the simply typed lambda calculus (lambda-arrow). The types include</a:t>
            </a:r>
          </a:p>
          <a:p>
            <a:r>
              <a:rPr lang="en-US" sz="1200" b="0" i="0" u="none" strike="noStrike" kern="1200" baseline="0" dirty="0" smtClean="0">
                <a:solidFill>
                  <a:schemeClr val="tx1"/>
                </a:solidFill>
                <a:latin typeface="+mn-lt"/>
                <a:ea typeface="+mn-ea"/>
                <a:cs typeface="+mn-cs"/>
              </a:rPr>
              <a:t>type variables X which can be declared in the context but never appear</a:t>
            </a:r>
          </a:p>
          <a:p>
            <a:r>
              <a:rPr lang="en-US" sz="1200" b="0" i="0" u="none" strike="noStrike" kern="1200" baseline="0" dirty="0" smtClean="0">
                <a:solidFill>
                  <a:schemeClr val="tx1"/>
                </a:solidFill>
                <a:latin typeface="+mn-lt"/>
                <a:ea typeface="+mn-ea"/>
                <a:cs typeface="+mn-cs"/>
              </a:rPr>
              <a:t>bound. Type variables range over proper types as well as type families such as</a:t>
            </a:r>
          </a:p>
          <a:p>
            <a:r>
              <a:rPr lang="en-US" sz="1200" b="0" i="0" u="none" strike="noStrike" kern="1200" baseline="0" dirty="0" smtClean="0">
                <a:solidFill>
                  <a:schemeClr val="tx1"/>
                </a:solidFill>
                <a:latin typeface="+mn-lt"/>
                <a:ea typeface="+mn-ea"/>
                <a:cs typeface="+mn-cs"/>
              </a:rPr>
              <a:t>Vector :: Nat ! *. We may use type and term variables declared in a fixed</a:t>
            </a:r>
          </a:p>
          <a:p>
            <a:r>
              <a:rPr lang="en-US" sz="1200" b="0" i="0" u="none" strike="noStrike" kern="1200" baseline="0" dirty="0" smtClean="0">
                <a:solidFill>
                  <a:schemeClr val="tx1"/>
                </a:solidFill>
                <a:latin typeface="+mn-lt"/>
                <a:ea typeface="+mn-ea"/>
                <a:cs typeface="+mn-cs"/>
              </a:rPr>
              <a:t>initial context to simulate the </a:t>
            </a:r>
            <a:r>
              <a:rPr lang="en-US" sz="1200" b="0" i="0" u="none" strike="noStrike" kern="1200" baseline="0" dirty="0" err="1" smtClean="0">
                <a:solidFill>
                  <a:schemeClr val="tx1"/>
                </a:solidFill>
                <a:latin typeface="+mn-lt"/>
                <a:ea typeface="+mn-ea"/>
                <a:cs typeface="+mn-cs"/>
              </a:rPr>
              <a:t>builtin</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types and operators of a programming</a:t>
            </a:r>
          </a:p>
          <a:p>
            <a:r>
              <a:rPr lang="en-US" sz="1200" b="0" i="0" u="none" strike="noStrike" kern="1200" baseline="0" dirty="0" smtClean="0">
                <a:solidFill>
                  <a:schemeClr val="tx1"/>
                </a:solidFill>
                <a:latin typeface="+mn-lt"/>
                <a:ea typeface="+mn-ea"/>
                <a:cs typeface="+mn-cs"/>
              </a:rPr>
              <a:t>language.3 Apart from variables, types may be dependent products or type</a:t>
            </a:r>
          </a:p>
          <a:p>
            <a:r>
              <a:rPr lang="en-US" sz="1200" b="0" i="0" u="none" strike="noStrike" kern="1200" baseline="0" dirty="0" smtClean="0">
                <a:solidFill>
                  <a:schemeClr val="tx1"/>
                </a:solidFill>
                <a:latin typeface="+mn-lt"/>
                <a:ea typeface="+mn-ea"/>
                <a:cs typeface="+mn-cs"/>
              </a:rPr>
              <a:t>family applications. The latter allow us to instantiate families, for example,</a:t>
            </a:r>
          </a:p>
          <a:p>
            <a:r>
              <a:rPr lang="en-US" sz="1200" b="0" i="0" u="none" strike="noStrike" kern="1200" baseline="0" dirty="0" smtClean="0">
                <a:solidFill>
                  <a:schemeClr val="tx1"/>
                </a:solidFill>
                <a:latin typeface="+mn-lt"/>
                <a:ea typeface="+mn-ea"/>
                <a:cs typeface="+mn-cs"/>
              </a:rPr>
              <a:t>to give types such as Vector k for k:Nat.</a:t>
            </a:r>
          </a:p>
          <a:p>
            <a:r>
              <a:rPr lang="en-US" sz="1200" b="0" i="0" u="none" strike="noStrike" kern="1200" baseline="0" dirty="0" smtClean="0">
                <a:solidFill>
                  <a:schemeClr val="tx1"/>
                </a:solidFill>
                <a:latin typeface="+mn-lt"/>
                <a:ea typeface="+mn-ea"/>
                <a:cs typeface="+mn-cs"/>
              </a:rPr>
              <a:t>Kinds allow us to distinguish between proper types and type families.</a:t>
            </a:r>
          </a:p>
          <a:p>
            <a:r>
              <a:rPr lang="en-US" sz="1200" b="0" i="0" u="none" strike="noStrike" kern="1200" baseline="0" dirty="0" smtClean="0">
                <a:solidFill>
                  <a:schemeClr val="tx1"/>
                </a:solidFill>
                <a:latin typeface="+mn-lt"/>
                <a:ea typeface="+mn-ea"/>
                <a:cs typeface="+mn-cs"/>
              </a:rPr>
              <a:t>Proper types have kind  while type families have dependent product kinds</a:t>
            </a:r>
          </a:p>
          <a:p>
            <a:r>
              <a:rPr lang="en-US" sz="1200" b="0" i="0" u="none" strike="noStrike" kern="1200" baseline="0" dirty="0" smtClean="0">
                <a:solidFill>
                  <a:schemeClr val="tx1"/>
                </a:solidFill>
                <a:latin typeface="+mn-lt"/>
                <a:ea typeface="+mn-ea"/>
                <a:cs typeface="+mn-cs"/>
              </a:rPr>
              <a:t>of the form x:T.K.</a:t>
            </a:r>
          </a:p>
          <a:p>
            <a:r>
              <a:rPr lang="en-US" sz="1200" b="0" i="0" u="none" strike="noStrike" kern="1200" baseline="0" dirty="0" smtClean="0">
                <a:solidFill>
                  <a:schemeClr val="tx1"/>
                </a:solidFill>
                <a:latin typeface="+mn-lt"/>
                <a:ea typeface="+mn-ea"/>
                <a:cs typeface="+mn-cs"/>
              </a:rPr>
              <a:t>Contexts may bind term variables and type variables</a:t>
            </a:r>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16</a:t>
            </a:fld>
            <a:endParaRPr lang="en-US"/>
          </a:p>
        </p:txBody>
      </p:sp>
    </p:spTree>
    <p:extLst>
      <p:ext uri="{BB962C8B-B14F-4D97-AF65-F5344CB8AC3E}">
        <p14:creationId xmlns:p14="http://schemas.microsoft.com/office/powerpoint/2010/main" val="3006593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Decidability</a:t>
            </a:r>
            <a:r>
              <a:rPr lang="en-US" baseline="0" dirty="0" smtClean="0"/>
              <a:t> of </a:t>
            </a:r>
            <a:r>
              <a:rPr lang="en-US" baseline="0" dirty="0" err="1" smtClean="0"/>
              <a:t>typechecking</a:t>
            </a:r>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17</a:t>
            </a:fld>
            <a:endParaRPr lang="en-US"/>
          </a:p>
        </p:txBody>
      </p:sp>
    </p:spTree>
    <p:extLst>
      <p:ext uri="{BB962C8B-B14F-4D97-AF65-F5344CB8AC3E}">
        <p14:creationId xmlns:p14="http://schemas.microsoft.com/office/powerpoint/2010/main" val="1799784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Decidability</a:t>
            </a:r>
            <a:r>
              <a:rPr lang="en-US" baseline="0" dirty="0" smtClean="0"/>
              <a:t> of </a:t>
            </a:r>
            <a:r>
              <a:rPr lang="en-US" baseline="0" dirty="0" err="1" smtClean="0"/>
              <a:t>typechecking</a:t>
            </a:r>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18</a:t>
            </a:fld>
            <a:endParaRPr lang="en-US"/>
          </a:p>
        </p:txBody>
      </p:sp>
    </p:spTree>
    <p:extLst>
      <p:ext uri="{BB962C8B-B14F-4D97-AF65-F5344CB8AC3E}">
        <p14:creationId xmlns:p14="http://schemas.microsoft.com/office/powerpoint/2010/main" val="206326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19</a:t>
            </a:fld>
            <a:endParaRPr lang="en-US"/>
          </a:p>
        </p:txBody>
      </p:sp>
    </p:spTree>
    <p:extLst>
      <p:ext uri="{BB962C8B-B14F-4D97-AF65-F5344CB8AC3E}">
        <p14:creationId xmlns:p14="http://schemas.microsoft.com/office/powerpoint/2010/main" val="1781400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Decidability</a:t>
            </a:r>
            <a:r>
              <a:rPr lang="en-US" baseline="0" dirty="0" smtClean="0"/>
              <a:t> of </a:t>
            </a:r>
            <a:r>
              <a:rPr lang="en-US" baseline="0" dirty="0" err="1" smtClean="0"/>
              <a:t>typechecking</a:t>
            </a:r>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20</a:t>
            </a:fld>
            <a:endParaRPr lang="en-US"/>
          </a:p>
        </p:txBody>
      </p:sp>
    </p:spTree>
    <p:extLst>
      <p:ext uri="{BB962C8B-B14F-4D97-AF65-F5344CB8AC3E}">
        <p14:creationId xmlns:p14="http://schemas.microsoft.com/office/powerpoint/2010/main" val="3596819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a:t>
            </a:fld>
            <a:endParaRPr lang="en-US"/>
          </a:p>
        </p:txBody>
      </p:sp>
    </p:spTree>
    <p:extLst>
      <p:ext uri="{BB962C8B-B14F-4D97-AF65-F5344CB8AC3E}">
        <p14:creationId xmlns:p14="http://schemas.microsoft.com/office/powerpoint/2010/main" val="2005395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Decidability</a:t>
            </a:r>
            <a:r>
              <a:rPr lang="en-US" baseline="0" dirty="0" smtClean="0"/>
              <a:t> of </a:t>
            </a:r>
            <a:r>
              <a:rPr lang="en-US" baseline="0" dirty="0" err="1" smtClean="0"/>
              <a:t>typechecking</a:t>
            </a:r>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21</a:t>
            </a:fld>
            <a:endParaRPr lang="en-US"/>
          </a:p>
        </p:txBody>
      </p:sp>
    </p:spTree>
    <p:extLst>
      <p:ext uri="{BB962C8B-B14F-4D97-AF65-F5344CB8AC3E}">
        <p14:creationId xmlns:p14="http://schemas.microsoft.com/office/powerpoint/2010/main" val="3003406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22</a:t>
            </a:fld>
            <a:endParaRPr lang="en-US"/>
          </a:p>
        </p:txBody>
      </p:sp>
    </p:spTree>
    <p:extLst>
      <p:ext uri="{BB962C8B-B14F-4D97-AF65-F5344CB8AC3E}">
        <p14:creationId xmlns:p14="http://schemas.microsoft.com/office/powerpoint/2010/main" val="27039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23</a:t>
            </a:fld>
            <a:endParaRPr lang="en-US"/>
          </a:p>
        </p:txBody>
      </p:sp>
    </p:spTree>
    <p:extLst>
      <p:ext uri="{BB962C8B-B14F-4D97-AF65-F5344CB8AC3E}">
        <p14:creationId xmlns:p14="http://schemas.microsoft.com/office/powerpoint/2010/main" val="4042649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24</a:t>
            </a:fld>
            <a:endParaRPr lang="en-US"/>
          </a:p>
        </p:txBody>
      </p:sp>
    </p:spTree>
    <p:extLst>
      <p:ext uri="{BB962C8B-B14F-4D97-AF65-F5344CB8AC3E}">
        <p14:creationId xmlns:p14="http://schemas.microsoft.com/office/powerpoint/2010/main" val="4190606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25</a:t>
            </a:fld>
            <a:endParaRPr lang="en-US"/>
          </a:p>
        </p:txBody>
      </p:sp>
    </p:spTree>
    <p:extLst>
      <p:ext uri="{BB962C8B-B14F-4D97-AF65-F5344CB8AC3E}">
        <p14:creationId xmlns:p14="http://schemas.microsoft.com/office/powerpoint/2010/main" val="1774170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26</a:t>
            </a:fld>
            <a:endParaRPr lang="en-US"/>
          </a:p>
        </p:txBody>
      </p:sp>
    </p:spTree>
    <p:extLst>
      <p:ext uri="{BB962C8B-B14F-4D97-AF65-F5344CB8AC3E}">
        <p14:creationId xmlns:p14="http://schemas.microsoft.com/office/powerpoint/2010/main" val="1525982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27</a:t>
            </a:fld>
            <a:endParaRPr lang="en-US"/>
          </a:p>
        </p:txBody>
      </p:sp>
    </p:spTree>
    <p:extLst>
      <p:ext uri="{BB962C8B-B14F-4D97-AF65-F5344CB8AC3E}">
        <p14:creationId xmlns:p14="http://schemas.microsoft.com/office/powerpoint/2010/main" val="2720234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28</a:t>
            </a:fld>
            <a:endParaRPr lang="en-US"/>
          </a:p>
        </p:txBody>
      </p:sp>
    </p:spTree>
    <p:extLst>
      <p:ext uri="{BB962C8B-B14F-4D97-AF65-F5344CB8AC3E}">
        <p14:creationId xmlns:p14="http://schemas.microsoft.com/office/powerpoint/2010/main" val="4290308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29</a:t>
            </a:fld>
            <a:endParaRPr lang="en-US"/>
          </a:p>
        </p:txBody>
      </p:sp>
    </p:spTree>
    <p:extLst>
      <p:ext uri="{BB962C8B-B14F-4D97-AF65-F5344CB8AC3E}">
        <p14:creationId xmlns:p14="http://schemas.microsoft.com/office/powerpoint/2010/main" val="3580621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30</a:t>
            </a:fld>
            <a:endParaRPr lang="en-US"/>
          </a:p>
        </p:txBody>
      </p:sp>
    </p:spTree>
    <p:extLst>
      <p:ext uri="{BB962C8B-B14F-4D97-AF65-F5344CB8AC3E}">
        <p14:creationId xmlns:p14="http://schemas.microsoft.com/office/powerpoint/2010/main" val="776406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type class, family</a:t>
            </a:r>
            <a:r>
              <a:rPr lang="en-US" baseline="0" dirty="0" smtClean="0"/>
              <a:t> of types</a:t>
            </a:r>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3</a:t>
            </a:fld>
            <a:endParaRPr lang="en-US"/>
          </a:p>
        </p:txBody>
      </p:sp>
    </p:spTree>
    <p:extLst>
      <p:ext uri="{BB962C8B-B14F-4D97-AF65-F5344CB8AC3E}">
        <p14:creationId xmlns:p14="http://schemas.microsoft.com/office/powerpoint/2010/main" val="382531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Universal typing: type abstraction</a:t>
            </a:r>
            <a:r>
              <a:rPr lang="en-US" baseline="0" dirty="0" smtClean="0"/>
              <a:t> (substitution)</a:t>
            </a:r>
          </a:p>
          <a:p>
            <a:r>
              <a:rPr lang="en-US" baseline="0" dirty="0" smtClean="0"/>
              <a:t>Dependent typing: term-level arguments (term substitution)</a:t>
            </a:r>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5</a:t>
            </a:fld>
            <a:endParaRPr lang="en-US"/>
          </a:p>
        </p:txBody>
      </p:sp>
    </p:spTree>
    <p:extLst>
      <p:ext uri="{BB962C8B-B14F-4D97-AF65-F5344CB8AC3E}">
        <p14:creationId xmlns:p14="http://schemas.microsoft.com/office/powerpoint/2010/main" val="399207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a:t>
            </a:r>
            <a:r>
              <a:rPr lang="en-US" dirty="0" smtClean="0">
                <a:sym typeface="Wingdings" panose="05000000000000000000" pitchFamily="2" charset="2"/>
              </a:rPr>
              <a:t> returns</a:t>
            </a:r>
            <a:r>
              <a:rPr lang="en-US" baseline="0" dirty="0" smtClean="0">
                <a:sym typeface="Wingdings" panose="05000000000000000000" pitchFamily="2" charset="2"/>
              </a:rPr>
              <a:t> the first element of non-empty vector</a:t>
            </a:r>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6</a:t>
            </a:fld>
            <a:endParaRPr lang="en-US"/>
          </a:p>
        </p:txBody>
      </p:sp>
    </p:spTree>
    <p:extLst>
      <p:ext uri="{BB962C8B-B14F-4D97-AF65-F5344CB8AC3E}">
        <p14:creationId xmlns:p14="http://schemas.microsoft.com/office/powerpoint/2010/main" val="189912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7</a:t>
            </a:fld>
            <a:endParaRPr lang="en-US"/>
          </a:p>
        </p:txBody>
      </p:sp>
    </p:spTree>
    <p:extLst>
      <p:ext uri="{BB962C8B-B14F-4D97-AF65-F5344CB8AC3E}">
        <p14:creationId xmlns:p14="http://schemas.microsoft.com/office/powerpoint/2010/main" val="191084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8</a:t>
            </a:fld>
            <a:endParaRPr lang="en-US"/>
          </a:p>
        </p:txBody>
      </p:sp>
    </p:spTree>
    <p:extLst>
      <p:ext uri="{BB962C8B-B14F-4D97-AF65-F5344CB8AC3E}">
        <p14:creationId xmlns:p14="http://schemas.microsoft.com/office/powerpoint/2010/main" val="2961910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9</a:t>
            </a:fld>
            <a:endParaRPr lang="en-US"/>
          </a:p>
        </p:txBody>
      </p:sp>
    </p:spTree>
    <p:extLst>
      <p:ext uri="{BB962C8B-B14F-4D97-AF65-F5344CB8AC3E}">
        <p14:creationId xmlns:p14="http://schemas.microsoft.com/office/powerpoint/2010/main" val="3021304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Ith</a:t>
            </a:r>
            <a:r>
              <a:rPr lang="en-US" dirty="0" smtClean="0"/>
              <a:t>(n) : indexing function to access elements of vectors of length n </a:t>
            </a:r>
            <a:endParaRPr lang="en-US" dirty="0"/>
          </a:p>
        </p:txBody>
      </p:sp>
      <p:sp>
        <p:nvSpPr>
          <p:cNvPr id="4" name="Slide Number Placeholder 3"/>
          <p:cNvSpPr>
            <a:spLocks noGrp="1"/>
          </p:cNvSpPr>
          <p:nvPr>
            <p:ph type="sldNum" sz="quarter" idx="10"/>
          </p:nvPr>
        </p:nvSpPr>
        <p:spPr/>
        <p:txBody>
          <a:bodyPr/>
          <a:lstStyle/>
          <a:p>
            <a:fld id="{879B56A2-4BB2-4FB3-A60B-D162DFF80368}" type="slidenum">
              <a:rPr lang="en-US" smtClean="0"/>
              <a:t>10</a:t>
            </a:fld>
            <a:endParaRPr lang="en-US"/>
          </a:p>
        </p:txBody>
      </p:sp>
    </p:spTree>
    <p:extLst>
      <p:ext uri="{BB962C8B-B14F-4D97-AF65-F5344CB8AC3E}">
        <p14:creationId xmlns:p14="http://schemas.microsoft.com/office/powerpoint/2010/main" val="304421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atin typeface="+mj-lt"/>
                <a:ea typeface="CMU Sans Serif" pitchFamily="2" charset="0"/>
                <a:cs typeface="CMU Sans Serif" pitchFamily="2"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MU Sans Serif Demi Condensed" pitchFamily="2" charset="0"/>
                <a:ea typeface="CMU Sans Serif Demi Condensed" pitchFamily="2" charset="0"/>
                <a:cs typeface="CMU Sans Serif Demi Condensed"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40B948-B80E-40CF-AC59-FE5C6F4BD85A}" type="datetime4">
              <a:rPr lang="en-US" smtClean="0"/>
              <a:t>February 14, 2018</a:t>
            </a:fld>
            <a:endParaRPr lang="en-US"/>
          </a:p>
        </p:txBody>
      </p:sp>
      <p:sp>
        <p:nvSpPr>
          <p:cNvPr id="5" name="Footer Placeholder 4"/>
          <p:cNvSpPr>
            <a:spLocks noGrp="1"/>
          </p:cNvSpPr>
          <p:nvPr>
            <p:ph type="ftr" sz="quarter" idx="11"/>
          </p:nvPr>
        </p:nvSpPr>
        <p:spPr/>
        <p:txBody>
          <a:bodyPr/>
          <a:lstStyle/>
          <a:p>
            <a:r>
              <a:rPr lang="en-US" smtClean="0"/>
              <a:t>Monitoring-Oriented Programming</a:t>
            </a:r>
            <a:endParaRPr lang="en-US"/>
          </a:p>
        </p:txBody>
      </p:sp>
      <p:sp>
        <p:nvSpPr>
          <p:cNvPr id="6" name="Slide Number Placeholder 5"/>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4015706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2E7BD-82DD-4C7C-8D9E-278E81677496}" type="datetime4">
              <a:rPr lang="en-US" smtClean="0"/>
              <a:t>February 14, 2018</a:t>
            </a:fld>
            <a:endParaRPr lang="en-US"/>
          </a:p>
        </p:txBody>
      </p:sp>
      <p:sp>
        <p:nvSpPr>
          <p:cNvPr id="5" name="Footer Placeholder 4"/>
          <p:cNvSpPr>
            <a:spLocks noGrp="1"/>
          </p:cNvSpPr>
          <p:nvPr>
            <p:ph type="ftr" sz="quarter" idx="11"/>
          </p:nvPr>
        </p:nvSpPr>
        <p:spPr/>
        <p:txBody>
          <a:bodyPr/>
          <a:lstStyle/>
          <a:p>
            <a:r>
              <a:rPr lang="en-US" smtClean="0"/>
              <a:t>Monitoring-Oriented Programming</a:t>
            </a:r>
            <a:endParaRPr lang="en-US"/>
          </a:p>
        </p:txBody>
      </p:sp>
      <p:sp>
        <p:nvSpPr>
          <p:cNvPr id="6" name="Slide Number Placeholder 5"/>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364110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D9495-EB5F-4907-A4B4-A6E2F35C1490}" type="datetime4">
              <a:rPr lang="en-US" smtClean="0"/>
              <a:t>February 14, 2018</a:t>
            </a:fld>
            <a:endParaRPr lang="en-US"/>
          </a:p>
        </p:txBody>
      </p:sp>
      <p:sp>
        <p:nvSpPr>
          <p:cNvPr id="5" name="Footer Placeholder 4"/>
          <p:cNvSpPr>
            <a:spLocks noGrp="1"/>
          </p:cNvSpPr>
          <p:nvPr>
            <p:ph type="ftr" sz="quarter" idx="11"/>
          </p:nvPr>
        </p:nvSpPr>
        <p:spPr/>
        <p:txBody>
          <a:bodyPr/>
          <a:lstStyle/>
          <a:p>
            <a:r>
              <a:rPr lang="en-US" smtClean="0"/>
              <a:t>Monitoring-Oriented Programming</a:t>
            </a:r>
            <a:endParaRPr lang="en-US"/>
          </a:p>
        </p:txBody>
      </p:sp>
      <p:sp>
        <p:nvSpPr>
          <p:cNvPr id="6" name="Slide Number Placeholder 5"/>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239433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6477000"/>
            <a:ext cx="9144000" cy="38100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2">
                    <a:lumMod val="50000"/>
                  </a:schemeClr>
                </a:solidFill>
                <a:latin typeface="+mn-lt"/>
                <a:ea typeface="CMU Sans Serif" pitchFamily="2" charset="0"/>
                <a:cs typeface="CMU Sans Serif"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lumMod val="50000"/>
                  </a:schemeClr>
                </a:solidFill>
                <a:latin typeface="CMU Sans Serif Demi Condensed" pitchFamily="2" charset="0"/>
                <a:ea typeface="CMU Sans Serif Demi Condensed" pitchFamily="2" charset="0"/>
                <a:cs typeface="CMU Sans Serif Demi Condensed" pitchFamily="2" charset="0"/>
              </a:defRPr>
            </a:lvl1pPr>
            <a:lvl2pPr>
              <a:defRPr>
                <a:solidFill>
                  <a:schemeClr val="tx2">
                    <a:lumMod val="50000"/>
                  </a:schemeClr>
                </a:solidFill>
                <a:latin typeface="CMU Sans Serif Demi Condensed" pitchFamily="2" charset="0"/>
                <a:ea typeface="CMU Sans Serif Demi Condensed" pitchFamily="2" charset="0"/>
                <a:cs typeface="CMU Sans Serif Demi Condensed" pitchFamily="2" charset="0"/>
              </a:defRPr>
            </a:lvl2pPr>
            <a:lvl3pPr>
              <a:defRPr>
                <a:solidFill>
                  <a:schemeClr val="tx2">
                    <a:lumMod val="50000"/>
                  </a:schemeClr>
                </a:solidFill>
                <a:latin typeface="CMU Sans Serif Demi Condensed" pitchFamily="2" charset="0"/>
                <a:ea typeface="CMU Sans Serif Demi Condensed" pitchFamily="2" charset="0"/>
                <a:cs typeface="CMU Sans Serif Demi Condensed" pitchFamily="2" charset="0"/>
              </a:defRPr>
            </a:lvl3pPr>
            <a:lvl4pPr>
              <a:defRPr>
                <a:solidFill>
                  <a:schemeClr val="tx2">
                    <a:lumMod val="50000"/>
                  </a:schemeClr>
                </a:solidFill>
                <a:latin typeface="CMU Sans Serif Demi Condensed" pitchFamily="2" charset="0"/>
                <a:ea typeface="CMU Sans Serif Demi Condensed" pitchFamily="2" charset="0"/>
                <a:cs typeface="CMU Sans Serif Demi Condensed" pitchFamily="2" charset="0"/>
              </a:defRPr>
            </a:lvl4pPr>
            <a:lvl5pPr>
              <a:defRPr>
                <a:solidFill>
                  <a:schemeClr val="tx2">
                    <a:lumMod val="50000"/>
                  </a:schemeClr>
                </a:solidFill>
                <a:latin typeface="CMU Sans Serif Demi Condensed" pitchFamily="2" charset="0"/>
                <a:ea typeface="CMU Sans Serif Demi Condensed" pitchFamily="2" charset="0"/>
                <a:cs typeface="CMU Sans Serif Demi Condensed"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0" y="6477000"/>
            <a:ext cx="3124200" cy="365125"/>
          </a:xfrm>
        </p:spPr>
        <p:txBody>
          <a:bodyPr/>
          <a:lstStyle>
            <a:lvl1pPr>
              <a:defRPr sz="1200">
                <a:solidFill>
                  <a:schemeClr val="bg1">
                    <a:lumMod val="75000"/>
                  </a:schemeClr>
                </a:solidFill>
                <a:latin typeface="CMU Sans Serif Demi Condensed" pitchFamily="2" charset="0"/>
                <a:ea typeface="CMU Sans Serif Demi Condensed" pitchFamily="2" charset="0"/>
                <a:cs typeface="CMU Sans Serif Demi Condensed" pitchFamily="2" charset="0"/>
              </a:defRPr>
            </a:lvl1pPr>
          </a:lstStyle>
          <a:p>
            <a:r>
              <a:rPr lang="en-US" smtClean="0"/>
              <a:t>SeyedMohammadMehdi Ahmadpanah</a:t>
            </a:r>
            <a:endParaRPr lang="en-US" dirty="0"/>
          </a:p>
        </p:txBody>
      </p:sp>
      <p:sp>
        <p:nvSpPr>
          <p:cNvPr id="5" name="Footer Placeholder 4"/>
          <p:cNvSpPr>
            <a:spLocks noGrp="1"/>
          </p:cNvSpPr>
          <p:nvPr>
            <p:ph type="ftr" sz="quarter" idx="11"/>
          </p:nvPr>
        </p:nvSpPr>
        <p:spPr>
          <a:xfrm>
            <a:off x="3124200" y="6492875"/>
            <a:ext cx="2895600" cy="365125"/>
          </a:xfrm>
        </p:spPr>
        <p:txBody>
          <a:bodyPr/>
          <a:lstStyle>
            <a:lvl1pPr>
              <a:defRPr>
                <a:solidFill>
                  <a:schemeClr val="bg1">
                    <a:lumMod val="75000"/>
                  </a:schemeClr>
                </a:solidFill>
                <a:latin typeface="CMU Sans Serif" pitchFamily="2" charset="0"/>
                <a:ea typeface="CMU Sans Serif" pitchFamily="2" charset="0"/>
                <a:cs typeface="CMU Sans Serif" pitchFamily="2" charset="0"/>
              </a:defRPr>
            </a:lvl1pPr>
          </a:lstStyle>
          <a:p>
            <a:r>
              <a:rPr lang="en-US" smtClean="0"/>
              <a:t>Monitoring-Oriented Programming</a:t>
            </a:r>
            <a:endParaRPr lang="en-US" dirty="0"/>
          </a:p>
        </p:txBody>
      </p:sp>
      <p:sp>
        <p:nvSpPr>
          <p:cNvPr id="6" name="Slide Number Placeholder 5"/>
          <p:cNvSpPr>
            <a:spLocks noGrp="1"/>
          </p:cNvSpPr>
          <p:nvPr>
            <p:ph type="sldNum" sz="quarter" idx="12"/>
          </p:nvPr>
        </p:nvSpPr>
        <p:spPr>
          <a:xfrm>
            <a:off x="6705600" y="6492875"/>
            <a:ext cx="2438400" cy="365125"/>
          </a:xfrm>
        </p:spPr>
        <p:txBody>
          <a:bodyPr/>
          <a:lstStyle>
            <a:lvl1pPr>
              <a:defRPr>
                <a:solidFill>
                  <a:schemeClr val="bg1">
                    <a:lumMod val="75000"/>
                  </a:schemeClr>
                </a:solidFill>
                <a:latin typeface="CMU Sans Serif Demi Condensed" pitchFamily="2" charset="0"/>
                <a:ea typeface="CMU Sans Serif Demi Condensed" pitchFamily="2" charset="0"/>
                <a:cs typeface="CMU Sans Serif Demi Condensed" pitchFamily="2" charset="0"/>
              </a:defRPr>
            </a:lvl1pPr>
          </a:lstStyle>
          <a:p>
            <a:r>
              <a:rPr lang="en-US" smtClean="0"/>
              <a:t> Mar. 5, 2017    </a:t>
            </a:r>
            <a:fld id="{02C452E0-C61E-4715-B498-05915068B0E8}" type="slidenum">
              <a:rPr lang="en-US" smtClean="0"/>
              <a:pPr/>
              <a:t>‹#›</a:t>
            </a:fld>
            <a:r>
              <a:rPr lang="en-US" smtClean="0"/>
              <a:t>/81</a:t>
            </a:r>
            <a:endParaRPr lang="en-US" dirty="0"/>
          </a:p>
        </p:txBody>
      </p:sp>
      <p:sp>
        <p:nvSpPr>
          <p:cNvPr id="8" name="Rectangle 7"/>
          <p:cNvSpPr/>
          <p:nvPr userDrawn="1"/>
        </p:nvSpPr>
        <p:spPr>
          <a:xfrm>
            <a:off x="0" y="6477000"/>
            <a:ext cx="9144000" cy="38100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3"/>
          <p:cNvSpPr txBox="1">
            <a:spLocks/>
          </p:cNvSpPr>
          <p:nvPr userDrawn="1"/>
        </p:nvSpPr>
        <p:spPr>
          <a:xfrm>
            <a:off x="0" y="6477000"/>
            <a:ext cx="3124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solidFill>
                  <a:schemeClr val="bg1">
                    <a:lumMod val="85000"/>
                  </a:schemeClr>
                </a:solidFill>
              </a:rPr>
              <a:t>SeyedMohammadMehdi</a:t>
            </a:r>
            <a:r>
              <a:rPr lang="en-US" dirty="0" smtClean="0">
                <a:solidFill>
                  <a:schemeClr val="bg1">
                    <a:lumMod val="85000"/>
                  </a:schemeClr>
                </a:solidFill>
              </a:rPr>
              <a:t> Ahmadpanah</a:t>
            </a:r>
            <a:endParaRPr lang="en-US" dirty="0">
              <a:solidFill>
                <a:schemeClr val="bg1">
                  <a:lumMod val="85000"/>
                </a:schemeClr>
              </a:solidFill>
            </a:endParaRPr>
          </a:p>
        </p:txBody>
      </p:sp>
      <p:sp>
        <p:nvSpPr>
          <p:cNvPr id="13" name="Footer Placeholder 4"/>
          <p:cNvSpPr txBox="1">
            <a:spLocks/>
          </p:cNvSpPr>
          <p:nvPr userDrawn="1"/>
        </p:nvSpPr>
        <p:spPr>
          <a:xfrm>
            <a:off x="3124200" y="64770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lumMod val="85000"/>
                  </a:schemeClr>
                </a:solidFill>
              </a:rPr>
              <a:t>Dependent</a:t>
            </a:r>
            <a:r>
              <a:rPr lang="en-US" sz="1400" baseline="0" dirty="0" smtClean="0">
                <a:solidFill>
                  <a:schemeClr val="bg1">
                    <a:lumMod val="85000"/>
                  </a:schemeClr>
                </a:solidFill>
              </a:rPr>
              <a:t> Types</a:t>
            </a:r>
            <a:endParaRPr lang="en-US" sz="1400" dirty="0">
              <a:solidFill>
                <a:schemeClr val="bg1">
                  <a:lumMod val="85000"/>
                </a:schemeClr>
              </a:solidFill>
            </a:endParaRPr>
          </a:p>
        </p:txBody>
      </p:sp>
      <p:sp>
        <p:nvSpPr>
          <p:cNvPr id="14" name="Slide Number Placeholder 5"/>
          <p:cNvSpPr txBox="1">
            <a:spLocks/>
          </p:cNvSpPr>
          <p:nvPr userDrawn="1"/>
        </p:nvSpPr>
        <p:spPr>
          <a:xfrm>
            <a:off x="6705600" y="6492875"/>
            <a:ext cx="2438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bg1">
                    <a:lumMod val="85000"/>
                  </a:schemeClr>
                </a:solidFill>
              </a:rPr>
              <a:t>Feb. 13, 2018    </a:t>
            </a:r>
            <a:fld id="{02C452E0-C61E-4715-B498-05915068B0E8}" type="slidenum">
              <a:rPr lang="en-US" smtClean="0">
                <a:solidFill>
                  <a:schemeClr val="bg1">
                    <a:lumMod val="85000"/>
                  </a:schemeClr>
                </a:solidFill>
              </a:rPr>
              <a:pPr/>
              <a:t>‹#›</a:t>
            </a:fld>
            <a:r>
              <a:rPr lang="en-US" dirty="0" smtClean="0">
                <a:solidFill>
                  <a:schemeClr val="bg1">
                    <a:lumMod val="85000"/>
                  </a:schemeClr>
                </a:solidFill>
              </a:rPr>
              <a:t>/33</a:t>
            </a:r>
            <a:endParaRPr lang="en-US" dirty="0">
              <a:solidFill>
                <a:schemeClr val="bg1">
                  <a:lumMod val="85000"/>
                </a:schemeClr>
              </a:solidFill>
            </a:endParaRPr>
          </a:p>
        </p:txBody>
      </p:sp>
    </p:spTree>
    <p:extLst>
      <p:ext uri="{BB962C8B-B14F-4D97-AF65-F5344CB8AC3E}">
        <p14:creationId xmlns:p14="http://schemas.microsoft.com/office/powerpoint/2010/main" val="37749063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3EF6BE-4600-4360-9B05-DF970D310104}" type="datetime4">
              <a:rPr lang="en-US" smtClean="0"/>
              <a:t>February 14, 2018</a:t>
            </a:fld>
            <a:endParaRPr lang="en-US"/>
          </a:p>
        </p:txBody>
      </p:sp>
      <p:sp>
        <p:nvSpPr>
          <p:cNvPr id="5" name="Footer Placeholder 4"/>
          <p:cNvSpPr>
            <a:spLocks noGrp="1"/>
          </p:cNvSpPr>
          <p:nvPr>
            <p:ph type="ftr" sz="quarter" idx="11"/>
          </p:nvPr>
        </p:nvSpPr>
        <p:spPr/>
        <p:txBody>
          <a:bodyPr/>
          <a:lstStyle/>
          <a:p>
            <a:r>
              <a:rPr lang="en-US" smtClean="0"/>
              <a:t>Monitoring-Oriented Programming</a:t>
            </a:r>
            <a:endParaRPr lang="en-US"/>
          </a:p>
        </p:txBody>
      </p:sp>
      <p:sp>
        <p:nvSpPr>
          <p:cNvPr id="6" name="Slide Number Placeholder 5"/>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19915770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CA2E06-AACC-48F3-883D-C5EBF239ABB8}" type="datetime4">
              <a:rPr lang="en-US" smtClean="0"/>
              <a:t>February 14, 2018</a:t>
            </a:fld>
            <a:endParaRPr lang="en-US"/>
          </a:p>
        </p:txBody>
      </p:sp>
      <p:sp>
        <p:nvSpPr>
          <p:cNvPr id="6" name="Footer Placeholder 5"/>
          <p:cNvSpPr>
            <a:spLocks noGrp="1"/>
          </p:cNvSpPr>
          <p:nvPr>
            <p:ph type="ftr" sz="quarter" idx="11"/>
          </p:nvPr>
        </p:nvSpPr>
        <p:spPr/>
        <p:txBody>
          <a:bodyPr/>
          <a:lstStyle/>
          <a:p>
            <a:r>
              <a:rPr lang="en-US" smtClean="0"/>
              <a:t>Monitoring-Oriented Programming</a:t>
            </a:r>
            <a:endParaRPr lang="en-US"/>
          </a:p>
        </p:txBody>
      </p:sp>
      <p:sp>
        <p:nvSpPr>
          <p:cNvPr id="7" name="Slide Number Placeholder 6"/>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15280322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0BC4E-E0D8-4960-8C06-3F41EBCC4DB2}" type="datetime4">
              <a:rPr lang="en-US" smtClean="0"/>
              <a:t>February 14, 2018</a:t>
            </a:fld>
            <a:endParaRPr lang="en-US"/>
          </a:p>
        </p:txBody>
      </p:sp>
      <p:sp>
        <p:nvSpPr>
          <p:cNvPr id="8" name="Footer Placeholder 7"/>
          <p:cNvSpPr>
            <a:spLocks noGrp="1"/>
          </p:cNvSpPr>
          <p:nvPr>
            <p:ph type="ftr" sz="quarter" idx="11"/>
          </p:nvPr>
        </p:nvSpPr>
        <p:spPr/>
        <p:txBody>
          <a:bodyPr/>
          <a:lstStyle/>
          <a:p>
            <a:r>
              <a:rPr lang="en-US" smtClean="0"/>
              <a:t>Monitoring-Oriented Programming</a:t>
            </a:r>
            <a:endParaRPr lang="en-US"/>
          </a:p>
        </p:txBody>
      </p:sp>
      <p:sp>
        <p:nvSpPr>
          <p:cNvPr id="9" name="Slide Number Placeholder 8"/>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124884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065C42-3D09-4570-ABAF-0637A2F9ACF5}" type="datetime4">
              <a:rPr lang="en-US" smtClean="0"/>
              <a:t>February 14, 2018</a:t>
            </a:fld>
            <a:endParaRPr lang="en-US"/>
          </a:p>
        </p:txBody>
      </p:sp>
      <p:sp>
        <p:nvSpPr>
          <p:cNvPr id="4" name="Footer Placeholder 3"/>
          <p:cNvSpPr>
            <a:spLocks noGrp="1"/>
          </p:cNvSpPr>
          <p:nvPr>
            <p:ph type="ftr" sz="quarter" idx="11"/>
          </p:nvPr>
        </p:nvSpPr>
        <p:spPr/>
        <p:txBody>
          <a:bodyPr/>
          <a:lstStyle/>
          <a:p>
            <a:r>
              <a:rPr lang="en-US" smtClean="0"/>
              <a:t>Monitoring-Oriented Programming</a:t>
            </a:r>
            <a:endParaRPr lang="en-US"/>
          </a:p>
        </p:txBody>
      </p:sp>
      <p:sp>
        <p:nvSpPr>
          <p:cNvPr id="5" name="Slide Number Placeholder 4"/>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56958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2D4F8-457E-450F-8D7E-3EB53B7BD1EE}" type="datetime4">
              <a:rPr lang="en-US" smtClean="0"/>
              <a:t>February 14, 2018</a:t>
            </a:fld>
            <a:endParaRPr lang="en-US"/>
          </a:p>
        </p:txBody>
      </p:sp>
      <p:sp>
        <p:nvSpPr>
          <p:cNvPr id="3" name="Footer Placeholder 2"/>
          <p:cNvSpPr>
            <a:spLocks noGrp="1"/>
          </p:cNvSpPr>
          <p:nvPr>
            <p:ph type="ftr" sz="quarter" idx="11"/>
          </p:nvPr>
        </p:nvSpPr>
        <p:spPr/>
        <p:txBody>
          <a:bodyPr/>
          <a:lstStyle/>
          <a:p>
            <a:r>
              <a:rPr lang="en-US" smtClean="0"/>
              <a:t>Monitoring-Oriented Programming</a:t>
            </a:r>
            <a:endParaRPr lang="en-US"/>
          </a:p>
        </p:txBody>
      </p:sp>
      <p:sp>
        <p:nvSpPr>
          <p:cNvPr id="4" name="Slide Number Placeholder 3"/>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190113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9F965-56C5-49A9-B3F4-1357B2158F0A}" type="datetime4">
              <a:rPr lang="en-US" smtClean="0"/>
              <a:t>February 14, 2018</a:t>
            </a:fld>
            <a:endParaRPr lang="en-US"/>
          </a:p>
        </p:txBody>
      </p:sp>
      <p:sp>
        <p:nvSpPr>
          <p:cNvPr id="6" name="Footer Placeholder 5"/>
          <p:cNvSpPr>
            <a:spLocks noGrp="1"/>
          </p:cNvSpPr>
          <p:nvPr>
            <p:ph type="ftr" sz="quarter" idx="11"/>
          </p:nvPr>
        </p:nvSpPr>
        <p:spPr/>
        <p:txBody>
          <a:bodyPr/>
          <a:lstStyle/>
          <a:p>
            <a:r>
              <a:rPr lang="en-US" smtClean="0"/>
              <a:t>Monitoring-Oriented Programming</a:t>
            </a:r>
            <a:endParaRPr lang="en-US"/>
          </a:p>
        </p:txBody>
      </p:sp>
      <p:sp>
        <p:nvSpPr>
          <p:cNvPr id="7" name="Slide Number Placeholder 6"/>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80760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B63E3-76A3-49F3-8113-5F688C095A1C}" type="datetime4">
              <a:rPr lang="en-US" smtClean="0"/>
              <a:t>February 14, 2018</a:t>
            </a:fld>
            <a:endParaRPr lang="en-US"/>
          </a:p>
        </p:txBody>
      </p:sp>
      <p:sp>
        <p:nvSpPr>
          <p:cNvPr id="6" name="Footer Placeholder 5"/>
          <p:cNvSpPr>
            <a:spLocks noGrp="1"/>
          </p:cNvSpPr>
          <p:nvPr>
            <p:ph type="ftr" sz="quarter" idx="11"/>
          </p:nvPr>
        </p:nvSpPr>
        <p:spPr/>
        <p:txBody>
          <a:bodyPr/>
          <a:lstStyle/>
          <a:p>
            <a:r>
              <a:rPr lang="en-US" smtClean="0"/>
              <a:t>Monitoring-Oriented Programming</a:t>
            </a:r>
            <a:endParaRPr lang="en-US"/>
          </a:p>
        </p:txBody>
      </p:sp>
      <p:sp>
        <p:nvSpPr>
          <p:cNvPr id="7" name="Slide Number Placeholder 6"/>
          <p:cNvSpPr>
            <a:spLocks noGrp="1"/>
          </p:cNvSpPr>
          <p:nvPr>
            <p:ph type="sldNum" sz="quarter" idx="12"/>
          </p:nvPr>
        </p:nvSpPr>
        <p:spPr/>
        <p:txBody>
          <a:bodyPr/>
          <a:lstStyle/>
          <a:p>
            <a:fld id="{02C452E0-C61E-4715-B498-05915068B0E8}" type="slidenum">
              <a:rPr lang="en-US" smtClean="0"/>
              <a:t>‹#›</a:t>
            </a:fld>
            <a:endParaRPr lang="en-US"/>
          </a:p>
        </p:txBody>
      </p:sp>
    </p:spTree>
    <p:extLst>
      <p:ext uri="{BB962C8B-B14F-4D97-AF65-F5344CB8AC3E}">
        <p14:creationId xmlns:p14="http://schemas.microsoft.com/office/powerpoint/2010/main" val="297787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222BD-BE24-4D5F-8DE3-F4E47BF09213}" type="datetime4">
              <a:rPr lang="en-US" smtClean="0"/>
              <a:t>February 14, 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Monitoring-Oriented Programming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452E0-C61E-4715-B498-05915068B0E8}" type="slidenum">
              <a:rPr lang="en-US" smtClean="0"/>
              <a:t>‹#›</a:t>
            </a:fld>
            <a:endParaRPr lang="en-US"/>
          </a:p>
        </p:txBody>
      </p:sp>
    </p:spTree>
    <p:extLst>
      <p:ext uri="{BB962C8B-B14F-4D97-AF65-F5344CB8AC3E}">
        <p14:creationId xmlns:p14="http://schemas.microsoft.com/office/powerpoint/2010/main" val="390844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s.bu.edu/~hwxi/DML/DML.html" TargetMode="External"/><Relationship Id="rId2" Type="http://schemas.openxmlformats.org/officeDocument/2006/relationships/hyperlink" Target="http://twelf.org/wik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Autofit/>
          </a:bodyPr>
          <a:lstStyle/>
          <a:p>
            <a:r>
              <a:rPr lang="en-US" sz="4800" dirty="0">
                <a:solidFill>
                  <a:schemeClr val="bg1"/>
                </a:solidFill>
              </a:rPr>
              <a:t>Dependent Types, </a:t>
            </a:r>
            <a:r>
              <a:rPr lang="en-US" sz="4800" dirty="0" smtClean="0">
                <a:solidFill>
                  <a:schemeClr val="bg1"/>
                </a:solidFill>
              </a:rPr>
              <a:t/>
            </a:r>
            <a:br>
              <a:rPr lang="en-US" sz="4800" dirty="0" smtClean="0">
                <a:solidFill>
                  <a:schemeClr val="bg1"/>
                </a:solidFill>
              </a:rPr>
            </a:br>
            <a:r>
              <a:rPr lang="en-US" sz="4800" dirty="0" err="1" smtClean="0">
                <a:solidFill>
                  <a:schemeClr val="bg1"/>
                </a:solidFill>
              </a:rPr>
              <a:t>Twelf</a:t>
            </a:r>
            <a:r>
              <a:rPr lang="en-US" sz="4800" dirty="0" smtClean="0">
                <a:solidFill>
                  <a:schemeClr val="bg1"/>
                </a:solidFill>
              </a:rPr>
              <a:t> </a:t>
            </a:r>
            <a:r>
              <a:rPr lang="en-US" sz="4800" dirty="0">
                <a:solidFill>
                  <a:schemeClr val="bg1"/>
                </a:solidFill>
              </a:rPr>
              <a:t>and Its Application in Proof</a:t>
            </a:r>
            <a:endParaRPr lang="en-US" sz="4800" b="1" dirty="0">
              <a:solidFill>
                <a:schemeClr val="bg1"/>
              </a:solidFill>
              <a:latin typeface="+mj-lt"/>
            </a:endParaRPr>
          </a:p>
        </p:txBody>
      </p:sp>
      <p:sp>
        <p:nvSpPr>
          <p:cNvPr id="3" name="Subtitle 2"/>
          <p:cNvSpPr>
            <a:spLocks noGrp="1"/>
          </p:cNvSpPr>
          <p:nvPr>
            <p:ph type="subTitle" idx="1"/>
          </p:nvPr>
        </p:nvSpPr>
        <p:spPr>
          <a:xfrm>
            <a:off x="1219200" y="3200400"/>
            <a:ext cx="6705600" cy="3657600"/>
          </a:xfrm>
        </p:spPr>
        <p:txBody>
          <a:bodyPr>
            <a:normAutofit fontScale="92500" lnSpcReduction="10000"/>
          </a:bodyPr>
          <a:lstStyle/>
          <a:p>
            <a:r>
              <a:rPr lang="en-US" dirty="0" smtClean="0">
                <a:solidFill>
                  <a:schemeClr val="bg1">
                    <a:lumMod val="85000"/>
                  </a:schemeClr>
                </a:solidFill>
                <a:latin typeface="CMU Sans Serif Demi Condensed" pitchFamily="2" charset="0"/>
                <a:ea typeface="CMU Sans Serif Demi Condensed" pitchFamily="2" charset="0"/>
                <a:cs typeface="CMU Sans Serif Demi Condensed" pitchFamily="2" charset="0"/>
              </a:rPr>
              <a:t>Seyed Mohammad Mehdi Ahmadpanah</a:t>
            </a:r>
          </a:p>
          <a:p>
            <a:r>
              <a:rPr lang="en-US" sz="1900" dirty="0" smtClean="0">
                <a:solidFill>
                  <a:schemeClr val="bg1">
                    <a:lumMod val="75000"/>
                  </a:schemeClr>
                </a:solidFill>
                <a:latin typeface="CMU Sans Serif Demi Condensed" pitchFamily="2" charset="0"/>
                <a:ea typeface="CMU Sans Serif Demi Condensed" pitchFamily="2" charset="0"/>
                <a:cs typeface="CMU Sans Serif Demi Condensed" pitchFamily="2" charset="0"/>
              </a:rPr>
              <a:t>smahmadpanah@aut.ac.ir</a:t>
            </a:r>
            <a:endParaRPr lang="en-US" sz="2000" dirty="0" smtClean="0">
              <a:solidFill>
                <a:schemeClr val="bg1">
                  <a:lumMod val="75000"/>
                </a:schemeClr>
              </a:solidFill>
              <a:latin typeface="CMU Sans Serif Demi Condensed" pitchFamily="2" charset="0"/>
              <a:ea typeface="CMU Sans Serif Demi Condensed" pitchFamily="2" charset="0"/>
              <a:cs typeface="CMU Sans Serif Demi Condensed" pitchFamily="2" charset="0"/>
            </a:endParaRPr>
          </a:p>
          <a:p>
            <a:endParaRPr lang="en-US" sz="2000" dirty="0">
              <a:solidFill>
                <a:schemeClr val="bg1">
                  <a:lumMod val="75000"/>
                </a:schemeClr>
              </a:solidFill>
            </a:endParaRPr>
          </a:p>
          <a:p>
            <a:r>
              <a:rPr lang="en-US" sz="2200" dirty="0" smtClean="0">
                <a:solidFill>
                  <a:schemeClr val="bg1">
                    <a:lumMod val="75000"/>
                  </a:schemeClr>
                </a:solidFill>
                <a:latin typeface="CMU Sans Serif Demi Condensed" pitchFamily="2" charset="0"/>
                <a:ea typeface="CMU Sans Serif Demi Condensed" pitchFamily="2" charset="0"/>
                <a:cs typeface="CMU Sans Serif Demi Condensed" pitchFamily="2" charset="0"/>
              </a:rPr>
              <a:t>Supervisor</a:t>
            </a:r>
          </a:p>
          <a:p>
            <a:r>
              <a:rPr lang="en-US" sz="2200" dirty="0" smtClean="0">
                <a:solidFill>
                  <a:schemeClr val="bg1">
                    <a:lumMod val="75000"/>
                  </a:schemeClr>
                </a:solidFill>
              </a:rPr>
              <a:t>Dr. </a:t>
            </a:r>
            <a:r>
              <a:rPr lang="en-US" sz="2200" dirty="0" err="1" smtClean="0">
                <a:solidFill>
                  <a:schemeClr val="bg1">
                    <a:lumMod val="75000"/>
                  </a:schemeClr>
                </a:solidFill>
              </a:rPr>
              <a:t>Mehran</a:t>
            </a:r>
            <a:r>
              <a:rPr lang="en-US" sz="2200" dirty="0" smtClean="0">
                <a:solidFill>
                  <a:schemeClr val="bg1">
                    <a:lumMod val="75000"/>
                  </a:schemeClr>
                </a:solidFill>
              </a:rPr>
              <a:t> S. </a:t>
            </a:r>
            <a:r>
              <a:rPr lang="en-US" sz="2200" dirty="0" err="1" smtClean="0">
                <a:solidFill>
                  <a:schemeClr val="bg1">
                    <a:lumMod val="75000"/>
                  </a:schemeClr>
                </a:solidFill>
              </a:rPr>
              <a:t>Fallah</a:t>
            </a:r>
            <a:endParaRPr lang="en-US" sz="2200" dirty="0" smtClean="0">
              <a:solidFill>
                <a:schemeClr val="bg1">
                  <a:lumMod val="75000"/>
                </a:schemeClr>
              </a:solidFill>
            </a:endParaRPr>
          </a:p>
          <a:p>
            <a:endParaRPr lang="en-US" sz="2000" dirty="0">
              <a:solidFill>
                <a:schemeClr val="bg1">
                  <a:lumMod val="75000"/>
                </a:schemeClr>
              </a:solidFill>
              <a:latin typeface="CMU Sans Serif Demi Condensed" pitchFamily="2" charset="0"/>
              <a:ea typeface="CMU Sans Serif Demi Condensed" pitchFamily="2" charset="0"/>
              <a:cs typeface="CMU Sans Serif Demi Condensed" pitchFamily="2" charset="0"/>
            </a:endParaRPr>
          </a:p>
          <a:p>
            <a:r>
              <a:rPr lang="en-US" sz="2200" dirty="0" smtClean="0">
                <a:solidFill>
                  <a:schemeClr val="bg1">
                    <a:lumMod val="75000"/>
                  </a:schemeClr>
                </a:solidFill>
              </a:rPr>
              <a:t>Formal Security Lab.</a:t>
            </a:r>
          </a:p>
          <a:p>
            <a:r>
              <a:rPr lang="en-US" sz="2200" dirty="0" smtClean="0">
                <a:solidFill>
                  <a:schemeClr val="bg1">
                    <a:lumMod val="75000"/>
                  </a:schemeClr>
                </a:solidFill>
              </a:rPr>
              <a:t>CEIT@AUT</a:t>
            </a:r>
          </a:p>
          <a:p>
            <a:endParaRPr lang="en-US" sz="2200" dirty="0">
              <a:solidFill>
                <a:schemeClr val="bg1">
                  <a:lumMod val="75000"/>
                </a:schemeClr>
              </a:solidFill>
            </a:endParaRPr>
          </a:p>
          <a:p>
            <a:r>
              <a:rPr lang="en-US" sz="2200" dirty="0" smtClean="0">
                <a:solidFill>
                  <a:schemeClr val="bg1">
                    <a:lumMod val="75000"/>
                  </a:schemeClr>
                </a:solidFill>
              </a:rPr>
              <a:t>Feb. 13, 2018</a:t>
            </a:r>
            <a:endParaRPr lang="en-US" sz="2200" dirty="0">
              <a:solidFill>
                <a:schemeClr val="bg1">
                  <a:lumMod val="75000"/>
                </a:schemeClr>
              </a:solidFill>
            </a:endParaRPr>
          </a:p>
        </p:txBody>
      </p:sp>
      <p:pic>
        <p:nvPicPr>
          <p:cNvPr id="4" name="Content Placeholder 4"/>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b="24385"/>
          <a:stretch/>
        </p:blipFill>
        <p:spPr>
          <a:xfrm>
            <a:off x="8382000" y="6153153"/>
            <a:ext cx="755576" cy="704847"/>
          </a:xfrm>
          <a:prstGeom prst="rect">
            <a:avLst/>
          </a:prstGeom>
        </p:spPr>
      </p:pic>
      <p:pic>
        <p:nvPicPr>
          <p:cNvPr id="5" name="Picture 4"/>
          <p:cNvPicPr>
            <a:picLocks noChangeAspect="1"/>
          </p:cNvPicPr>
          <p:nvPr/>
        </p:nvPicPr>
        <p:blipFill rotWithShape="1">
          <a:blip r:embed="rId4" cstate="print">
            <a:lum bright="70000" contrast="-70000"/>
            <a:extLst>
              <a:ext uri="{28A0092B-C50C-407E-A947-70E740481C1C}">
                <a14:useLocalDpi xmlns:a14="http://schemas.microsoft.com/office/drawing/2010/main" val="0"/>
              </a:ext>
            </a:extLst>
          </a:blip>
          <a:srcRect b="20861"/>
          <a:stretch/>
        </p:blipFill>
        <p:spPr>
          <a:xfrm>
            <a:off x="-105543" y="6167439"/>
            <a:ext cx="867543" cy="690561"/>
          </a:xfrm>
          <a:prstGeom prst="rect">
            <a:avLst/>
          </a:prstGeom>
        </p:spPr>
      </p:pic>
    </p:spTree>
    <p:extLst>
      <p:ext uri="{BB962C8B-B14F-4D97-AF65-F5344CB8AC3E}">
        <p14:creationId xmlns:p14="http://schemas.microsoft.com/office/powerpoint/2010/main" val="17795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Curry-Howard Correspondence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610600" cy="4953000"/>
              </a:xfrm>
            </p:spPr>
            <p:txBody>
              <a:bodyPr>
                <a:normAutofit/>
              </a:bodyPr>
              <a:lstStyle/>
              <a:p>
                <a:r>
                  <a:rPr lang="en-US" sz="2800" dirty="0" smtClean="0">
                    <a:ea typeface="Cambria Math" panose="02040503050406030204" pitchFamily="18" charset="0"/>
                    <a:cs typeface="CMU Serif" panose="02000603000000000000" pitchFamily="2" charset="0"/>
                  </a:rPr>
                  <a:t>Application: freely mixing </a:t>
                </a:r>
                <a:r>
                  <a:rPr lang="en-US" sz="2800" dirty="0" smtClean="0">
                    <a:solidFill>
                      <a:srgbClr val="0070C0"/>
                    </a:solidFill>
                    <a:ea typeface="Cambria Math" panose="02040503050406030204" pitchFamily="18" charset="0"/>
                    <a:cs typeface="CMU Serif" panose="02000603000000000000" pitchFamily="2" charset="0"/>
                  </a:rPr>
                  <a:t>propositions</a:t>
                </a:r>
                <a:r>
                  <a:rPr lang="en-US" sz="2800" dirty="0" smtClean="0">
                    <a:ea typeface="Cambria Math" panose="02040503050406030204" pitchFamily="18" charset="0"/>
                    <a:cs typeface="CMU Serif" panose="02000603000000000000" pitchFamily="2" charset="0"/>
                  </a:rPr>
                  <a:t> and </a:t>
                </a:r>
                <a:r>
                  <a:rPr lang="en-US" sz="2800" dirty="0" smtClean="0">
                    <a:solidFill>
                      <a:srgbClr val="7030A0"/>
                    </a:solidFill>
                    <a:ea typeface="Cambria Math" panose="02040503050406030204" pitchFamily="18" charset="0"/>
                    <a:cs typeface="CMU Serif" panose="02000603000000000000" pitchFamily="2" charset="0"/>
                  </a:rPr>
                  <a:t>types</a:t>
                </a:r>
              </a:p>
              <a:p>
                <a:pPr marL="0" indent="0">
                  <a:buNone/>
                </a:pPr>
                <a:r>
                  <a:rPr lang="en-US" sz="2800" dirty="0" smtClean="0">
                    <a:ea typeface="Cambria Math" panose="02040503050406030204" pitchFamily="18" charset="0"/>
                    <a:cs typeface="CMU Serif" panose="02000603000000000000" pitchFamily="2" charset="0"/>
                  </a:rPr>
                  <a:t>Example - indexing function </a:t>
                </a:r>
                <a:endParaRPr lang="en-US" sz="2800" dirty="0">
                  <a:ea typeface="Cambria Math" panose="02040503050406030204" pitchFamily="18" charset="0"/>
                  <a:cs typeface="CMU Serif" panose="02000603000000000000" pitchFamily="2" charset="0"/>
                </a:endParaRPr>
              </a:p>
              <a:p>
                <a:pPr marL="0" indent="0" algn="ctr">
                  <a:buNone/>
                </a:pPr>
                <a:r>
                  <a:rPr lang="en-US" sz="2800" dirty="0" err="1" smtClean="0">
                    <a:latin typeface="CMU Serif" panose="02000603000000000000" pitchFamily="2" charset="0"/>
                    <a:ea typeface="CMU Serif" panose="02000603000000000000" pitchFamily="2" charset="0"/>
                    <a:cs typeface="CMU Serif" panose="02000603000000000000" pitchFamily="2" charset="0"/>
                  </a:rPr>
                  <a:t>ith</a:t>
                </a:r>
                <a:r>
                  <a:rPr lang="en-US" sz="2800" dirty="0" smtClean="0">
                    <a:latin typeface="CMU Serif" panose="02000603000000000000" pitchFamily="2" charset="0"/>
                    <a:ea typeface="CMU Serif" panose="02000603000000000000" pitchFamily="2" charset="0"/>
                    <a:cs typeface="CMU Serif" panose="02000603000000000000" pitchFamily="2" charset="0"/>
                  </a:rPr>
                  <a:t>(n) </a:t>
                </a:r>
                <a:r>
                  <a:rPr lang="en-US" sz="2800" dirty="0">
                    <a:latin typeface="CMU Serif" panose="02000603000000000000" pitchFamily="2" charset="0"/>
                    <a:ea typeface="CMU Serif" panose="02000603000000000000" pitchFamily="2" charset="0"/>
                    <a:cs typeface="CMU Serif" panose="02000603000000000000" pitchFamily="2" charset="0"/>
                  </a:rPr>
                  <a:t>: </a:t>
                </a:r>
                <a:r>
                  <a:rPr lang="el-GR" sz="2800" dirty="0" smtClean="0">
                    <a:latin typeface="CMU Serif" panose="02000603000000000000" pitchFamily="2" charset="0"/>
                    <a:ea typeface="CMU Serif" panose="02000603000000000000" pitchFamily="2" charset="0"/>
                    <a:cs typeface="CMU Serif" panose="02000603000000000000" pitchFamily="2" charset="0"/>
                  </a:rPr>
                  <a:t>Π</a:t>
                </a:r>
                <a:r>
                  <a:rPr lang="en-US" sz="2800" dirty="0" smtClean="0">
                    <a:latin typeface="CMU Serif" panose="02000603000000000000" pitchFamily="2" charset="0"/>
                    <a:ea typeface="CMU Serif" panose="02000603000000000000" pitchFamily="2" charset="0"/>
                    <a:cs typeface="CMU Serif" panose="02000603000000000000" pitchFamily="2" charset="0"/>
                  </a:rPr>
                  <a:t>n:Nat. </a:t>
                </a:r>
                <a:r>
                  <a:rPr lang="el-GR" sz="2800" dirty="0" smtClean="0">
                    <a:latin typeface="CMU Serif" panose="02000603000000000000" pitchFamily="2" charset="0"/>
                    <a:ea typeface="CMU Serif" panose="02000603000000000000" pitchFamily="2" charset="0"/>
                    <a:cs typeface="CMU Serif" panose="02000603000000000000" pitchFamily="2" charset="0"/>
                  </a:rPr>
                  <a:t>Π</a:t>
                </a:r>
                <a:r>
                  <a:rPr lang="en-US" sz="2800" dirty="0" smtClean="0">
                    <a:latin typeface="CMU Serif" panose="02000603000000000000" pitchFamily="2" charset="0"/>
                    <a:ea typeface="CMU Serif" panose="02000603000000000000" pitchFamily="2" charset="0"/>
                    <a:cs typeface="CMU Serif" panose="02000603000000000000" pitchFamily="2" charset="0"/>
                  </a:rPr>
                  <a:t>l:Nat. </a:t>
                </a:r>
                <a:r>
                  <a:rPr lang="en-US" sz="2800" dirty="0" smtClean="0">
                    <a:solidFill>
                      <a:srgbClr val="0070C0"/>
                    </a:solidFill>
                    <a:latin typeface="CMU Serif" panose="02000603000000000000" pitchFamily="2" charset="0"/>
                    <a:ea typeface="CMU Serif" panose="02000603000000000000" pitchFamily="2" charset="0"/>
                    <a:cs typeface="CMU Serif" panose="02000603000000000000" pitchFamily="2" charset="0"/>
                  </a:rPr>
                  <a:t>Lt(</a:t>
                </a:r>
                <a:r>
                  <a:rPr lang="en-US" sz="2800" dirty="0" err="1" smtClean="0">
                    <a:solidFill>
                      <a:srgbClr val="0070C0"/>
                    </a:solidFill>
                    <a:latin typeface="CMU Serif" panose="02000603000000000000" pitchFamily="2" charset="0"/>
                    <a:ea typeface="CMU Serif" panose="02000603000000000000" pitchFamily="2" charset="0"/>
                    <a:cs typeface="CMU Serif" panose="02000603000000000000" pitchFamily="2" charset="0"/>
                  </a:rPr>
                  <a:t>l,n</a:t>
                </a:r>
                <a:r>
                  <a:rPr lang="en-US" sz="2800" dirty="0" smtClean="0">
                    <a:solidFill>
                      <a:srgbClr val="0070C0"/>
                    </a:solidFill>
                    <a:latin typeface="CMU Serif" panose="02000603000000000000" pitchFamily="2" charset="0"/>
                    <a:ea typeface="CMU Serif" panose="02000603000000000000" pitchFamily="2" charset="0"/>
                    <a:cs typeface="CMU Serif" panose="02000603000000000000" pitchFamily="2" charset="0"/>
                  </a:rPr>
                  <a:t>)</a:t>
                </a:r>
                <a:r>
                  <a:rPr lang="en-US" sz="2800" dirty="0" smtClean="0">
                    <a:latin typeface="CMU Serif" panose="02000603000000000000" pitchFamily="2" charset="0"/>
                    <a:ea typeface="CMU Serif" panose="02000603000000000000" pitchFamily="2" charset="0"/>
                    <a:cs typeface="CMU Serif" panose="02000603000000000000" pitchFamily="2" charset="0"/>
                  </a:rPr>
                  <a:t> </a:t>
                </a:r>
                <a:r>
                  <a:rPr lang="en-US" sz="2800" dirty="0">
                    <a:latin typeface="CMU Serif" panose="02000603000000000000" pitchFamily="2" charset="0"/>
                    <a:ea typeface="CMU Serif" panose="02000603000000000000" pitchFamily="2" charset="0"/>
                    <a:cs typeface="CMU Serif" panose="02000603000000000000" pitchFamily="2" charset="0"/>
                  </a:rPr>
                  <a:t>→ </a:t>
                </a:r>
                <a:r>
                  <a:rPr lang="en-US" sz="2800" dirty="0" smtClean="0">
                    <a:latin typeface="CMU Serif" panose="02000603000000000000" pitchFamily="2" charset="0"/>
                    <a:ea typeface="CMU Serif" panose="02000603000000000000" pitchFamily="2" charset="0"/>
                    <a:cs typeface="CMU Serif" panose="02000603000000000000" pitchFamily="2" charset="0"/>
                  </a:rPr>
                  <a:t>Vector(n)</a:t>
                </a:r>
                <a:r>
                  <a:rPr lang="en-US" sz="2800" dirty="0">
                    <a:latin typeface="CMU Serif" panose="02000603000000000000" pitchFamily="2" charset="0"/>
                    <a:ea typeface="CMU Serif" panose="02000603000000000000" pitchFamily="2" charset="0"/>
                    <a:cs typeface="CMU Serif" panose="02000603000000000000" pitchFamily="2" charset="0"/>
                  </a:rPr>
                  <a:t> </a:t>
                </a:r>
                <a:r>
                  <a:rPr lang="en-US" sz="2800" dirty="0" smtClean="0">
                    <a:latin typeface="CMU Serif" panose="02000603000000000000" pitchFamily="2" charset="0"/>
                    <a:ea typeface="CMU Serif" panose="02000603000000000000" pitchFamily="2" charset="0"/>
                    <a:cs typeface="CMU Serif" panose="02000603000000000000" pitchFamily="2" charset="0"/>
                  </a:rPr>
                  <a:t>→ T</a:t>
                </a:r>
              </a:p>
              <a:p>
                <a:pPr marL="0" indent="0">
                  <a:buNone/>
                </a:pPr>
                <a:r>
                  <a:rPr lang="en-US" sz="2800" dirty="0" smtClean="0">
                    <a:ea typeface="Cambria Math" panose="02040503050406030204" pitchFamily="18" charset="0"/>
                    <a:cs typeface="CMU Serif" panose="02000603000000000000" pitchFamily="2" charset="0"/>
                  </a:rPr>
                  <a:t>Example – type of binary, associative operations on some type </a:t>
                </a:r>
                <a:r>
                  <a:rPr lang="en-US" sz="2800" dirty="0">
                    <a:latin typeface="CMU Serif" panose="02000603000000000000" pitchFamily="2" charset="0"/>
                    <a:ea typeface="CMU Serif" panose="02000603000000000000" pitchFamily="2" charset="0"/>
                    <a:cs typeface="CMU Serif" panose="02000603000000000000" pitchFamily="2" charset="0"/>
                  </a:rPr>
                  <a:t>T</a:t>
                </a:r>
                <a:endParaRPr lang="en-US" sz="2800" dirty="0" smtClean="0">
                  <a:ea typeface="Cambria Math" panose="02040503050406030204" pitchFamily="18" charset="0"/>
                  <a:cs typeface="CMU Serif" panose="02000603000000000000" pitchFamily="2" charset="0"/>
                </a:endParaRPr>
              </a:p>
              <a:p>
                <a:pPr marL="0" indent="0" algn="ctr">
                  <a:buNone/>
                </a:pPr>
                <a:r>
                  <a:rPr lang="el-GR" sz="2800" dirty="0" smtClean="0">
                    <a:solidFill>
                      <a:srgbClr val="0070C0"/>
                    </a:solidFill>
                    <a:latin typeface="Cambria Math" panose="02040503050406030204" pitchFamily="18" charset="0"/>
                    <a:ea typeface="Cambria Math" panose="02040503050406030204" pitchFamily="18" charset="0"/>
                    <a:cs typeface="CMU Serif" panose="02000603000000000000" pitchFamily="2" charset="0"/>
                  </a:rPr>
                  <a:t>Σ</a:t>
                </a:r>
                <a:r>
                  <a:rPr lang="en-US" sz="2800" dirty="0" smtClean="0">
                    <a:latin typeface="CMU Serif" panose="02000603000000000000" pitchFamily="2" charset="0"/>
                    <a:ea typeface="CMU Serif" panose="02000603000000000000" pitchFamily="2" charset="0"/>
                    <a:cs typeface="CMU Serif" panose="02000603000000000000" pitchFamily="2" charset="0"/>
                  </a:rPr>
                  <a:t>m:</a:t>
                </a:r>
                <a:r>
                  <a:rPr lang="en-US" sz="2800" dirty="0">
                    <a:latin typeface="CMU Serif" panose="02000603000000000000" pitchFamily="2" charset="0"/>
                    <a:ea typeface="CMU Serif" panose="02000603000000000000" pitchFamily="2" charset="0"/>
                    <a:cs typeface="CMU Serif" panose="02000603000000000000" pitchFamily="2" charset="0"/>
                  </a:rPr>
                  <a:t> </a:t>
                </a:r>
                <a:r>
                  <a:rPr lang="en-US" sz="2800" dirty="0" smtClean="0">
                    <a:latin typeface="CMU Serif" panose="02000603000000000000" pitchFamily="2" charset="0"/>
                    <a:ea typeface="CMU Serif" panose="02000603000000000000" pitchFamily="2" charset="0"/>
                    <a:cs typeface="CMU Serif" panose="02000603000000000000" pitchFamily="2" charset="0"/>
                  </a:rPr>
                  <a:t>T → T → T. </a:t>
                </a:r>
                <a:r>
                  <a:rPr lang="el-GR" sz="2800" dirty="0" smtClean="0">
                    <a:latin typeface="CMU Serif" panose="02000603000000000000" pitchFamily="2" charset="0"/>
                    <a:ea typeface="CMU Serif" panose="02000603000000000000" pitchFamily="2" charset="0"/>
                    <a:cs typeface="CMU Serif" panose="02000603000000000000" pitchFamily="2" charset="0"/>
                  </a:rPr>
                  <a:t>Π</a:t>
                </a:r>
                <a:r>
                  <a:rPr lang="en-US" sz="2800" dirty="0" smtClean="0">
                    <a:latin typeface="CMU Serif" panose="02000603000000000000" pitchFamily="2" charset="0"/>
                    <a:ea typeface="CMU Serif" panose="02000603000000000000" pitchFamily="2" charset="0"/>
                    <a:cs typeface="CMU Serif" panose="02000603000000000000" pitchFamily="2" charset="0"/>
                  </a:rPr>
                  <a:t>x : T. </a:t>
                </a:r>
                <a:r>
                  <a:rPr lang="el-GR" sz="2800" dirty="0" smtClean="0">
                    <a:latin typeface="CMU Serif" panose="02000603000000000000" pitchFamily="2" charset="0"/>
                    <a:ea typeface="CMU Serif" panose="02000603000000000000" pitchFamily="2" charset="0"/>
                    <a:cs typeface="CMU Serif" panose="02000603000000000000" pitchFamily="2" charset="0"/>
                  </a:rPr>
                  <a:t>Π</a:t>
                </a:r>
                <a:r>
                  <a:rPr lang="en-US" sz="2800" dirty="0" smtClean="0">
                    <a:latin typeface="CMU Serif" panose="02000603000000000000" pitchFamily="2" charset="0"/>
                    <a:ea typeface="CMU Serif" panose="02000603000000000000" pitchFamily="2" charset="0"/>
                    <a:cs typeface="CMU Serif" panose="02000603000000000000" pitchFamily="2" charset="0"/>
                  </a:rPr>
                  <a:t>y : T</a:t>
                </a:r>
                <a:r>
                  <a:rPr lang="en-US" sz="2800" dirty="0">
                    <a:latin typeface="CMU Serif" panose="02000603000000000000" pitchFamily="2" charset="0"/>
                    <a:ea typeface="CMU Serif" panose="02000603000000000000" pitchFamily="2" charset="0"/>
                    <a:cs typeface="CMU Serif" panose="02000603000000000000" pitchFamily="2" charset="0"/>
                  </a:rPr>
                  <a:t>.</a:t>
                </a:r>
                <a:r>
                  <a:rPr lang="en-US" sz="2800" dirty="0" smtClean="0">
                    <a:latin typeface="CMU Serif" panose="02000603000000000000" pitchFamily="2" charset="0"/>
                    <a:ea typeface="CMU Serif" panose="02000603000000000000" pitchFamily="2" charset="0"/>
                    <a:cs typeface="CMU Serif" panose="02000603000000000000" pitchFamily="2" charset="0"/>
                  </a:rPr>
                  <a:t> </a:t>
                </a:r>
                <a:r>
                  <a:rPr lang="el-GR" sz="2800" dirty="0" smtClean="0">
                    <a:latin typeface="CMU Serif" panose="02000603000000000000" pitchFamily="2" charset="0"/>
                    <a:ea typeface="CMU Serif" panose="02000603000000000000" pitchFamily="2" charset="0"/>
                    <a:cs typeface="CMU Serif" panose="02000603000000000000" pitchFamily="2" charset="0"/>
                  </a:rPr>
                  <a:t>Π</a:t>
                </a:r>
                <a:r>
                  <a:rPr lang="en-US" sz="2800" dirty="0" smtClean="0">
                    <a:latin typeface="CMU Serif" panose="02000603000000000000" pitchFamily="2" charset="0"/>
                    <a:ea typeface="CMU Serif" panose="02000603000000000000" pitchFamily="2" charset="0"/>
                    <a:cs typeface="CMU Serif" panose="02000603000000000000" pitchFamily="2" charset="0"/>
                  </a:rPr>
                  <a:t>z : T. </a:t>
                </a:r>
                <a:br>
                  <a:rPr lang="en-US" sz="2800" dirty="0" smtClean="0">
                    <a:latin typeface="CMU Serif" panose="02000603000000000000" pitchFamily="2" charset="0"/>
                    <a:ea typeface="CMU Serif" panose="02000603000000000000" pitchFamily="2" charset="0"/>
                    <a:cs typeface="CMU Serif" panose="02000603000000000000" pitchFamily="2" charset="0"/>
                  </a:rPr>
                </a:br>
                <a:r>
                  <a:rPr lang="en-US" sz="2800" dirty="0" smtClean="0">
                    <a:solidFill>
                      <a:srgbClr val="0070C0"/>
                    </a:solidFill>
                    <a:latin typeface="CMU Serif" panose="02000603000000000000" pitchFamily="2" charset="0"/>
                    <a:ea typeface="CMU Serif" panose="02000603000000000000" pitchFamily="2" charset="0"/>
                    <a:cs typeface="CMU Serif" panose="02000603000000000000" pitchFamily="2" charset="0"/>
                  </a:rPr>
                  <a:t>Id</a:t>
                </a:r>
                <a:r>
                  <a:rPr lang="en-US" sz="2800" dirty="0" smtClean="0">
                    <a:latin typeface="CMU Serif" panose="02000603000000000000" pitchFamily="2" charset="0"/>
                    <a:ea typeface="CMU Serif" panose="02000603000000000000" pitchFamily="2" charset="0"/>
                    <a:cs typeface="CMU Serif" panose="02000603000000000000" pitchFamily="2" charset="0"/>
                  </a:rPr>
                  <a:t> (m(</a:t>
                </a:r>
                <a:r>
                  <a:rPr lang="en-US" sz="2800" dirty="0" err="1" smtClean="0">
                    <a:latin typeface="CMU Serif" panose="02000603000000000000" pitchFamily="2" charset="0"/>
                    <a:ea typeface="CMU Serif" panose="02000603000000000000" pitchFamily="2" charset="0"/>
                    <a:cs typeface="CMU Serif" panose="02000603000000000000" pitchFamily="2" charset="0"/>
                  </a:rPr>
                  <a:t>x,m</a:t>
                </a:r>
                <a:r>
                  <a:rPr lang="en-US" sz="2800" dirty="0" smtClean="0">
                    <a:latin typeface="CMU Serif" panose="02000603000000000000" pitchFamily="2" charset="0"/>
                    <a:ea typeface="CMU Serif" panose="02000603000000000000" pitchFamily="2" charset="0"/>
                    <a:cs typeface="CMU Serif" panose="02000603000000000000" pitchFamily="2" charset="0"/>
                  </a:rPr>
                  <a:t>(</a:t>
                </a:r>
                <a:r>
                  <a:rPr lang="en-US" sz="2800" dirty="0" err="1" smtClean="0">
                    <a:latin typeface="CMU Serif" panose="02000603000000000000" pitchFamily="2" charset="0"/>
                    <a:ea typeface="CMU Serif" panose="02000603000000000000" pitchFamily="2" charset="0"/>
                    <a:cs typeface="CMU Serif" panose="02000603000000000000" pitchFamily="2" charset="0"/>
                  </a:rPr>
                  <a:t>y,z</a:t>
                </a:r>
                <a:r>
                  <a:rPr lang="en-US" sz="2800" dirty="0" smtClean="0">
                    <a:latin typeface="CMU Serif" panose="02000603000000000000" pitchFamily="2" charset="0"/>
                    <a:ea typeface="CMU Serif" panose="02000603000000000000" pitchFamily="2" charset="0"/>
                    <a:cs typeface="CMU Serif" panose="02000603000000000000" pitchFamily="2" charset="0"/>
                  </a:rPr>
                  <a:t>))) (m(m(</a:t>
                </a:r>
                <a:r>
                  <a:rPr lang="en-US" sz="2800" dirty="0" err="1" smtClean="0">
                    <a:latin typeface="CMU Serif" panose="02000603000000000000" pitchFamily="2" charset="0"/>
                    <a:ea typeface="CMU Serif" panose="02000603000000000000" pitchFamily="2" charset="0"/>
                    <a:cs typeface="CMU Serif" panose="02000603000000000000" pitchFamily="2" charset="0"/>
                  </a:rPr>
                  <a:t>x,y</a:t>
                </a:r>
                <a:r>
                  <a:rPr lang="en-US" sz="2800" dirty="0" smtClean="0">
                    <a:latin typeface="CMU Serif" panose="02000603000000000000" pitchFamily="2" charset="0"/>
                    <a:ea typeface="CMU Serif" panose="02000603000000000000" pitchFamily="2" charset="0"/>
                    <a:cs typeface="CMU Serif" panose="02000603000000000000" pitchFamily="2" charset="0"/>
                  </a:rPr>
                  <a:t>),z))</a:t>
                </a:r>
                <a:endParaRPr lang="en-US" sz="2800" dirty="0">
                  <a:ea typeface="Cambria Math" panose="02040503050406030204" pitchFamily="18" charset="0"/>
                  <a:cs typeface="CMU Serif" panose="02000603000000000000" pitchFamily="2" charset="0"/>
                </a:endParaRPr>
              </a:p>
              <a:p>
                <a:r>
                  <a:rPr lang="en-US" sz="2800" dirty="0" smtClean="0">
                    <a:ea typeface="Cambria Math" panose="02040503050406030204" pitchFamily="18" charset="0"/>
                    <a:cs typeface="CMU Serif" panose="02000603000000000000" pitchFamily="2" charset="0"/>
                  </a:rPr>
                  <a:t>A proof of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CMU Serif" panose="02000603000000000000" pitchFamily="2" charset="0"/>
                      </a:rPr>
                      <m:t>∃</m:t>
                    </m:r>
                  </m:oMath>
                </a14:m>
                <a:r>
                  <a:rPr lang="en-US" sz="2800" dirty="0" smtClean="0">
                    <a:latin typeface="CMU Serif" panose="02000603000000000000" pitchFamily="2" charset="0"/>
                    <a:ea typeface="CMU Serif" panose="02000603000000000000" pitchFamily="2" charset="0"/>
                    <a:cs typeface="CMU Serif" panose="02000603000000000000" pitchFamily="2" charset="0"/>
                  </a:rPr>
                  <a:t>x:A. B(x) </a:t>
                </a:r>
                <a:r>
                  <a:rPr lang="en-US" sz="2800" dirty="0" smtClean="0">
                    <a:ea typeface="Cambria Math" panose="02040503050406030204" pitchFamily="18" charset="0"/>
                    <a:cs typeface="CMU Serif" panose="02000603000000000000" pitchFamily="2" charset="0"/>
                  </a:rPr>
                  <a:t>would consist of a member </a:t>
                </a:r>
                <a:r>
                  <a:rPr lang="en-US" sz="2800" dirty="0" smtClean="0">
                    <a:latin typeface="CMU Serif" panose="02000603000000000000" pitchFamily="2" charset="0"/>
                    <a:ea typeface="CMU Serif" panose="02000603000000000000" pitchFamily="2" charset="0"/>
                    <a:cs typeface="CMU Serif" panose="02000603000000000000" pitchFamily="2" charset="0"/>
                  </a:rPr>
                  <a:t>a</a:t>
                </a:r>
                <a:r>
                  <a:rPr lang="en-US" sz="2800" dirty="0" smtClean="0">
                    <a:ea typeface="Cambria Math" panose="02040503050406030204" pitchFamily="18" charset="0"/>
                    <a:cs typeface="CMU Serif" panose="02000603000000000000" pitchFamily="2" charset="0"/>
                  </a:rPr>
                  <a:t> of type </a:t>
                </a:r>
                <a:r>
                  <a:rPr lang="en-US" sz="2800" dirty="0" smtClean="0">
                    <a:latin typeface="CMU Serif" panose="02000603000000000000" pitchFamily="2" charset="0"/>
                    <a:ea typeface="CMU Serif" panose="02000603000000000000" pitchFamily="2" charset="0"/>
                    <a:cs typeface="CMU Serif" panose="02000603000000000000" pitchFamily="2" charset="0"/>
                  </a:rPr>
                  <a:t>A</a:t>
                </a:r>
                <a:r>
                  <a:rPr lang="en-US" sz="2800" dirty="0" smtClean="0">
                    <a:ea typeface="Cambria Math" panose="02040503050406030204" pitchFamily="18" charset="0"/>
                    <a:cs typeface="CMU Serif" panose="02000603000000000000" pitchFamily="2" charset="0"/>
                  </a:rPr>
                  <a:t> and a proof (a member) of </a:t>
                </a:r>
                <a:r>
                  <a:rPr lang="en-US" sz="2800" dirty="0" smtClean="0">
                    <a:latin typeface="CMU Serif" panose="02000603000000000000" pitchFamily="2" charset="0"/>
                    <a:ea typeface="CMU Serif" panose="02000603000000000000" pitchFamily="2" charset="0"/>
                    <a:cs typeface="CMU Serif" panose="02000603000000000000" pitchFamily="2" charset="0"/>
                  </a:rPr>
                  <a:t>B(a)</a:t>
                </a:r>
              </a:p>
              <a:p>
                <a:pPr lvl="1"/>
                <a:r>
                  <a:rPr lang="en-US" sz="2400" dirty="0" smtClean="0">
                    <a:ea typeface="Cambria Math" panose="02040503050406030204" pitchFamily="18" charset="0"/>
                    <a:cs typeface="CMU Serif" panose="02000603000000000000" pitchFamily="2" charset="0"/>
                  </a:rPr>
                  <a:t>an element of </a:t>
                </a:r>
                <a:r>
                  <a:rPr lang="el-GR" sz="2400" dirty="0" smtClean="0">
                    <a:solidFill>
                      <a:srgbClr val="002060"/>
                    </a:solidFill>
                    <a:latin typeface="Cambria Math" panose="02040503050406030204" pitchFamily="18" charset="0"/>
                    <a:ea typeface="Cambria Math" panose="02040503050406030204" pitchFamily="18" charset="0"/>
                    <a:cs typeface="CMU Serif" panose="02000603000000000000" pitchFamily="2" charset="0"/>
                  </a:rPr>
                  <a:t>Σ</a:t>
                </a:r>
                <a:r>
                  <a:rPr lang="en-US" sz="2400" dirty="0" smtClean="0">
                    <a:latin typeface="CMU Serif" panose="02000603000000000000" pitchFamily="2" charset="0"/>
                    <a:ea typeface="CMU Serif" panose="02000603000000000000" pitchFamily="2" charset="0"/>
                    <a:cs typeface="CMU Serif" panose="02000603000000000000" pitchFamily="2" charset="0"/>
                  </a:rPr>
                  <a:t>a:A. B(a)</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610600" cy="4953000"/>
              </a:xfrm>
              <a:blipFill>
                <a:blip r:embed="rId3"/>
                <a:stretch>
                  <a:fillRect l="-1415" t="-1355"/>
                </a:stretch>
              </a:blipFill>
            </p:spPr>
            <p:txBody>
              <a:bodyPr/>
              <a:lstStyle/>
              <a:p>
                <a:r>
                  <a:rPr lang="en-US">
                    <a:noFill/>
                  </a:rPr>
                  <a:t> </a:t>
                </a:r>
              </a:p>
            </p:txBody>
          </p:sp>
        </mc:Fallback>
      </mc:AlternateContent>
    </p:spTree>
    <p:extLst>
      <p:ext uri="{BB962C8B-B14F-4D97-AF65-F5344CB8AC3E}">
        <p14:creationId xmlns:p14="http://schemas.microsoft.com/office/powerpoint/2010/main" val="9437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Frameworks</a:t>
            </a:r>
            <a:endParaRPr lang="en-US" dirty="0"/>
          </a:p>
        </p:txBody>
      </p:sp>
      <p:sp>
        <p:nvSpPr>
          <p:cNvPr id="3" name="Content Placeholder 2"/>
          <p:cNvSpPr>
            <a:spLocks noGrp="1"/>
          </p:cNvSpPr>
          <p:nvPr>
            <p:ph idx="1"/>
          </p:nvPr>
        </p:nvSpPr>
        <p:spPr>
          <a:xfrm>
            <a:off x="457200" y="1295400"/>
            <a:ext cx="8382000" cy="5257800"/>
          </a:xfrm>
        </p:spPr>
        <p:txBody>
          <a:bodyPr>
            <a:normAutofit fontScale="92500" lnSpcReduction="10000"/>
          </a:bodyPr>
          <a:lstStyle/>
          <a:p>
            <a:r>
              <a:rPr lang="en-US" sz="2800" dirty="0" smtClean="0">
                <a:ea typeface="Cambria Math" panose="02040503050406030204" pitchFamily="18" charset="0"/>
                <a:cs typeface="CMU Serif" panose="02000603000000000000" pitchFamily="2" charset="0"/>
              </a:rPr>
              <a:t>Another application: representation of other type theories and formal systems </a:t>
            </a:r>
          </a:p>
          <a:p>
            <a:r>
              <a:rPr lang="en-US" sz="2800" dirty="0" smtClean="0">
                <a:ea typeface="Cambria Math" panose="02040503050406030204" pitchFamily="18" charset="0"/>
                <a:cs typeface="CMU Serif" panose="02000603000000000000" pitchFamily="2" charset="0"/>
              </a:rPr>
              <a:t>Example – </a:t>
            </a:r>
            <a:r>
              <a:rPr lang="en-US" sz="2800" dirty="0" err="1" smtClean="0">
                <a:ea typeface="Cambria Math" panose="02040503050406030204" pitchFamily="18" charset="0"/>
                <a:cs typeface="CMU Serif" panose="02000603000000000000" pitchFamily="2" charset="0"/>
              </a:rPr>
              <a:t>typechecker</a:t>
            </a:r>
            <a:r>
              <a:rPr lang="en-US" sz="2800" dirty="0" smtClean="0">
                <a:ea typeface="Cambria Math" panose="02040503050406030204" pitchFamily="18" charset="0"/>
                <a:cs typeface="CMU Serif" panose="02000603000000000000" pitchFamily="2" charset="0"/>
              </a:rPr>
              <a:t> for simply typed </a:t>
            </a:r>
            <a:r>
              <a:rPr lang="el-GR" sz="2800" dirty="0">
                <a:latin typeface="+mj-lt"/>
                <a:ea typeface="Cambria Math" panose="02040503050406030204" pitchFamily="18" charset="0"/>
                <a:cs typeface="CMU Serif" panose="02000603000000000000" pitchFamily="2" charset="0"/>
              </a:rPr>
              <a:t>λ</a:t>
            </a:r>
            <a:r>
              <a:rPr lang="el-GR" sz="2800" dirty="0">
                <a:ea typeface="Cambria Math" panose="02040503050406030204" pitchFamily="18" charset="0"/>
                <a:cs typeface="CMU Serif" panose="02000603000000000000" pitchFamily="2" charset="0"/>
              </a:rPr>
              <a:t>-</a:t>
            </a:r>
            <a:r>
              <a:rPr lang="en-US" sz="2800" dirty="0" smtClean="0">
                <a:ea typeface="Cambria Math" panose="02040503050406030204" pitchFamily="18" charset="0"/>
                <a:cs typeface="CMU Serif" panose="02000603000000000000" pitchFamily="2" charset="0"/>
              </a:rPr>
              <a:t>calculus</a:t>
            </a:r>
          </a:p>
          <a:p>
            <a:endParaRPr lang="en-US" sz="2800" dirty="0">
              <a:ea typeface="Cambria Math" panose="02040503050406030204" pitchFamily="18" charset="0"/>
              <a:cs typeface="CMU Serif" panose="02000603000000000000" pitchFamily="2" charset="0"/>
            </a:endParaRPr>
          </a:p>
          <a:p>
            <a:endParaRPr lang="en-US" sz="2800" dirty="0" smtClean="0">
              <a:ea typeface="Cambria Math" panose="02040503050406030204" pitchFamily="18" charset="0"/>
              <a:cs typeface="CMU Serif" panose="02000603000000000000" pitchFamily="2" charset="0"/>
            </a:endParaRPr>
          </a:p>
          <a:p>
            <a:endParaRPr lang="en-US" sz="2800" dirty="0">
              <a:ea typeface="Cambria Math" panose="02040503050406030204" pitchFamily="18" charset="0"/>
              <a:cs typeface="CMU Serif" panose="02000603000000000000" pitchFamily="2" charset="0"/>
            </a:endParaRPr>
          </a:p>
          <a:p>
            <a:endParaRPr lang="en-US" sz="2800" dirty="0" smtClean="0">
              <a:ea typeface="Cambria Math" panose="02040503050406030204" pitchFamily="18" charset="0"/>
              <a:cs typeface="CMU Serif" panose="02000603000000000000" pitchFamily="2" charset="0"/>
            </a:endParaRPr>
          </a:p>
          <a:p>
            <a:endParaRPr lang="en-US" sz="2800" dirty="0">
              <a:ea typeface="Cambria Math" panose="02040503050406030204" pitchFamily="18" charset="0"/>
              <a:cs typeface="CMU Serif" panose="02000603000000000000" pitchFamily="2" charset="0"/>
            </a:endParaRPr>
          </a:p>
          <a:p>
            <a:endParaRPr lang="en-US" sz="2800" dirty="0" smtClean="0">
              <a:ea typeface="Cambria Math" panose="02040503050406030204" pitchFamily="18" charset="0"/>
              <a:cs typeface="CMU Serif" panose="02000603000000000000" pitchFamily="2" charset="0"/>
            </a:endParaRPr>
          </a:p>
          <a:p>
            <a:r>
              <a:rPr lang="en-US" sz="2800" dirty="0" smtClean="0">
                <a:ea typeface="Cambria Math" panose="02040503050406030204" pitchFamily="18" charset="0"/>
                <a:cs typeface="CMU Serif" panose="02000603000000000000" pitchFamily="2" charset="0"/>
              </a:rPr>
              <a:t>Higher-order abstract syntax</a:t>
            </a:r>
          </a:p>
          <a:p>
            <a:r>
              <a:rPr lang="en-US" sz="2800" dirty="0" smtClean="0">
                <a:ea typeface="Cambria Math" panose="02040503050406030204" pitchFamily="18" charset="0"/>
                <a:cs typeface="CMU Serif" panose="02000603000000000000" pitchFamily="2" charset="0"/>
              </a:rPr>
              <a:t>e.g. representation of </a:t>
            </a:r>
            <a:r>
              <a:rPr lang="en-US" sz="2800" dirty="0" smtClean="0">
                <a:latin typeface="CMU Serif" panose="02000603000000000000" pitchFamily="2" charset="0"/>
                <a:ea typeface="CMU Serif" panose="02000603000000000000" pitchFamily="2" charset="0"/>
                <a:cs typeface="CMU Serif" panose="02000603000000000000" pitchFamily="2" charset="0"/>
              </a:rPr>
              <a:t>identity</a:t>
            </a:r>
            <a:r>
              <a:rPr lang="en-US" sz="2800" dirty="0" smtClean="0">
                <a:ea typeface="Cambria Math" panose="02040503050406030204" pitchFamily="18" charset="0"/>
                <a:cs typeface="CMU Serif" panose="02000603000000000000" pitchFamily="2" charset="0"/>
              </a:rPr>
              <a:t> term: </a:t>
            </a:r>
            <a:r>
              <a:rPr lang="fa-IR" sz="2800" dirty="0" smtClean="0">
                <a:ea typeface="Cambria Math" panose="02040503050406030204" pitchFamily="18" charset="0"/>
                <a:cs typeface="CMU Serif" panose="02000603000000000000" pitchFamily="2" charset="0"/>
              </a:rPr>
              <a:t> </a:t>
            </a:r>
            <a:r>
              <a:rPr lang="en-US" sz="2800" dirty="0">
                <a:latin typeface="CMU Serif" panose="02000603000000000000" pitchFamily="2" charset="0"/>
                <a:ea typeface="CMU Serif" panose="02000603000000000000" pitchFamily="2" charset="0"/>
                <a:cs typeface="CMU Serif" panose="02000603000000000000" pitchFamily="2" charset="0"/>
              </a:rPr>
              <a:t>(</a:t>
            </a:r>
            <a:r>
              <a:rPr lang="en-US" sz="2800" dirty="0" smtClean="0">
                <a:latin typeface="CMU Serif" panose="02000603000000000000" pitchFamily="2" charset="0"/>
                <a:ea typeface="CMU Serif" panose="02000603000000000000" pitchFamily="2" charset="0"/>
                <a:cs typeface="CMU Serif" panose="02000603000000000000" pitchFamily="2" charset="0"/>
              </a:rPr>
              <a:t>A: </a:t>
            </a:r>
            <a:r>
              <a:rPr lang="en-US" sz="2800" dirty="0">
                <a:latin typeface="CMU Serif" panose="02000603000000000000" pitchFamily="2" charset="0"/>
                <a:ea typeface="CMU Serif" panose="02000603000000000000" pitchFamily="2" charset="0"/>
                <a:cs typeface="CMU Serif" panose="02000603000000000000" pitchFamily="2" charset="0"/>
              </a:rPr>
              <a:t>T</a:t>
            </a:r>
            <a:r>
              <a:rPr lang="en-US" sz="2800" dirty="0" smtClean="0">
                <a:latin typeface="CMU Serif" panose="02000603000000000000" pitchFamily="2" charset="0"/>
                <a:ea typeface="CMU Serif" panose="02000603000000000000" pitchFamily="2" charset="0"/>
                <a:cs typeface="CMU Serif" panose="02000603000000000000" pitchFamily="2" charset="0"/>
              </a:rPr>
              <a:t>y)</a:t>
            </a:r>
            <a:endParaRPr lang="en-US" sz="2800" dirty="0" smtClean="0">
              <a:ea typeface="Cambria Math" panose="02040503050406030204" pitchFamily="18" charset="0"/>
              <a:cs typeface="CMU Serif" panose="02000603000000000000" pitchFamily="2" charset="0"/>
            </a:endParaRPr>
          </a:p>
          <a:p>
            <a:pPr marL="0" indent="0" algn="ctr">
              <a:buNone/>
            </a:pPr>
            <a:r>
              <a:rPr lang="en-US" sz="2800" dirty="0" err="1" smtClean="0">
                <a:latin typeface="CMU Serif" panose="02000603000000000000" pitchFamily="2" charset="0"/>
                <a:ea typeface="CMU Serif" panose="02000603000000000000" pitchFamily="2" charset="0"/>
                <a:cs typeface="CMU Serif" panose="02000603000000000000" pitchFamily="2" charset="0"/>
              </a:rPr>
              <a:t>idA</a:t>
            </a:r>
            <a:r>
              <a:rPr lang="en-US" sz="2800" dirty="0" smtClean="0">
                <a:latin typeface="CMU Serif" panose="02000603000000000000" pitchFamily="2" charset="0"/>
                <a:ea typeface="CMU Serif" panose="02000603000000000000" pitchFamily="2" charset="0"/>
                <a:cs typeface="CMU Serif" panose="02000603000000000000" pitchFamily="2" charset="0"/>
              </a:rPr>
              <a:t> = lam A </a:t>
            </a:r>
            <a:r>
              <a:rPr lang="en-US" sz="2800" dirty="0" err="1" smtClean="0">
                <a:latin typeface="CMU Serif" panose="02000603000000000000" pitchFamily="2" charset="0"/>
                <a:ea typeface="CMU Serif" panose="02000603000000000000" pitchFamily="2" charset="0"/>
                <a:cs typeface="CMU Serif" panose="02000603000000000000" pitchFamily="2" charset="0"/>
              </a:rPr>
              <a:t>A</a:t>
            </a:r>
            <a:r>
              <a:rPr lang="en-US" sz="2800" dirty="0" smtClean="0">
                <a:latin typeface="CMU Serif" panose="02000603000000000000" pitchFamily="2" charset="0"/>
                <a:ea typeface="CMU Serif" panose="02000603000000000000" pitchFamily="2" charset="0"/>
                <a:cs typeface="CMU Serif" panose="02000603000000000000" pitchFamily="2" charset="0"/>
              </a:rPr>
              <a:t> (</a:t>
            </a:r>
            <a:r>
              <a:rPr lang="el-GR" sz="2800" dirty="0" smtClean="0">
                <a:latin typeface="Cambria Math" panose="02040503050406030204" pitchFamily="18" charset="0"/>
                <a:ea typeface="Cambria Math" panose="02040503050406030204" pitchFamily="18" charset="0"/>
                <a:cs typeface="CMU Serif" panose="02000603000000000000" pitchFamily="2" charset="0"/>
              </a:rPr>
              <a:t>λ</a:t>
            </a:r>
            <a:r>
              <a:rPr lang="en-US" sz="2800" dirty="0" smtClean="0">
                <a:latin typeface="Cambria Math" panose="02040503050406030204" pitchFamily="18" charset="0"/>
                <a:ea typeface="Cambria Math" panose="02040503050406030204" pitchFamily="18" charset="0"/>
                <a:cs typeface="CMU Serif" panose="02000603000000000000" pitchFamily="2" charset="0"/>
              </a:rPr>
              <a:t>x: Tm A. x)</a:t>
            </a:r>
            <a:endParaRPr lang="en-US" sz="2400" dirty="0">
              <a:ea typeface="Cambria Math" panose="02040503050406030204" pitchFamily="18" charset="0"/>
              <a:cs typeface="CMU Serif" panose="02000603000000000000" pitchFamily="2" charset="0"/>
            </a:endParaRPr>
          </a:p>
          <a:p>
            <a:endParaRPr lang="en-US" sz="2400" dirty="0"/>
          </a:p>
        </p:txBody>
      </p:sp>
      <p:pic>
        <p:nvPicPr>
          <p:cNvPr id="4" name="Picture 3"/>
          <p:cNvPicPr>
            <a:picLocks noChangeAspect="1"/>
          </p:cNvPicPr>
          <p:nvPr/>
        </p:nvPicPr>
        <p:blipFill>
          <a:blip r:embed="rId3"/>
          <a:stretch>
            <a:fillRect/>
          </a:stretch>
        </p:blipFill>
        <p:spPr>
          <a:xfrm>
            <a:off x="704850" y="2590800"/>
            <a:ext cx="7734300" cy="2379257"/>
          </a:xfrm>
          <a:prstGeom prst="rect">
            <a:avLst/>
          </a:prstGeom>
        </p:spPr>
      </p:pic>
    </p:spTree>
    <p:extLst>
      <p:ext uri="{BB962C8B-B14F-4D97-AF65-F5344CB8AC3E}">
        <p14:creationId xmlns:p14="http://schemas.microsoft.com/office/powerpoint/2010/main" val="24522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Frameworks (cont.)</a:t>
            </a:r>
            <a:endParaRPr lang="en-US" dirty="0"/>
          </a:p>
        </p:txBody>
      </p:sp>
      <p:sp>
        <p:nvSpPr>
          <p:cNvPr id="3" name="Content Placeholder 2"/>
          <p:cNvSpPr>
            <a:spLocks noGrp="1"/>
          </p:cNvSpPr>
          <p:nvPr>
            <p:ph idx="1"/>
          </p:nvPr>
        </p:nvSpPr>
        <p:spPr>
          <a:xfrm>
            <a:off x="457200" y="1600200"/>
            <a:ext cx="8382000" cy="4953000"/>
          </a:xfrm>
        </p:spPr>
        <p:txBody>
          <a:bodyPr>
            <a:normAutofit fontScale="92500"/>
          </a:bodyPr>
          <a:lstStyle/>
          <a:p>
            <a:r>
              <a:rPr lang="en-US" sz="2800" dirty="0" smtClean="0">
                <a:ea typeface="Cambria Math" panose="02040503050406030204" pitchFamily="18" charset="0"/>
                <a:cs typeface="CMU Serif" panose="02000603000000000000" pitchFamily="2" charset="0"/>
              </a:rPr>
              <a:t>Definition: systems which provide mechanisms for representing </a:t>
            </a:r>
            <a:r>
              <a:rPr lang="en-US" sz="2800" dirty="0" smtClean="0">
                <a:latin typeface="CMU Serif" panose="02000603000000000000" pitchFamily="2" charset="0"/>
                <a:ea typeface="CMU Serif" panose="02000603000000000000" pitchFamily="2" charset="0"/>
                <a:cs typeface="CMU Serif" panose="02000603000000000000" pitchFamily="2" charset="0"/>
              </a:rPr>
              <a:t>syntax</a:t>
            </a:r>
            <a:r>
              <a:rPr lang="en-US" sz="2800" dirty="0" smtClean="0">
                <a:ea typeface="Cambria Math" panose="02040503050406030204" pitchFamily="18" charset="0"/>
                <a:cs typeface="CMU Serif" panose="02000603000000000000" pitchFamily="2" charset="0"/>
              </a:rPr>
              <a:t> and </a:t>
            </a:r>
            <a:r>
              <a:rPr lang="en-US" sz="2800" dirty="0" smtClean="0">
                <a:latin typeface="CMU Serif" panose="02000603000000000000" pitchFamily="2" charset="0"/>
                <a:ea typeface="CMU Serif" panose="02000603000000000000" pitchFamily="2" charset="0"/>
                <a:cs typeface="CMU Serif" panose="02000603000000000000" pitchFamily="2" charset="0"/>
              </a:rPr>
              <a:t>proof systems</a:t>
            </a:r>
          </a:p>
          <a:p>
            <a:pPr lvl="1"/>
            <a:r>
              <a:rPr lang="en-US" sz="2400" dirty="0">
                <a:ea typeface="Cambria Math" panose="02040503050406030204" pitchFamily="18" charset="0"/>
                <a:cs typeface="CMU Serif" panose="02000603000000000000" pitchFamily="2" charset="0"/>
              </a:rPr>
              <a:t>w</a:t>
            </a:r>
            <a:r>
              <a:rPr lang="en-US" sz="2400" dirty="0" smtClean="0">
                <a:ea typeface="Cambria Math" panose="02040503050406030204" pitchFamily="18" charset="0"/>
                <a:cs typeface="CMU Serif" panose="02000603000000000000" pitchFamily="2" charset="0"/>
              </a:rPr>
              <a:t>hich makes up a </a:t>
            </a:r>
            <a:r>
              <a:rPr lang="en-US" sz="2400" dirty="0" smtClean="0">
                <a:solidFill>
                  <a:srgbClr val="0070C0"/>
                </a:solidFill>
                <a:ea typeface="Cambria Math" panose="02040503050406030204" pitchFamily="18" charset="0"/>
                <a:cs typeface="CMU Serif" panose="02000603000000000000" pitchFamily="2" charset="0"/>
              </a:rPr>
              <a:t>logic</a:t>
            </a:r>
          </a:p>
          <a:p>
            <a:r>
              <a:rPr lang="en-US" sz="2800" dirty="0" smtClean="0"/>
              <a:t>It provides a means to </a:t>
            </a:r>
            <a:r>
              <a:rPr lang="en-US" sz="2800" u="sng" dirty="0" smtClean="0"/>
              <a:t>define a logic </a:t>
            </a:r>
            <a:r>
              <a:rPr lang="en-US" sz="2800" dirty="0" smtClean="0"/>
              <a:t>as a “signature” in a </a:t>
            </a:r>
            <a:r>
              <a:rPr lang="en-US" sz="2800" u="sng" dirty="0" smtClean="0"/>
              <a:t>higher-order type theory</a:t>
            </a:r>
          </a:p>
          <a:p>
            <a:pPr lvl="1"/>
            <a:r>
              <a:rPr lang="en-US" sz="2400" dirty="0" smtClean="0">
                <a:latin typeface="+mj-lt"/>
              </a:rPr>
              <a:t>Provability of a formula </a:t>
            </a:r>
            <a:r>
              <a:rPr lang="en-US" sz="2400" dirty="0" smtClean="0"/>
              <a:t>in the original logic reduces to a </a:t>
            </a:r>
            <a:r>
              <a:rPr lang="en-US" sz="2400" dirty="0" smtClean="0">
                <a:latin typeface="+mj-lt"/>
              </a:rPr>
              <a:t>type inhabitation problem </a:t>
            </a:r>
            <a:r>
              <a:rPr lang="en-US" sz="2400" dirty="0" smtClean="0"/>
              <a:t>in the framework type theory</a:t>
            </a:r>
          </a:p>
          <a:p>
            <a:r>
              <a:rPr lang="en-US" sz="2800" dirty="0" smtClean="0"/>
              <a:t>To describe a logical framework, one must provide:</a:t>
            </a:r>
          </a:p>
          <a:p>
            <a:pPr lvl="1"/>
            <a:r>
              <a:rPr lang="en-US" sz="2400" dirty="0" smtClean="0"/>
              <a:t>A characterization of the class of object-logics to be represented</a:t>
            </a:r>
          </a:p>
          <a:p>
            <a:pPr lvl="1"/>
            <a:r>
              <a:rPr lang="en-US" sz="2400" dirty="0" smtClean="0"/>
              <a:t>An appropriate meta-language</a:t>
            </a:r>
          </a:p>
          <a:p>
            <a:pPr lvl="1"/>
            <a:r>
              <a:rPr lang="en-US" sz="2400" dirty="0" smtClean="0"/>
              <a:t>A characterization of the mechanism by which object-logics are represented</a:t>
            </a:r>
          </a:p>
        </p:txBody>
      </p:sp>
    </p:spTree>
    <p:extLst>
      <p:ext uri="{BB962C8B-B14F-4D97-AF65-F5344CB8AC3E}">
        <p14:creationId xmlns:p14="http://schemas.microsoft.com/office/powerpoint/2010/main" val="13516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Frameworks (cont.)</a:t>
            </a:r>
            <a:endParaRPr lang="en-US" dirty="0"/>
          </a:p>
        </p:txBody>
      </p:sp>
      <p:sp>
        <p:nvSpPr>
          <p:cNvPr id="3" name="Content Placeholder 2"/>
          <p:cNvSpPr>
            <a:spLocks noGrp="1"/>
          </p:cNvSpPr>
          <p:nvPr>
            <p:ph idx="1"/>
          </p:nvPr>
        </p:nvSpPr>
        <p:spPr>
          <a:xfrm>
            <a:off x="228600" y="1600200"/>
            <a:ext cx="8915400" cy="4953000"/>
          </a:xfrm>
        </p:spPr>
        <p:txBody>
          <a:bodyPr>
            <a:normAutofit lnSpcReduction="10000"/>
          </a:bodyPr>
          <a:lstStyle/>
          <a:p>
            <a:r>
              <a:rPr lang="en-US" sz="2800" dirty="0"/>
              <a:t>One approach: Edinburgh </a:t>
            </a:r>
            <a:r>
              <a:rPr lang="en-US" sz="2800" dirty="0">
                <a:solidFill>
                  <a:srgbClr val="0070C0"/>
                </a:solidFill>
              </a:rPr>
              <a:t>L</a:t>
            </a:r>
            <a:r>
              <a:rPr lang="en-US" sz="2800" dirty="0"/>
              <a:t>ogical </a:t>
            </a:r>
            <a:r>
              <a:rPr lang="en-US" sz="2800" dirty="0" smtClean="0">
                <a:solidFill>
                  <a:srgbClr val="0070C0"/>
                </a:solidFill>
              </a:rPr>
              <a:t>F</a:t>
            </a:r>
            <a:r>
              <a:rPr lang="en-US" sz="2800" dirty="0" smtClean="0"/>
              <a:t>ramework (</a:t>
            </a:r>
            <a:r>
              <a:rPr lang="en-US" sz="2800" dirty="0" smtClean="0">
                <a:solidFill>
                  <a:srgbClr val="0070C0"/>
                </a:solidFill>
              </a:rPr>
              <a:t>LF</a:t>
            </a:r>
            <a:r>
              <a:rPr lang="en-US" sz="2800" dirty="0" smtClean="0"/>
              <a:t>)</a:t>
            </a:r>
            <a:endParaRPr lang="en-US" sz="2800" dirty="0"/>
          </a:p>
          <a:p>
            <a:pPr lvl="1"/>
            <a:r>
              <a:rPr lang="en-US" sz="2400" dirty="0">
                <a:solidFill>
                  <a:srgbClr val="7030A0"/>
                </a:solidFill>
              </a:rPr>
              <a:t>Judgments-as-Types </a:t>
            </a:r>
            <a:endParaRPr lang="en-US" sz="2400" dirty="0"/>
          </a:p>
          <a:p>
            <a:pPr lvl="2"/>
            <a:r>
              <a:rPr lang="en-US" sz="2000" dirty="0"/>
              <a:t>Judgments: types of their proofs</a:t>
            </a:r>
          </a:p>
          <a:p>
            <a:pPr lvl="2"/>
            <a:r>
              <a:rPr lang="en-US" sz="2000" dirty="0"/>
              <a:t>Derivations of judgments: </a:t>
            </a:r>
            <a:r>
              <a:rPr lang="en-US" sz="2000" dirty="0" smtClean="0"/>
              <a:t>members</a:t>
            </a:r>
          </a:p>
          <a:p>
            <a:pPr lvl="1"/>
            <a:r>
              <a:rPr lang="en-US" sz="2400" dirty="0" smtClean="0"/>
              <a:t>Meta-language: dependently typed </a:t>
            </a:r>
            <a:r>
              <a:rPr lang="el-GR" sz="2400" dirty="0"/>
              <a:t>λ-</a:t>
            </a:r>
            <a:r>
              <a:rPr lang="en-US" sz="2400" dirty="0" smtClean="0"/>
              <a:t>calculus</a:t>
            </a:r>
            <a:r>
              <a:rPr lang="en-US" sz="2400" dirty="0" smtClean="0">
                <a:latin typeface="+mn-lt"/>
              </a:rPr>
              <a:t> (</a:t>
            </a:r>
            <a:r>
              <a:rPr lang="el-GR" sz="2400" dirty="0" smtClean="0">
                <a:solidFill>
                  <a:srgbClr val="7030A0"/>
                </a:solidFill>
                <a:latin typeface="+mn-lt"/>
              </a:rPr>
              <a:t>λ</a:t>
            </a:r>
            <a:r>
              <a:rPr lang="el-GR" sz="2400" dirty="0" smtClean="0">
                <a:solidFill>
                  <a:srgbClr val="7030A0"/>
                </a:solidFill>
                <a:latin typeface="+mn-lt"/>
                <a:ea typeface="Cambria Math" panose="02040503050406030204" pitchFamily="18" charset="0"/>
              </a:rPr>
              <a:t>Π</a:t>
            </a:r>
            <a:r>
              <a:rPr lang="en-US" sz="2400" dirty="0" smtClean="0">
                <a:solidFill>
                  <a:srgbClr val="7030A0"/>
                </a:solidFill>
                <a:latin typeface="+mn-lt"/>
                <a:ea typeface="Cambria Math" panose="02040503050406030204" pitchFamily="18" charset="0"/>
              </a:rPr>
              <a:t>-calculus</a:t>
            </a:r>
            <a:r>
              <a:rPr lang="en-US" sz="2400" dirty="0" smtClean="0">
                <a:latin typeface="+mn-lt"/>
                <a:ea typeface="Cambria Math" panose="02040503050406030204" pitchFamily="18" charset="0"/>
              </a:rPr>
              <a:t>)</a:t>
            </a:r>
          </a:p>
          <a:p>
            <a:pPr lvl="2"/>
            <a:r>
              <a:rPr lang="en-US" sz="2000" dirty="0" smtClean="0">
                <a:latin typeface="+mn-lt"/>
                <a:ea typeface="Cambria Math" panose="02040503050406030204" pitchFamily="18" charset="0"/>
              </a:rPr>
              <a:t>Three-level entities: terms, types, kinds</a:t>
            </a:r>
            <a:endParaRPr lang="en-US" sz="2000" dirty="0" smtClean="0">
              <a:latin typeface="+mn-lt"/>
            </a:endParaRPr>
          </a:p>
          <a:p>
            <a:r>
              <a:rPr lang="en-US" sz="2800" dirty="0" err="1">
                <a:solidFill>
                  <a:srgbClr val="0070C0"/>
                </a:solidFill>
              </a:rPr>
              <a:t>Twelf</a:t>
            </a:r>
            <a:r>
              <a:rPr lang="en-US" sz="2800" dirty="0"/>
              <a:t> is an implementation of the logical framework </a:t>
            </a:r>
            <a:r>
              <a:rPr lang="en-US" sz="2800" dirty="0" smtClean="0"/>
              <a:t>LF</a:t>
            </a:r>
          </a:p>
          <a:p>
            <a:pPr lvl="1"/>
            <a:r>
              <a:rPr lang="en-US" sz="2400" dirty="0" err="1"/>
              <a:t>Twelf</a:t>
            </a:r>
            <a:r>
              <a:rPr lang="en-US" sz="2400" dirty="0"/>
              <a:t> code describes </a:t>
            </a:r>
            <a:r>
              <a:rPr lang="en-US" sz="2400" dirty="0">
                <a:latin typeface="+mj-lt"/>
              </a:rPr>
              <a:t>logical systems</a:t>
            </a:r>
          </a:p>
          <a:p>
            <a:pPr lvl="1"/>
            <a:r>
              <a:rPr lang="en-US" sz="2400" dirty="0" smtClean="0"/>
              <a:t>written </a:t>
            </a:r>
            <a:r>
              <a:rPr lang="en-US" sz="2400" dirty="0"/>
              <a:t>in Standard ML </a:t>
            </a:r>
            <a:endParaRPr lang="en-US" sz="2400" dirty="0" smtClean="0"/>
          </a:p>
          <a:p>
            <a:pPr lvl="2"/>
            <a:r>
              <a:rPr lang="en-US" sz="2000" dirty="0"/>
              <a:t>write out a </a:t>
            </a:r>
            <a:r>
              <a:rPr lang="en-US" sz="2000" dirty="0" smtClean="0"/>
              <a:t>statement</a:t>
            </a:r>
          </a:p>
          <a:p>
            <a:pPr lvl="2"/>
            <a:r>
              <a:rPr lang="en-US" sz="2000" dirty="0" smtClean="0"/>
              <a:t>use </a:t>
            </a:r>
            <a:r>
              <a:rPr lang="en-US" sz="2000" dirty="0" err="1"/>
              <a:t>Twelf</a:t>
            </a:r>
            <a:r>
              <a:rPr lang="en-US" sz="2000" dirty="0"/>
              <a:t> to write out </a:t>
            </a:r>
            <a:r>
              <a:rPr lang="en-US" sz="2000" dirty="0" smtClean="0"/>
              <a:t>a proof </a:t>
            </a:r>
            <a:r>
              <a:rPr lang="en-US" sz="1900" dirty="0" smtClean="0"/>
              <a:t>(justification </a:t>
            </a:r>
            <a:r>
              <a:rPr lang="en-US" sz="1900" dirty="0"/>
              <a:t>of why that statement is </a:t>
            </a:r>
            <a:r>
              <a:rPr lang="en-US" sz="1900" dirty="0" smtClean="0"/>
              <a:t>true)</a:t>
            </a:r>
          </a:p>
          <a:p>
            <a:pPr lvl="2"/>
            <a:r>
              <a:rPr lang="en-US" sz="2000" dirty="0" err="1" smtClean="0"/>
              <a:t>Twelf</a:t>
            </a:r>
            <a:r>
              <a:rPr lang="en-US" sz="2000" dirty="0" smtClean="0"/>
              <a:t> </a:t>
            </a:r>
            <a:r>
              <a:rPr lang="en-US" sz="2000" dirty="0"/>
              <a:t>will check your proof, </a:t>
            </a:r>
            <a:r>
              <a:rPr lang="en-US" sz="1900" dirty="0"/>
              <a:t>making sure that what you said actually is true!</a:t>
            </a:r>
            <a:endParaRPr lang="fa-IR" sz="1900" dirty="0" smtClean="0"/>
          </a:p>
          <a:p>
            <a:pPr lvl="2"/>
            <a:endParaRPr lang="en-US" sz="2000" dirty="0">
              <a:solidFill>
                <a:srgbClr val="7030A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503" y="1600200"/>
            <a:ext cx="2560993" cy="2152719"/>
          </a:xfrm>
          <a:prstGeom prst="rect">
            <a:avLst/>
          </a:prstGeom>
        </p:spPr>
      </p:pic>
    </p:spTree>
    <p:extLst>
      <p:ext uri="{BB962C8B-B14F-4D97-AF65-F5344CB8AC3E}">
        <p14:creationId xmlns:p14="http://schemas.microsoft.com/office/powerpoint/2010/main" val="396865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xit" presetSubtype="0" fill="hold" grpId="0" nodeType="withEffect">
                                  <p:stCondLst>
                                    <p:cond delay="0"/>
                                  </p:stCondLst>
                                  <p:childTnLst>
                                    <p:animEffect transition="out" filter="fade">
                                      <p:cBhvr>
                                        <p:cTn id="42" dur="500"/>
                                        <p:tgtEl>
                                          <p:spTgt spid="3">
                                            <p:txEl>
                                              <p:pRg st="0" end="0"/>
                                            </p:txEl>
                                          </p:spTgt>
                                        </p:tgtEl>
                                      </p:cBhvr>
                                    </p:animEffect>
                                    <p:set>
                                      <p:cBhvr>
                                        <p:cTn id="43" dur="1" fill="hold">
                                          <p:stCondLst>
                                            <p:cond delay="499"/>
                                          </p:stCondLst>
                                        </p:cTn>
                                        <p:tgtEl>
                                          <p:spTgt spid="3">
                                            <p:txEl>
                                              <p:pRg st="0" end="0"/>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3">
                                            <p:txEl>
                                              <p:pRg st="1" end="1"/>
                                            </p:txEl>
                                          </p:spTgt>
                                        </p:tgtEl>
                                      </p:cBhvr>
                                    </p:animEffect>
                                    <p:set>
                                      <p:cBhvr>
                                        <p:cTn id="46" dur="1" fill="hold">
                                          <p:stCondLst>
                                            <p:cond delay="499"/>
                                          </p:stCondLst>
                                        </p:cTn>
                                        <p:tgtEl>
                                          <p:spTgt spid="3">
                                            <p:txEl>
                                              <p:pRg st="1" end="1"/>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3">
                                            <p:txEl>
                                              <p:pRg st="2" end="2"/>
                                            </p:txEl>
                                          </p:spTgt>
                                        </p:tgtEl>
                                      </p:cBhvr>
                                    </p:animEffect>
                                    <p:set>
                                      <p:cBhvr>
                                        <p:cTn id="49" dur="1" fill="hold">
                                          <p:stCondLst>
                                            <p:cond delay="499"/>
                                          </p:stCondLst>
                                        </p:cTn>
                                        <p:tgtEl>
                                          <p:spTgt spid="3">
                                            <p:txEl>
                                              <p:pRg st="2" end="2"/>
                                            </p:txEl>
                                          </p:spTgt>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3">
                                            <p:txEl>
                                              <p:pRg st="3" end="3"/>
                                            </p:txEl>
                                          </p:spTgt>
                                        </p:tgtEl>
                                      </p:cBhvr>
                                    </p:animEffect>
                                    <p:set>
                                      <p:cBhvr>
                                        <p:cTn id="52" dur="1" fill="hold">
                                          <p:stCondLst>
                                            <p:cond delay="499"/>
                                          </p:stCondLst>
                                        </p:cTn>
                                        <p:tgtEl>
                                          <p:spTgt spid="3">
                                            <p:txEl>
                                              <p:pRg st="3" end="3"/>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3">
                                            <p:txEl>
                                              <p:pRg st="4" end="4"/>
                                            </p:txEl>
                                          </p:spTgt>
                                        </p:tgtEl>
                                      </p:cBhvr>
                                    </p:animEffect>
                                    <p:set>
                                      <p:cBhvr>
                                        <p:cTn id="55" dur="1" fill="hold">
                                          <p:stCondLst>
                                            <p:cond delay="499"/>
                                          </p:stCondLst>
                                        </p:cTn>
                                        <p:tgtEl>
                                          <p:spTgt spid="3">
                                            <p:txEl>
                                              <p:pRg st="4" end="4"/>
                                            </p:txEl>
                                          </p:spTgt>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
                                            <p:txEl>
                                              <p:pRg st="5" end="5"/>
                                            </p:txEl>
                                          </p:spTgt>
                                        </p:tgtEl>
                                      </p:cBhvr>
                                    </p:animEffect>
                                    <p:set>
                                      <p:cBhvr>
                                        <p:cTn id="58"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500"/>
                                        <p:tgtEl>
                                          <p:spTgt spid="3">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10" end="10"/>
                                            </p:txEl>
                                          </p:spTgt>
                                        </p:tgtEl>
                                        <p:attrNameLst>
                                          <p:attrName>style.visibility</p:attrName>
                                        </p:attrNameLst>
                                      </p:cBhvr>
                                      <p:to>
                                        <p:strVal val="visible"/>
                                      </p:to>
                                    </p:set>
                                    <p:animEffect transition="in" filter="fade">
                                      <p:cBhvr>
                                        <p:cTn id="78" dur="500"/>
                                        <p:tgtEl>
                                          <p:spTgt spid="3">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11" end="11"/>
                                            </p:txEl>
                                          </p:spTgt>
                                        </p:tgtEl>
                                        <p:attrNameLst>
                                          <p:attrName>style.visibility</p:attrName>
                                        </p:attrNameLst>
                                      </p:cBhvr>
                                      <p:to>
                                        <p:strVal val="visible"/>
                                      </p:to>
                                    </p:set>
                                    <p:animEffect transition="in" filter="fade">
                                      <p:cBhvr>
                                        <p:cTn id="8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Frameworks (cont.)</a:t>
            </a:r>
            <a:endParaRPr lang="en-US" dirty="0"/>
          </a:p>
        </p:txBody>
      </p:sp>
      <p:sp>
        <p:nvSpPr>
          <p:cNvPr id="3" name="Content Placeholder 2"/>
          <p:cNvSpPr>
            <a:spLocks noGrp="1"/>
          </p:cNvSpPr>
          <p:nvPr>
            <p:ph idx="1"/>
          </p:nvPr>
        </p:nvSpPr>
        <p:spPr>
          <a:xfrm>
            <a:off x="457200" y="1600200"/>
            <a:ext cx="8382000" cy="4953000"/>
          </a:xfrm>
        </p:spPr>
        <p:txBody>
          <a:bodyPr>
            <a:normAutofit/>
          </a:bodyPr>
          <a:lstStyle/>
          <a:p>
            <a:r>
              <a:rPr lang="en-US" sz="2800" dirty="0" err="1" smtClean="0"/>
              <a:t>Twelf</a:t>
            </a:r>
            <a:r>
              <a:rPr lang="en-US" sz="2800" dirty="0" smtClean="0"/>
              <a:t> includes:</a:t>
            </a:r>
          </a:p>
          <a:p>
            <a:pPr lvl="1"/>
            <a:r>
              <a:rPr lang="en-US" sz="2400" dirty="0" smtClean="0"/>
              <a:t>an implementation of the LF logical framework, which can be used to </a:t>
            </a:r>
            <a:r>
              <a:rPr lang="en-US" sz="2400" dirty="0" smtClean="0">
                <a:latin typeface="+mj-lt"/>
              </a:rPr>
              <a:t>type check </a:t>
            </a:r>
            <a:r>
              <a:rPr lang="en-US" sz="2400" dirty="0" smtClean="0"/>
              <a:t>LF representations</a:t>
            </a:r>
          </a:p>
          <a:p>
            <a:pPr lvl="1"/>
            <a:r>
              <a:rPr lang="en-US" sz="2400" dirty="0" smtClean="0"/>
              <a:t>a </a:t>
            </a:r>
            <a:r>
              <a:rPr lang="en-US" sz="2400" dirty="0" smtClean="0">
                <a:latin typeface="+mj-lt"/>
              </a:rPr>
              <a:t>logic programming language </a:t>
            </a:r>
            <a:r>
              <a:rPr lang="en-US" sz="2400" dirty="0" smtClean="0"/>
              <a:t>based on LF</a:t>
            </a:r>
          </a:p>
          <a:p>
            <a:pPr lvl="1"/>
            <a:r>
              <a:rPr lang="en-US" sz="2400" dirty="0" smtClean="0"/>
              <a:t>a </a:t>
            </a:r>
            <a:r>
              <a:rPr lang="en-US" sz="2400" dirty="0" err="1" smtClean="0">
                <a:latin typeface="+mj-lt"/>
              </a:rPr>
              <a:t>metatheorem</a:t>
            </a:r>
            <a:r>
              <a:rPr lang="en-US" sz="2400" dirty="0" smtClean="0">
                <a:latin typeface="+mj-lt"/>
              </a:rPr>
              <a:t> checker</a:t>
            </a:r>
            <a:r>
              <a:rPr lang="en-US" sz="2400" dirty="0" smtClean="0"/>
              <a:t>, which can be used to verify proofs of theorems about LF representations</a:t>
            </a:r>
          </a:p>
          <a:p>
            <a:pPr marL="342900" lvl="1" indent="-342900">
              <a:buFont typeface="Arial" pitchFamily="34" charset="0"/>
              <a:buChar char="•"/>
            </a:pPr>
            <a:r>
              <a:rPr lang="en-US" dirty="0" smtClean="0"/>
              <a:t>Other </a:t>
            </a:r>
            <a:r>
              <a:rPr lang="en-US" dirty="0"/>
              <a:t>systems that will let you define logical systems and prove things with </a:t>
            </a:r>
            <a:r>
              <a:rPr lang="en-US" dirty="0" smtClean="0"/>
              <a:t>them:</a:t>
            </a:r>
            <a:endParaRPr lang="en-US" sz="2400" dirty="0"/>
          </a:p>
          <a:p>
            <a:pPr lvl="1"/>
            <a:r>
              <a:rPr lang="en-US" sz="2400" dirty="0" smtClean="0"/>
              <a:t>ACL2</a:t>
            </a:r>
            <a:r>
              <a:rPr lang="en-US" sz="2400" dirty="0"/>
              <a:t>, AUTOMATH, Coq, HOL, HOL Light, LEGO, Isabelle, </a:t>
            </a:r>
            <a:r>
              <a:rPr lang="en-US" sz="2400" dirty="0" err="1"/>
              <a:t>MetaPRL</a:t>
            </a:r>
            <a:r>
              <a:rPr lang="en-US" sz="2400" dirty="0"/>
              <a:t>, </a:t>
            </a:r>
            <a:r>
              <a:rPr lang="en-US" sz="2400" dirty="0" err="1"/>
              <a:t>NuPRL</a:t>
            </a:r>
            <a:r>
              <a:rPr lang="en-US" sz="2400" dirty="0"/>
              <a:t> PVS, and </a:t>
            </a:r>
            <a:r>
              <a:rPr lang="en-US" sz="2400" dirty="0" smtClean="0"/>
              <a:t>TPS</a:t>
            </a:r>
          </a:p>
          <a:p>
            <a:pPr lvl="1"/>
            <a:r>
              <a:rPr lang="en-US" sz="2400" dirty="0" smtClean="0"/>
              <a:t>In </a:t>
            </a:r>
            <a:r>
              <a:rPr lang="en-US" sz="2400" dirty="0" err="1" smtClean="0"/>
              <a:t>Twelf</a:t>
            </a:r>
            <a:r>
              <a:rPr lang="en-US" sz="2400" dirty="0" smtClean="0"/>
              <a:t>: </a:t>
            </a:r>
            <a:r>
              <a:rPr lang="en-US" sz="2400" i="1" dirty="0"/>
              <a:t>programming languages</a:t>
            </a:r>
            <a:r>
              <a:rPr lang="en-US" sz="2400" dirty="0"/>
              <a:t> are also logical systems</a:t>
            </a:r>
            <a:endParaRPr lang="en-US" sz="2400" dirty="0" smtClean="0"/>
          </a:p>
        </p:txBody>
      </p:sp>
    </p:spTree>
    <p:extLst>
      <p:ext uri="{BB962C8B-B14F-4D97-AF65-F5344CB8AC3E}">
        <p14:creationId xmlns:p14="http://schemas.microsoft.com/office/powerpoint/2010/main" val="290223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Pure First-Order Dependent Types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686800" cy="4953000"/>
              </a:xfrm>
            </p:spPr>
            <p:txBody>
              <a:bodyPr>
                <a:normAutofit/>
              </a:bodyPr>
              <a:lstStyle/>
              <a:p>
                <a:r>
                  <a:rPr lang="el-GR" sz="2800" dirty="0" smtClean="0"/>
                  <a:t>λ</a:t>
                </a:r>
                <a:r>
                  <a:rPr lang="en-US" sz="2800" dirty="0" smtClean="0"/>
                  <a:t>LF</a:t>
                </a:r>
              </a:p>
              <a:p>
                <a:pPr lvl="1"/>
                <a:r>
                  <a:rPr lang="en-US" sz="2400" dirty="0" smtClean="0"/>
                  <a:t>Type system based on a simplified variant of the type system underlying LF</a:t>
                </a:r>
              </a:p>
              <a:p>
                <a:pPr lvl="1"/>
                <a:r>
                  <a:rPr lang="en-US" sz="2400" dirty="0" smtClean="0"/>
                  <a:t>Generalizes simply typed </a:t>
                </a:r>
                <a:r>
                  <a:rPr lang="el-GR" sz="2400" dirty="0" smtClean="0"/>
                  <a:t>λ</a:t>
                </a:r>
                <a:r>
                  <a:rPr lang="en-US" sz="2400" dirty="0" smtClean="0"/>
                  <a:t>-calculus by replacing </a:t>
                </a:r>
                <a:r>
                  <a:rPr lang="en-US" sz="2400" dirty="0" smtClean="0">
                    <a:solidFill>
                      <a:srgbClr val="0070C0"/>
                    </a:solidFill>
                  </a:rPr>
                  <a:t>the arrow type</a:t>
                </a:r>
                <a:r>
                  <a:rPr lang="en-US" sz="2400" dirty="0" smtClean="0"/>
                  <a:t> </a:t>
                </a:r>
                <a:r>
                  <a:rPr lang="en-US" sz="2400" dirty="0">
                    <a:latin typeface="CMU Serif" panose="02000603000000000000" pitchFamily="2" charset="0"/>
                    <a:ea typeface="CMU Serif" panose="02000603000000000000" pitchFamily="2" charset="0"/>
                    <a:cs typeface="CMU Serif" panose="02000603000000000000" pitchFamily="2" charset="0"/>
                  </a:rPr>
                  <a:t> </a:t>
                </a:r>
                <a:r>
                  <a:rPr lang="en-US" sz="2400" dirty="0" smtClean="0">
                    <a:latin typeface="CMU Serif" panose="02000603000000000000" pitchFamily="2" charset="0"/>
                    <a:ea typeface="CMU Serif" panose="02000603000000000000" pitchFamily="2" charset="0"/>
                    <a:cs typeface="CMU Serif" panose="02000603000000000000" pitchFamily="2" charset="0"/>
                  </a:rPr>
                  <a:t>S → T </a:t>
                </a:r>
                <a:r>
                  <a:rPr lang="en-US" sz="2400" dirty="0" smtClean="0">
                    <a:latin typeface="+mn-lt"/>
                    <a:ea typeface="CMU Serif" panose="02000603000000000000" pitchFamily="2" charset="0"/>
                    <a:cs typeface="CMU Serif" panose="02000603000000000000" pitchFamily="2" charset="0"/>
                  </a:rPr>
                  <a:t>with the </a:t>
                </a:r>
                <a:r>
                  <a:rPr lang="en-US" sz="2400" dirty="0" smtClean="0">
                    <a:solidFill>
                      <a:srgbClr val="0070C0"/>
                    </a:solidFill>
                    <a:latin typeface="+mn-lt"/>
                    <a:ea typeface="CMU Serif" panose="02000603000000000000" pitchFamily="2" charset="0"/>
                    <a:cs typeface="CMU Serif" panose="02000603000000000000" pitchFamily="2" charset="0"/>
                  </a:rPr>
                  <a:t>dependent product type</a:t>
                </a:r>
                <a:r>
                  <a:rPr lang="en-US" sz="2400" dirty="0" smtClean="0">
                    <a:solidFill>
                      <a:srgbClr val="0070C0"/>
                    </a:solidFill>
                    <a:latin typeface="CMU Serif" panose="02000603000000000000" pitchFamily="2" charset="0"/>
                    <a:ea typeface="CMU Serif" panose="02000603000000000000" pitchFamily="2" charset="0"/>
                    <a:cs typeface="CMU Serif" panose="02000603000000000000" pitchFamily="2" charset="0"/>
                  </a:rPr>
                  <a:t> </a:t>
                </a:r>
                <a:r>
                  <a:rPr lang="el-GR" sz="2400" dirty="0" smtClean="0">
                    <a:latin typeface="CMU Serif" panose="02000603000000000000" pitchFamily="2" charset="0"/>
                    <a:ea typeface="CMU Serif" panose="02000603000000000000" pitchFamily="2" charset="0"/>
                    <a:cs typeface="CMU Serif" panose="02000603000000000000" pitchFamily="2" charset="0"/>
                  </a:rPr>
                  <a:t>Π</a:t>
                </a:r>
                <a:r>
                  <a:rPr lang="en-US" sz="2400" dirty="0">
                    <a:latin typeface="CMU Serif" panose="02000603000000000000" pitchFamily="2" charset="0"/>
                    <a:ea typeface="CMU Serif" panose="02000603000000000000" pitchFamily="2" charset="0"/>
                    <a:cs typeface="CMU Serif" panose="02000603000000000000" pitchFamily="2" charset="0"/>
                  </a:rPr>
                  <a:t>x : S . T </a:t>
                </a:r>
                <a:r>
                  <a:rPr lang="en-US" sz="2400" dirty="0" smtClean="0"/>
                  <a:t>and by introducing </a:t>
                </a:r>
                <a:r>
                  <a:rPr lang="en-US" sz="2400" dirty="0" smtClean="0">
                    <a:solidFill>
                      <a:srgbClr val="0070C0"/>
                    </a:solidFill>
                  </a:rPr>
                  <a:t>type families</a:t>
                </a:r>
              </a:p>
              <a:p>
                <a:pPr lvl="1"/>
                <a:r>
                  <a:rPr lang="en-US" sz="2400" dirty="0" smtClean="0">
                    <a:solidFill>
                      <a:srgbClr val="7030A0"/>
                    </a:solidFill>
                  </a:rPr>
                  <a:t>Pure</a:t>
                </a:r>
              </a:p>
              <a:p>
                <a:pPr lvl="2"/>
                <a:r>
                  <a:rPr lang="en-US" sz="2000" dirty="0" smtClean="0"/>
                  <a:t>Only has </a:t>
                </a:r>
                <a:r>
                  <a:rPr lang="el-GR" sz="2000" dirty="0" smtClean="0">
                    <a:latin typeface="+mn-lt"/>
                    <a:ea typeface="Cambria Math" panose="02040503050406030204" pitchFamily="18" charset="0"/>
                  </a:rPr>
                  <a:t>Π</a:t>
                </a:r>
                <a:r>
                  <a:rPr lang="en-US" sz="2000" dirty="0" smtClean="0">
                    <a:latin typeface="+mn-lt"/>
                    <a:ea typeface="Cambria Math" panose="02040503050406030204" pitchFamily="18" charset="0"/>
                  </a:rPr>
                  <a:t>-types</a:t>
                </a:r>
              </a:p>
              <a:p>
                <a:pPr lvl="1"/>
                <a:r>
                  <a:rPr lang="en-US" sz="2400" dirty="0" smtClean="0">
                    <a:solidFill>
                      <a:srgbClr val="7030A0"/>
                    </a:solidFill>
                    <a:latin typeface="+mn-lt"/>
                    <a:ea typeface="Cambria Math" panose="02040503050406030204" pitchFamily="18" charset="0"/>
                  </a:rPr>
                  <a:t>First-Order</a:t>
                </a:r>
              </a:p>
              <a:p>
                <a:pPr lvl="2"/>
                <a:r>
                  <a:rPr lang="en-US" sz="2000" dirty="0" smtClean="0">
                    <a:latin typeface="+mn-lt"/>
                    <a:ea typeface="Cambria Math" panose="02040503050406030204" pitchFamily="18" charset="0"/>
                  </a:rPr>
                  <a:t>Does not include higher-order type operators</a:t>
                </a:r>
              </a:p>
              <a:p>
                <a:pPr lvl="1"/>
                <a:r>
                  <a:rPr lang="en-US" sz="2400" dirty="0" smtClean="0">
                    <a:latin typeface="+mn-lt"/>
                    <a:ea typeface="Cambria Math" panose="02040503050406030204" pitchFamily="18" charset="0"/>
                  </a:rPr>
                  <a:t>Corresponds to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b="0" dirty="0" smtClean="0">
                    <a:latin typeface="+mn-lt"/>
                    <a:ea typeface="Cambria Math" panose="02040503050406030204" pitchFamily="18" charset="0"/>
                  </a:rPr>
                  <a:t>, →-fragment of first-order predicate calculus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686800" cy="4953000"/>
              </a:xfrm>
              <a:blipFill>
                <a:blip r:embed="rId3"/>
                <a:stretch>
                  <a:fillRect l="-1263" t="-1355"/>
                </a:stretch>
              </a:blipFill>
            </p:spPr>
            <p:txBody>
              <a:bodyPr/>
              <a:lstStyle/>
              <a:p>
                <a:r>
                  <a:rPr lang="en-US">
                    <a:noFill/>
                  </a:rPr>
                  <a:t> </a:t>
                </a:r>
              </a:p>
            </p:txBody>
          </p:sp>
        </mc:Fallback>
      </mc:AlternateContent>
    </p:spTree>
    <p:extLst>
      <p:ext uri="{BB962C8B-B14F-4D97-AF65-F5344CB8AC3E}">
        <p14:creationId xmlns:p14="http://schemas.microsoft.com/office/powerpoint/2010/main" val="42743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smtClean="0"/>
              <a:t>Pure First-Order Dependent Types (cont.)</a:t>
            </a:r>
            <a:endParaRPr lang="en-US" sz="3200" dirty="0"/>
          </a:p>
        </p:txBody>
      </p:sp>
      <p:pic>
        <p:nvPicPr>
          <p:cNvPr id="5" name="Picture 4"/>
          <p:cNvPicPr>
            <a:picLocks noChangeAspect="1"/>
          </p:cNvPicPr>
          <p:nvPr/>
        </p:nvPicPr>
        <p:blipFill>
          <a:blip r:embed="rId3"/>
          <a:stretch>
            <a:fillRect/>
          </a:stretch>
        </p:blipFill>
        <p:spPr>
          <a:xfrm>
            <a:off x="623887" y="685800"/>
            <a:ext cx="7896225" cy="5705475"/>
          </a:xfrm>
          <a:prstGeom prst="rect">
            <a:avLst/>
          </a:prstGeom>
        </p:spPr>
      </p:pic>
      <p:sp>
        <p:nvSpPr>
          <p:cNvPr id="6" name="Rectangle 5"/>
          <p:cNvSpPr/>
          <p:nvPr/>
        </p:nvSpPr>
        <p:spPr>
          <a:xfrm>
            <a:off x="762000" y="2285999"/>
            <a:ext cx="3809999" cy="2590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4876801"/>
            <a:ext cx="1447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67251" y="3733800"/>
            <a:ext cx="742949" cy="2630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48201" y="1219200"/>
            <a:ext cx="838200" cy="2630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24426" y="4572000"/>
            <a:ext cx="112394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77000" y="2578100"/>
            <a:ext cx="112394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5851" y="5405437"/>
            <a:ext cx="112394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24600" y="31242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57900" y="5680074"/>
            <a:ext cx="1333500" cy="2635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22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xit" presetSubtype="0" fill="hold" grpId="1"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smtClean="0"/>
              <a:t>Pure First-Order Dependent Types (cont.)</a:t>
            </a:r>
            <a:endParaRPr lang="en-US" sz="3200" dirty="0"/>
          </a:p>
        </p:txBody>
      </p:sp>
      <p:pic>
        <p:nvPicPr>
          <p:cNvPr id="3" name="Picture 2"/>
          <p:cNvPicPr>
            <a:picLocks noChangeAspect="1"/>
          </p:cNvPicPr>
          <p:nvPr/>
        </p:nvPicPr>
        <p:blipFill>
          <a:blip r:embed="rId3"/>
          <a:stretch>
            <a:fillRect/>
          </a:stretch>
        </p:blipFill>
        <p:spPr>
          <a:xfrm>
            <a:off x="766762" y="685800"/>
            <a:ext cx="7610475" cy="5743575"/>
          </a:xfrm>
          <a:prstGeom prst="rect">
            <a:avLst/>
          </a:prstGeom>
        </p:spPr>
      </p:pic>
      <p:sp>
        <p:nvSpPr>
          <p:cNvPr id="6" name="Rectangle 5"/>
          <p:cNvSpPr/>
          <p:nvPr/>
        </p:nvSpPr>
        <p:spPr>
          <a:xfrm>
            <a:off x="4724399" y="3352800"/>
            <a:ext cx="3652837"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24399" y="1676400"/>
            <a:ext cx="1447802"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7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2">
                    <a:lumMod val="50000"/>
                  </a:schemeClr>
                </a:solidFill>
                <a:latin typeface="+mn-lt"/>
                <a:ea typeface="CMU Sans Serif" pitchFamily="2" charset="0"/>
                <a:cs typeface="CMU Sans Serif" pitchFamily="2" charset="0"/>
              </a:defRPr>
            </a:lvl1pPr>
          </a:lstStyle>
          <a:p>
            <a:r>
              <a:rPr lang="en-US" dirty="0"/>
              <a:t>Strong Normalization</a:t>
            </a:r>
          </a:p>
        </p:txBody>
      </p:sp>
      <p:pic>
        <p:nvPicPr>
          <p:cNvPr id="4" name="Picture 3"/>
          <p:cNvPicPr>
            <a:picLocks noChangeAspect="1"/>
          </p:cNvPicPr>
          <p:nvPr/>
        </p:nvPicPr>
        <p:blipFill>
          <a:blip r:embed="rId3"/>
          <a:stretch>
            <a:fillRect/>
          </a:stretch>
        </p:blipFill>
        <p:spPr>
          <a:xfrm>
            <a:off x="1095648" y="1447800"/>
            <a:ext cx="6952703" cy="2908019"/>
          </a:xfrm>
          <a:prstGeom prst="rect">
            <a:avLst/>
          </a:prstGeom>
        </p:spPr>
      </p:pic>
      <mc:AlternateContent xmlns:mc="http://schemas.openxmlformats.org/markup-compatibility/2006" xmlns:a14="http://schemas.microsoft.com/office/drawing/2010/main">
        <mc:Choice Requires="a14">
          <p:sp>
            <p:nvSpPr>
              <p:cNvPr id="9" name="Content Placeholder 2"/>
              <p:cNvSpPr>
                <a:spLocks noGrp="1"/>
              </p:cNvSpPr>
              <p:nvPr>
                <p:ph idx="1"/>
              </p:nvPr>
            </p:nvSpPr>
            <p:spPr>
              <a:xfrm>
                <a:off x="228600" y="1600200"/>
                <a:ext cx="8686800" cy="4953000"/>
              </a:xfrm>
            </p:spPr>
            <p:txBody>
              <a:bodyPr>
                <a:normAutofit/>
              </a:bodyPr>
              <a:lstStyle/>
              <a:p>
                <a:endParaRPr lang="en-US" sz="2800" dirty="0" smtClean="0"/>
              </a:p>
              <a:p>
                <a:endParaRPr lang="en-US" sz="2800" b="0" dirty="0" smtClean="0">
                  <a:latin typeface="+mn-lt"/>
                  <a:ea typeface="Cambria Math" panose="02040503050406030204" pitchFamily="18" charset="0"/>
                </a:endParaRPr>
              </a:p>
              <a:p>
                <a:endParaRPr lang="en-US" sz="2800" dirty="0">
                  <a:latin typeface="+mn-lt"/>
                  <a:ea typeface="Cambria Math" panose="02040503050406030204" pitchFamily="18" charset="0"/>
                </a:endParaRPr>
              </a:p>
              <a:p>
                <a:endParaRPr lang="en-US" sz="2800" b="0" dirty="0" smtClean="0">
                  <a:latin typeface="+mn-lt"/>
                  <a:ea typeface="Cambria Math" panose="02040503050406030204" pitchFamily="18" charset="0"/>
                </a:endParaRPr>
              </a:p>
              <a:p>
                <a:pPr marL="0" indent="0">
                  <a:buNone/>
                </a:pPr>
                <a:endParaRPr lang="en-US" sz="2800" b="0" dirty="0" smtClean="0">
                  <a:latin typeface="+mn-lt"/>
                  <a:ea typeface="Cambria Math" panose="02040503050406030204" pitchFamily="18" charset="0"/>
                </a:endParaRPr>
              </a:p>
              <a:p>
                <a:endParaRPr lang="en-US" sz="2400" dirty="0" smtClean="0">
                  <a:latin typeface="+mn-lt"/>
                  <a:ea typeface="Cambria Math" panose="02040503050406030204" pitchFamily="18" charset="0"/>
                </a:endParaRPr>
              </a:p>
              <a:p>
                <a:r>
                  <a:rPr lang="en-US" sz="2400" dirty="0" smtClean="0">
                    <a:latin typeface="+mn-lt"/>
                    <a:ea typeface="Cambria Math" panose="02040503050406030204" pitchFamily="18" charset="0"/>
                  </a:rPr>
                  <a:t>Reduction does not go inside the type labels of </a:t>
                </a:r>
                <a:r>
                  <a:rPr lang="el-GR" sz="2400" dirty="0" smtClean="0">
                    <a:latin typeface="+mn-lt"/>
                  </a:rPr>
                  <a:t>λ</a:t>
                </a:r>
                <a:r>
                  <a:rPr lang="en-US" sz="2400" dirty="0" smtClean="0">
                    <a:latin typeface="+mn-lt"/>
                  </a:rPr>
                  <a:t> abstractions</a:t>
                </a:r>
              </a:p>
              <a:p>
                <a:r>
                  <a:rPr lang="en-US" sz="2200" b="0" dirty="0" smtClean="0">
                    <a:latin typeface="+mn-lt"/>
                    <a:ea typeface="Cambria Math" panose="02040503050406030204" pitchFamily="18" charset="0"/>
                  </a:rPr>
                  <a:t>Theorem </a:t>
                </a:r>
                <a:r>
                  <a:rPr lang="en-US" sz="2200" dirty="0">
                    <a:latin typeface="+mn-lt"/>
                    <a:ea typeface="Cambria Math" panose="02040503050406030204" pitchFamily="18" charset="0"/>
                  </a:rPr>
                  <a:t>- The relation </a:t>
                </a:r>
                <a14:m>
                  <m:oMath xmlns:m="http://schemas.openxmlformats.org/officeDocument/2006/math">
                    <m:sSub>
                      <m:sSubPr>
                        <m:ctrlPr>
                          <a:rPr lang="en-US" sz="2200" b="0" i="1" smtClean="0">
                            <a:latin typeface="Cambria Math" panose="02040503050406030204" pitchFamily="18" charset="0"/>
                            <a:ea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m:t>
                        </m:r>
                      </m:e>
                      <m:sub>
                        <m:r>
                          <a:rPr lang="en-US" sz="2200" b="0" i="1" smtClean="0">
                            <a:latin typeface="Cambria Math" panose="02040503050406030204" pitchFamily="18" charset="0"/>
                            <a:ea typeface="Cambria Math" panose="02040503050406030204" pitchFamily="18" charset="0"/>
                          </a:rPr>
                          <m:t>𝛽</m:t>
                        </m:r>
                      </m:sub>
                    </m:sSub>
                  </m:oMath>
                </a14:m>
                <a:r>
                  <a:rPr lang="en-US" sz="2200" dirty="0">
                    <a:latin typeface="+mn-lt"/>
                    <a:ea typeface="Cambria Math" panose="02040503050406030204" pitchFamily="18" charset="0"/>
                  </a:rPr>
                  <a:t> is </a:t>
                </a:r>
                <a:r>
                  <a:rPr lang="en-US" sz="2200" dirty="0">
                    <a:latin typeface="CMU Serif" panose="02000603000000000000" pitchFamily="2" charset="0"/>
                    <a:ea typeface="CMU Serif" panose="02000603000000000000" pitchFamily="2" charset="0"/>
                    <a:cs typeface="CMU Serif" panose="02000603000000000000" pitchFamily="2" charset="0"/>
                  </a:rPr>
                  <a:t>strongly </a:t>
                </a:r>
                <a:r>
                  <a:rPr lang="en-US" sz="2200" dirty="0" smtClean="0">
                    <a:latin typeface="CMU Serif" panose="02000603000000000000" pitchFamily="2" charset="0"/>
                    <a:ea typeface="CMU Serif" panose="02000603000000000000" pitchFamily="2" charset="0"/>
                    <a:cs typeface="CMU Serif" panose="02000603000000000000" pitchFamily="2" charset="0"/>
                  </a:rPr>
                  <a:t>normalizing </a:t>
                </a:r>
                <a:r>
                  <a:rPr lang="en-US" sz="2200" dirty="0" smtClean="0">
                    <a:latin typeface="+mn-lt"/>
                    <a:ea typeface="Cambria Math" panose="02040503050406030204" pitchFamily="18" charset="0"/>
                  </a:rPr>
                  <a:t>on well-typed terms</a:t>
                </a:r>
                <a:r>
                  <a:rPr lang="en-US" sz="2200" dirty="0">
                    <a:latin typeface="+mn-lt"/>
                    <a:ea typeface="Cambria Math" panose="02040503050406030204" pitchFamily="18" charset="0"/>
                  </a:rPr>
                  <a:t>. More precisely, if </a:t>
                </a:r>
                <a14:m>
                  <m:oMath xmlns:m="http://schemas.openxmlformats.org/officeDocument/2006/math">
                    <m:r>
                      <m:rPr>
                        <m:sty m:val="p"/>
                      </m:rPr>
                      <a:rPr lang="en-US" sz="2200" b="0" i="0" dirty="0" smtClean="0">
                        <a:latin typeface="Cambria Math" panose="02040503050406030204" pitchFamily="18" charset="0"/>
                        <a:ea typeface="Cambria Math" panose="02040503050406030204" pitchFamily="18" charset="0"/>
                      </a:rPr>
                      <m:t>Γ</m:t>
                    </m:r>
                    <m:r>
                      <a:rPr lang="en-US" sz="2200" b="0" i="0" dirty="0" smtClean="0">
                        <a:latin typeface="Cambria Math" panose="02040503050406030204" pitchFamily="18" charset="0"/>
                        <a:ea typeface="Cambria Math" panose="02040503050406030204" pitchFamily="18" charset="0"/>
                      </a:rPr>
                      <m:t>⊢</m:t>
                    </m:r>
                    <m:r>
                      <m:rPr>
                        <m:sty m:val="p"/>
                      </m:rPr>
                      <a:rPr lang="en-US" sz="2200" b="0" i="0" dirty="0" smtClean="0">
                        <a:latin typeface="Cambria Math" panose="02040503050406030204" pitchFamily="18" charset="0"/>
                        <a:ea typeface="Cambria Math" panose="02040503050406030204" pitchFamily="18" charset="0"/>
                      </a:rPr>
                      <m:t>t</m:t>
                    </m:r>
                    <m:r>
                      <a:rPr lang="en-US" sz="2200" b="0" i="0" dirty="0" smtClean="0">
                        <a:latin typeface="Cambria Math" panose="02040503050406030204" pitchFamily="18" charset="0"/>
                        <a:ea typeface="Cambria Math" panose="02040503050406030204" pitchFamily="18" charset="0"/>
                      </a:rPr>
                      <m:t> :</m:t>
                    </m:r>
                    <m:r>
                      <m:rPr>
                        <m:sty m:val="p"/>
                      </m:rPr>
                      <a:rPr lang="en-US" sz="2200" b="0" i="0" dirty="0" smtClean="0">
                        <a:latin typeface="Cambria Math" panose="02040503050406030204" pitchFamily="18" charset="0"/>
                        <a:ea typeface="Cambria Math" panose="02040503050406030204" pitchFamily="18" charset="0"/>
                      </a:rPr>
                      <m:t>T</m:t>
                    </m:r>
                  </m:oMath>
                </a14:m>
                <a:r>
                  <a:rPr lang="en-US" sz="2200" dirty="0" smtClean="0">
                    <a:latin typeface="+mn-lt"/>
                    <a:ea typeface="Cambria Math" panose="02040503050406030204" pitchFamily="18" charset="0"/>
                  </a:rPr>
                  <a:t> </a:t>
                </a:r>
                <a:r>
                  <a:rPr lang="en-US" sz="2200" dirty="0">
                    <a:latin typeface="+mn-lt"/>
                    <a:ea typeface="Cambria Math" panose="02040503050406030204" pitchFamily="18" charset="0"/>
                  </a:rPr>
                  <a:t>then there is no </a:t>
                </a:r>
                <a:r>
                  <a:rPr lang="en-US" sz="2200" dirty="0" smtClean="0">
                    <a:latin typeface="+mn-lt"/>
                    <a:ea typeface="Cambria Math" panose="02040503050406030204" pitchFamily="18" charset="0"/>
                  </a:rPr>
                  <a:t>infinite sequence </a:t>
                </a:r>
                <a:r>
                  <a:rPr lang="en-US" sz="2200" dirty="0">
                    <a:latin typeface="+mn-lt"/>
                    <a:ea typeface="Cambria Math" panose="02040503050406030204" pitchFamily="18" charset="0"/>
                  </a:rPr>
                  <a:t>of terms </a:t>
                </a:r>
                <a14:m>
                  <m:oMath xmlns:m="http://schemas.openxmlformats.org/officeDocument/2006/math">
                    <m:sSub>
                      <m:sSubPr>
                        <m:ctrlPr>
                          <a:rPr lang="en-US" sz="2200" b="0" i="1" dirty="0" smtClean="0">
                            <a:latin typeface="Cambria Math" panose="02040503050406030204" pitchFamily="18" charset="0"/>
                            <a:ea typeface="Cambria Math" panose="02040503050406030204" pitchFamily="18" charset="0"/>
                          </a:rPr>
                        </m:ctrlPr>
                      </m:sSubPr>
                      <m:e>
                        <m:d>
                          <m:dPr>
                            <m:ctrlPr>
                              <a:rPr lang="en-US" sz="2200" b="0" i="1" dirty="0" smtClean="0">
                                <a:latin typeface="Cambria Math" panose="02040503050406030204" pitchFamily="18" charset="0"/>
                                <a:ea typeface="Cambria Math" panose="02040503050406030204" pitchFamily="18" charset="0"/>
                              </a:rPr>
                            </m:ctrlPr>
                          </m:dPr>
                          <m:e>
                            <m:sSub>
                              <m:sSubPr>
                                <m:ctrlPr>
                                  <a:rPr lang="en-US" sz="2200" b="0" i="1" dirty="0" smtClean="0">
                                    <a:latin typeface="Cambria Math" panose="02040503050406030204" pitchFamily="18" charset="0"/>
                                    <a:ea typeface="Cambria Math" panose="02040503050406030204" pitchFamily="18" charset="0"/>
                                  </a:rPr>
                                </m:ctrlPr>
                              </m:sSubPr>
                              <m:e>
                                <m:r>
                                  <m:rPr>
                                    <m:sty m:val="p"/>
                                  </m:rPr>
                                  <a:rPr lang="en-US" sz="2200" b="0" i="0" dirty="0" smtClean="0">
                                    <a:latin typeface="Cambria Math" panose="02040503050406030204" pitchFamily="18" charset="0"/>
                                    <a:ea typeface="Cambria Math" panose="02040503050406030204" pitchFamily="18" charset="0"/>
                                  </a:rPr>
                                  <m:t>t</m:t>
                                </m:r>
                              </m:e>
                              <m:sub>
                                <m:r>
                                  <m:rPr>
                                    <m:sty m:val="p"/>
                                  </m:rPr>
                                  <a:rPr lang="en-US" sz="2200" b="0" i="0" dirty="0" smtClean="0">
                                    <a:latin typeface="Cambria Math" panose="02040503050406030204" pitchFamily="18" charset="0"/>
                                    <a:ea typeface="Cambria Math" panose="02040503050406030204" pitchFamily="18" charset="0"/>
                                  </a:rPr>
                                  <m:t>i</m:t>
                                </m:r>
                              </m:sub>
                            </m:sSub>
                          </m:e>
                        </m:d>
                      </m:e>
                      <m:sub>
                        <m:r>
                          <m:rPr>
                            <m:sty m:val="p"/>
                          </m:rPr>
                          <a:rPr lang="en-US" sz="2200" b="0" i="0" dirty="0" smtClean="0">
                            <a:latin typeface="Cambria Math" panose="02040503050406030204" pitchFamily="18" charset="0"/>
                            <a:ea typeface="Cambria Math" panose="02040503050406030204" pitchFamily="18" charset="0"/>
                          </a:rPr>
                          <m:t>i</m:t>
                        </m:r>
                        <m:r>
                          <a:rPr lang="en-US" sz="2200" b="0" i="0" dirty="0" smtClean="0">
                            <a:latin typeface="Cambria Math" panose="02040503050406030204" pitchFamily="18" charset="0"/>
                            <a:ea typeface="Cambria Math" panose="02040503050406030204" pitchFamily="18" charset="0"/>
                          </a:rPr>
                          <m:t>≥</m:t>
                        </m:r>
                        <m:r>
                          <a:rPr lang="en-US" sz="2200" b="0" i="0" dirty="0" smtClean="0">
                            <a:latin typeface="Cambria Math" panose="02040503050406030204" pitchFamily="18" charset="0"/>
                            <a:ea typeface="Cambria Math" panose="02040503050406030204" pitchFamily="18" charset="0"/>
                          </a:rPr>
                          <m:t>1</m:t>
                        </m:r>
                      </m:sub>
                    </m:sSub>
                  </m:oMath>
                </a14:m>
                <a:r>
                  <a:rPr lang="en-US" sz="2200" dirty="0" smtClean="0">
                    <a:latin typeface="+mn-lt"/>
                    <a:ea typeface="Cambria Math" panose="02040503050406030204" pitchFamily="18" charset="0"/>
                  </a:rPr>
                  <a:t> such that </a:t>
                </a:r>
                <a14:m>
                  <m:oMath xmlns:m="http://schemas.openxmlformats.org/officeDocument/2006/math">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𝑡</m:t>
                        </m:r>
                      </m:e>
                      <m:sub>
                        <m:r>
                          <a:rPr lang="en-US" sz="2200" b="0" i="1" smtClean="0">
                            <a:latin typeface="Cambria Math" panose="02040503050406030204" pitchFamily="18" charset="0"/>
                            <a:ea typeface="Cambria Math" panose="02040503050406030204" pitchFamily="18" charset="0"/>
                          </a:rPr>
                          <m:t>1</m:t>
                        </m:r>
                      </m:sub>
                    </m:sSub>
                  </m:oMath>
                </a14:m>
                <a:r>
                  <a:rPr lang="en-US" sz="2200" b="0" dirty="0" smtClean="0">
                    <a:latin typeface="+mn-lt"/>
                    <a:ea typeface="Cambria Math" panose="02040503050406030204" pitchFamily="18" charset="0"/>
                  </a:rPr>
                  <a:t> and </a:t>
                </a:r>
                <a14:m>
                  <m:oMath xmlns:m="http://schemas.openxmlformats.org/officeDocument/2006/math">
                    <m:sSub>
                      <m:sSubPr>
                        <m:ctrlPr>
                          <a:rPr lang="en-US" sz="2200" b="0" i="1" smtClean="0">
                            <a:latin typeface="Cambria Math" panose="02040503050406030204" pitchFamily="18" charset="0"/>
                            <a:ea typeface="Cambria Math" panose="02040503050406030204" pitchFamily="18" charset="0"/>
                          </a:rPr>
                        </m:ctrlPr>
                      </m:sSubPr>
                      <m:e>
                        <m:r>
                          <m:rPr>
                            <m:sty m:val="p"/>
                          </m:rPr>
                          <a:rPr lang="en-US" sz="2200" b="0" i="0" smtClean="0">
                            <a:latin typeface="Cambria Math" panose="02040503050406030204" pitchFamily="18" charset="0"/>
                            <a:ea typeface="Cambria Math" panose="02040503050406030204" pitchFamily="18" charset="0"/>
                          </a:rPr>
                          <m:t>t</m:t>
                        </m:r>
                      </m:e>
                      <m:sub>
                        <m:r>
                          <m:rPr>
                            <m:sty m:val="p"/>
                          </m:rPr>
                          <a:rPr lang="en-US" sz="2200" b="0" i="0" smtClean="0">
                            <a:latin typeface="Cambria Math" panose="02040503050406030204" pitchFamily="18" charset="0"/>
                            <a:ea typeface="Cambria Math" panose="02040503050406030204" pitchFamily="18" charset="0"/>
                          </a:rPr>
                          <m:t>i</m:t>
                        </m:r>
                      </m:sub>
                    </m:sSub>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𝛽</m:t>
                        </m:r>
                      </m:sub>
                    </m:sSub>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𝑡</m:t>
                        </m:r>
                      </m:e>
                      <m:sub>
                        <m:r>
                          <a:rPr lang="en-US" sz="2200" b="0" i="1" smtClean="0">
                            <a:latin typeface="Cambria Math" panose="02040503050406030204" pitchFamily="18" charset="0"/>
                            <a:ea typeface="Cambria Math" panose="02040503050406030204" pitchFamily="18" charset="0"/>
                          </a:rPr>
                          <m:t>𝑖</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m:t>
                        </m:r>
                      </m:sub>
                    </m:sSub>
                  </m:oMath>
                </a14:m>
                <a:r>
                  <a:rPr lang="en-US" sz="2200" b="0" dirty="0" smtClean="0">
                    <a:latin typeface="+mn-lt"/>
                    <a:ea typeface="Cambria Math" panose="02040503050406030204" pitchFamily="18" charset="0"/>
                  </a:rPr>
                  <a:t> for </a:t>
                </a:r>
                <a14:m>
                  <m:oMath xmlns:m="http://schemas.openxmlformats.org/officeDocument/2006/math">
                    <m:r>
                      <a:rPr lang="en-US" sz="2200" b="0" i="1" smtClean="0">
                        <a:latin typeface="Cambria Math" panose="02040503050406030204" pitchFamily="18" charset="0"/>
                        <a:ea typeface="Cambria Math" panose="02040503050406030204" pitchFamily="18" charset="0"/>
                      </a:rPr>
                      <m:t>𝑖</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m:t>
                    </m:r>
                  </m:oMath>
                </a14:m>
                <a:r>
                  <a:rPr lang="en-US" sz="2200" b="0" dirty="0" smtClean="0">
                    <a:latin typeface="+mn-lt"/>
                    <a:ea typeface="Cambria Math" panose="02040503050406030204" pitchFamily="18" charset="0"/>
                  </a:rPr>
                  <a:t>.</a:t>
                </a:r>
              </a:p>
            </p:txBody>
          </p:sp>
        </mc:Choice>
        <mc:Fallback xmlns="">
          <p:sp>
            <p:nvSpPr>
              <p:cNvPr id="9" name="Content Placeholder 2"/>
              <p:cNvSpPr>
                <a:spLocks noGrp="1" noRot="1" noChangeAspect="1" noMove="1" noResize="1" noEditPoints="1" noAdjustHandles="1" noChangeArrowheads="1" noChangeShapeType="1" noTextEdit="1"/>
              </p:cNvSpPr>
              <p:nvPr>
                <p:ph idx="1"/>
              </p:nvPr>
            </p:nvSpPr>
            <p:spPr>
              <a:xfrm>
                <a:off x="228600" y="1600200"/>
                <a:ext cx="8686800" cy="4953000"/>
              </a:xfrm>
              <a:blipFill>
                <a:blip r:embed="rId4"/>
                <a:stretch>
                  <a:fillRect l="-982"/>
                </a:stretch>
              </a:blipFill>
            </p:spPr>
            <p:txBody>
              <a:bodyPr/>
              <a:lstStyle/>
              <a:p>
                <a:r>
                  <a:rPr lang="en-US">
                    <a:noFill/>
                  </a:rPr>
                  <a:t> </a:t>
                </a:r>
              </a:p>
            </p:txBody>
          </p:sp>
        </mc:Fallback>
      </mc:AlternateContent>
    </p:spTree>
    <p:extLst>
      <p:ext uri="{BB962C8B-B14F-4D97-AF65-F5344CB8AC3E}">
        <p14:creationId xmlns:p14="http://schemas.microsoft.com/office/powerpoint/2010/main" val="7831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Algorithmic Typing and Equality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686800" cy="4953000"/>
              </a:xfrm>
            </p:spPr>
            <p:txBody>
              <a:bodyPr>
                <a:normAutofit/>
              </a:bodyPr>
              <a:lstStyle/>
              <a:p>
                <a:r>
                  <a:rPr lang="en-US" sz="2800" dirty="0" smtClean="0"/>
                  <a:t>Needed to be formulated closer to an algorithm</a:t>
                </a:r>
              </a:p>
              <a:p>
                <a:pPr lvl="1"/>
                <a:r>
                  <a:rPr lang="en-US" sz="2400" dirty="0" smtClean="0"/>
                  <a:t>Syntax-directed rules (going from premises to conclusions)</a:t>
                </a:r>
              </a:p>
              <a:p>
                <a:r>
                  <a:rPr lang="en-US" sz="2800" b="0" dirty="0" smtClean="0">
                    <a:latin typeface="+mn-lt"/>
                    <a:ea typeface="Cambria Math" panose="02040503050406030204" pitchFamily="18" charset="0"/>
                  </a:rPr>
                  <a:t>It is shown that the </a:t>
                </a:r>
                <a:r>
                  <a:rPr lang="en-US" sz="2800" b="0" dirty="0" err="1" smtClean="0">
                    <a:latin typeface="+mn-lt"/>
                    <a:ea typeface="Cambria Math" panose="02040503050406030204" pitchFamily="18" charset="0"/>
                  </a:rPr>
                  <a:t>typechecking</a:t>
                </a:r>
                <a:r>
                  <a:rPr lang="en-US" sz="2800" b="0" dirty="0" smtClean="0">
                    <a:latin typeface="+mn-lt"/>
                    <a:ea typeface="Cambria Math" panose="02040503050406030204" pitchFamily="18" charset="0"/>
                  </a:rPr>
                  <a:t> algorithm is </a:t>
                </a:r>
                <a:r>
                  <a:rPr lang="en-US" sz="2800" b="0" dirty="0" smtClean="0">
                    <a:latin typeface="CMU Serif" panose="02000603000000000000" pitchFamily="2" charset="0"/>
                    <a:ea typeface="CMU Serif" panose="02000603000000000000" pitchFamily="2" charset="0"/>
                    <a:cs typeface="CMU Serif" panose="02000603000000000000" pitchFamily="2" charset="0"/>
                  </a:rPr>
                  <a:t>sound</a:t>
                </a:r>
                <a:r>
                  <a:rPr lang="en-US" sz="2800" b="0" dirty="0" smtClean="0">
                    <a:latin typeface="+mn-lt"/>
                    <a:ea typeface="Cambria Math" panose="02040503050406030204" pitchFamily="18" charset="0"/>
                  </a:rPr>
                  <a:t>, </a:t>
                </a:r>
                <a:r>
                  <a:rPr lang="en-US" sz="2800" b="0" dirty="0" smtClean="0">
                    <a:latin typeface="CMU Serif" panose="02000603000000000000" pitchFamily="2" charset="0"/>
                    <a:ea typeface="CMU Serif" panose="02000603000000000000" pitchFamily="2" charset="0"/>
                    <a:cs typeface="CMU Serif" panose="02000603000000000000" pitchFamily="2" charset="0"/>
                  </a:rPr>
                  <a:t>complete</a:t>
                </a:r>
                <a:r>
                  <a:rPr lang="en-US" sz="2800" b="0" dirty="0" smtClean="0">
                    <a:latin typeface="+mn-lt"/>
                    <a:ea typeface="Cambria Math" panose="02040503050406030204" pitchFamily="18" charset="0"/>
                  </a:rPr>
                  <a:t>, and </a:t>
                </a:r>
                <a:r>
                  <a:rPr lang="en-US" sz="2800" b="0" dirty="0" smtClean="0">
                    <a:latin typeface="CMU Serif" panose="02000603000000000000" pitchFamily="2" charset="0"/>
                    <a:ea typeface="CMU Serif" panose="02000603000000000000" pitchFamily="2" charset="0"/>
                    <a:cs typeface="CMU Serif" panose="02000603000000000000" pitchFamily="2" charset="0"/>
                  </a:rPr>
                  <a:t>terminates</a:t>
                </a:r>
                <a:r>
                  <a:rPr lang="en-US" sz="2800" b="0" dirty="0" smtClean="0">
                    <a:latin typeface="+mn-lt"/>
                    <a:ea typeface="Cambria Math" panose="02040503050406030204" pitchFamily="18" charset="0"/>
                  </a:rPr>
                  <a:t> on all inputs</a:t>
                </a:r>
              </a:p>
              <a:p>
                <a:pPr lvl="1"/>
                <a:r>
                  <a:rPr lang="en-US" sz="2400" dirty="0" smtClean="0">
                    <a:latin typeface="+mn-lt"/>
                    <a:ea typeface="Cambria Math" panose="02040503050406030204" pitchFamily="18" charset="0"/>
                  </a:rPr>
                  <a:t>This also demonstrates the </a:t>
                </a:r>
                <a:r>
                  <a:rPr lang="en-US" sz="2400" dirty="0" smtClean="0">
                    <a:latin typeface="CMU Serif" panose="02000603000000000000" pitchFamily="2" charset="0"/>
                    <a:ea typeface="CMU Serif" panose="02000603000000000000" pitchFamily="2" charset="0"/>
                    <a:cs typeface="CMU Serif" panose="02000603000000000000" pitchFamily="2" charset="0"/>
                  </a:rPr>
                  <a:t>decidability</a:t>
                </a:r>
                <a:r>
                  <a:rPr lang="en-US" sz="2400" dirty="0" smtClean="0">
                    <a:latin typeface="+mn-lt"/>
                    <a:ea typeface="Cambria Math" panose="02040503050406030204" pitchFamily="18" charset="0"/>
                  </a:rPr>
                  <a:t> of the original judgments</a:t>
                </a:r>
              </a:p>
              <a:p>
                <a:endParaRPr lang="en-US" sz="2800" b="0" dirty="0" smtClean="0">
                  <a:latin typeface="+mn-lt"/>
                  <a:ea typeface="Cambria Math" panose="02040503050406030204" pitchFamily="18" charset="0"/>
                </a:endParaRPr>
              </a:p>
              <a:p>
                <a:r>
                  <a:rPr lang="en-US" sz="2800" b="0" dirty="0" smtClean="0">
                    <a:latin typeface="+mn-lt"/>
                    <a:ea typeface="Cambria Math" panose="02040503050406030204" pitchFamily="18" charset="0"/>
                  </a:rPr>
                  <a:t>Theorem (Preservation) – If </a:t>
                </a:r>
                <a14:m>
                  <m:oMath xmlns:m="http://schemas.openxmlformats.org/officeDocument/2006/math">
                    <m:r>
                      <m:rPr>
                        <m:sty m:val="p"/>
                      </m:rPr>
                      <a:rPr lang="en-US" sz="2800" dirty="0">
                        <a:latin typeface="Cambria Math" panose="02040503050406030204" pitchFamily="18" charset="0"/>
                        <a:ea typeface="Cambria Math" panose="02040503050406030204" pitchFamily="18" charset="0"/>
                      </a:rPr>
                      <m:t>Γ</m:t>
                    </m:r>
                    <m:r>
                      <a:rPr lang="en-US" sz="2800" dirty="0">
                        <a:latin typeface="Cambria Math" panose="02040503050406030204" pitchFamily="18" charset="0"/>
                        <a:ea typeface="Cambria Math" panose="02040503050406030204" pitchFamily="18" charset="0"/>
                      </a:rPr>
                      <m:t>⊢</m:t>
                    </m:r>
                    <m:r>
                      <m:rPr>
                        <m:sty m:val="p"/>
                      </m:rPr>
                      <a:rPr lang="en-US" sz="2800" dirty="0">
                        <a:latin typeface="Cambria Math" panose="02040503050406030204" pitchFamily="18" charset="0"/>
                        <a:ea typeface="Cambria Math" panose="02040503050406030204" pitchFamily="18" charset="0"/>
                      </a:rPr>
                      <m:t>t</m:t>
                    </m:r>
                    <m:r>
                      <a:rPr lang="en-US" sz="2800" dirty="0">
                        <a:latin typeface="Cambria Math" panose="02040503050406030204" pitchFamily="18" charset="0"/>
                        <a:ea typeface="Cambria Math" panose="02040503050406030204" pitchFamily="18" charset="0"/>
                      </a:rPr>
                      <m:t> :</m:t>
                    </m:r>
                    <m:r>
                      <m:rPr>
                        <m:sty m:val="p"/>
                      </m:rPr>
                      <a:rPr lang="en-US" sz="2800" dirty="0">
                        <a:latin typeface="Cambria Math" panose="02040503050406030204" pitchFamily="18" charset="0"/>
                        <a:ea typeface="Cambria Math" panose="02040503050406030204" pitchFamily="18" charset="0"/>
                      </a:rPr>
                      <m:t>T</m:t>
                    </m:r>
                  </m:oMath>
                </a14:m>
                <a:r>
                  <a:rPr lang="en-US" sz="2800" dirty="0">
                    <a:ea typeface="Cambria Math" panose="02040503050406030204" pitchFamily="18" charset="0"/>
                  </a:rPr>
                  <a:t> </a:t>
                </a:r>
                <a:r>
                  <a:rPr lang="en-US" sz="2800" dirty="0" smtClean="0">
                    <a:ea typeface="Cambria Math" panose="02040503050406030204" pitchFamily="18" charset="0"/>
                  </a:rPr>
                  <a:t>and </a:t>
                </a:r>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𝛽</m:t>
                        </m:r>
                      </m:sub>
                    </m:sSub>
                    <m:r>
                      <m:rPr>
                        <m:sty m:val="p"/>
                      </m:rPr>
                      <a:rPr lang="en-US" sz="2800" b="0" i="0" smtClean="0">
                        <a:latin typeface="Cambria Math" panose="02040503050406030204" pitchFamily="18" charset="0"/>
                        <a:ea typeface="Cambria Math" panose="02040503050406030204" pitchFamily="18" charset="0"/>
                      </a:rPr>
                      <m:t>t</m:t>
                    </m:r>
                    <m:r>
                      <a:rPr lang="en-US" sz="2800" b="0" i="0" smtClean="0">
                        <a:latin typeface="Cambria Math" panose="02040503050406030204" pitchFamily="18" charset="0"/>
                        <a:ea typeface="Cambria Math" panose="02040503050406030204" pitchFamily="18" charset="0"/>
                      </a:rPr>
                      <m:t>′</m:t>
                    </m:r>
                  </m:oMath>
                </a14:m>
                <a:r>
                  <a:rPr lang="en-US" sz="2800" b="0" dirty="0" smtClean="0">
                    <a:latin typeface="+mn-lt"/>
                    <a:ea typeface="Cambria Math" panose="02040503050406030204" pitchFamily="18" charset="0"/>
                  </a:rPr>
                  <a:t>, then </a:t>
                </a:r>
                <a14:m>
                  <m:oMath xmlns:m="http://schemas.openxmlformats.org/officeDocument/2006/math">
                    <m:r>
                      <m:rPr>
                        <m:sty m:val="p"/>
                      </m:rPr>
                      <a:rPr lang="en-US" sz="2800" dirty="0">
                        <a:latin typeface="Cambria Math" panose="02040503050406030204" pitchFamily="18" charset="0"/>
                        <a:ea typeface="Cambria Math" panose="02040503050406030204" pitchFamily="18" charset="0"/>
                      </a:rPr>
                      <m:t>Γ</m:t>
                    </m:r>
                    <m:r>
                      <a:rPr lang="en-US" sz="2800" dirty="0">
                        <a:latin typeface="Cambria Math" panose="02040503050406030204" pitchFamily="18" charset="0"/>
                        <a:ea typeface="Cambria Math" panose="02040503050406030204" pitchFamily="18" charset="0"/>
                      </a:rPr>
                      <m:t>⊢</m:t>
                    </m:r>
                    <m:r>
                      <m:rPr>
                        <m:sty m:val="p"/>
                      </m:rPr>
                      <a:rPr lang="en-US" sz="2800" dirty="0">
                        <a:latin typeface="Cambria Math" panose="02040503050406030204" pitchFamily="18" charset="0"/>
                        <a:ea typeface="Cambria Math" panose="02040503050406030204" pitchFamily="18" charset="0"/>
                      </a:rPr>
                      <m:t>t</m:t>
                    </m:r>
                    <m:r>
                      <a:rPr lang="en-US" sz="2800" dirty="0">
                        <a:latin typeface="Cambria Math" panose="02040503050406030204" pitchFamily="18" charset="0"/>
                        <a:ea typeface="Cambria Math" panose="02040503050406030204" pitchFamily="18" charset="0"/>
                      </a:rPr>
                      <m:t> </m:t>
                    </m:r>
                    <m:r>
                      <a:rPr lang="en-US" sz="2800" b="0" i="0" dirty="0" smtClean="0">
                        <a:latin typeface="Cambria Math" panose="02040503050406030204" pitchFamily="18" charset="0"/>
                        <a:ea typeface="Cambria Math" panose="02040503050406030204" pitchFamily="18" charset="0"/>
                      </a:rPr>
                      <m:t>′</m:t>
                    </m:r>
                    <m:r>
                      <a:rPr lang="en-US" sz="2800" dirty="0">
                        <a:latin typeface="Cambria Math" panose="02040503050406030204" pitchFamily="18" charset="0"/>
                        <a:ea typeface="Cambria Math" panose="02040503050406030204" pitchFamily="18" charset="0"/>
                      </a:rPr>
                      <m:t>:</m:t>
                    </m:r>
                    <m:r>
                      <m:rPr>
                        <m:sty m:val="p"/>
                      </m:rPr>
                      <a:rPr lang="en-US" sz="2800" dirty="0">
                        <a:latin typeface="Cambria Math" panose="02040503050406030204" pitchFamily="18" charset="0"/>
                        <a:ea typeface="Cambria Math" panose="02040503050406030204" pitchFamily="18" charset="0"/>
                      </a:rPr>
                      <m:t>T</m:t>
                    </m:r>
                  </m:oMath>
                </a14:m>
                <a:r>
                  <a:rPr lang="en-US" sz="2800" b="0" dirty="0" smtClean="0">
                    <a:latin typeface="+mn-lt"/>
                    <a:ea typeface="Cambria Math" panose="02040503050406030204" pitchFamily="18" charset="0"/>
                  </a:rPr>
                  <a:t> .</a:t>
                </a:r>
              </a:p>
              <a:p>
                <a:endParaRPr lang="en-US" sz="2800" b="0" dirty="0" smtClean="0">
                  <a:latin typeface="+mn-lt"/>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686800" cy="4953000"/>
              </a:xfrm>
              <a:blipFill>
                <a:blip r:embed="rId3"/>
                <a:stretch>
                  <a:fillRect l="-1263" t="-1355"/>
                </a:stretch>
              </a:blipFill>
            </p:spPr>
            <p:txBody>
              <a:bodyPr/>
              <a:lstStyle/>
              <a:p>
                <a:r>
                  <a:rPr lang="en-US">
                    <a:noFill/>
                  </a:rPr>
                  <a:t> </a:t>
                </a:r>
              </a:p>
            </p:txBody>
          </p:sp>
        </mc:Fallback>
      </mc:AlternateContent>
    </p:spTree>
    <p:extLst>
      <p:ext uri="{BB962C8B-B14F-4D97-AF65-F5344CB8AC3E}">
        <p14:creationId xmlns:p14="http://schemas.microsoft.com/office/powerpoint/2010/main" val="213780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Motivation</a:t>
            </a:r>
          </a:p>
          <a:p>
            <a:pPr algn="just"/>
            <a:r>
              <a:rPr lang="en-US" dirty="0" smtClean="0"/>
              <a:t>The Curry-Howard Correspondence</a:t>
            </a:r>
          </a:p>
          <a:p>
            <a:pPr algn="just"/>
            <a:r>
              <a:rPr lang="en-US" dirty="0" smtClean="0"/>
              <a:t>Logical Frameworks</a:t>
            </a:r>
          </a:p>
          <a:p>
            <a:pPr algn="just"/>
            <a:r>
              <a:rPr lang="en-US" dirty="0" smtClean="0"/>
              <a:t>Pure First-Order Dependent Types</a:t>
            </a:r>
          </a:p>
          <a:p>
            <a:pPr algn="just"/>
            <a:r>
              <a:rPr lang="en-US" dirty="0" smtClean="0"/>
              <a:t>Dependent Sum Types</a:t>
            </a:r>
          </a:p>
          <a:p>
            <a:pPr algn="just"/>
            <a:r>
              <a:rPr lang="en-US" dirty="0" smtClean="0"/>
              <a:t>The Calculus of Constructions</a:t>
            </a:r>
          </a:p>
          <a:p>
            <a:pPr algn="just"/>
            <a:r>
              <a:rPr lang="en-US" dirty="0" err="1"/>
              <a:t>Twelf</a:t>
            </a:r>
            <a:r>
              <a:rPr lang="en-US" dirty="0"/>
              <a:t> in Practice</a:t>
            </a:r>
          </a:p>
          <a:p>
            <a:pPr algn="just"/>
            <a:r>
              <a:rPr lang="en-US" dirty="0" smtClean="0"/>
              <a:t>Programming </a:t>
            </a:r>
            <a:r>
              <a:rPr lang="en-US" dirty="0" smtClean="0"/>
              <a:t>with Dependent Types</a:t>
            </a:r>
          </a:p>
          <a:p>
            <a:pPr algn="just"/>
            <a:r>
              <a:rPr lang="en-US" dirty="0" smtClean="0"/>
              <a:t>Conclusion</a:t>
            </a:r>
            <a:endParaRPr lang="en-US" dirty="0" smtClean="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4586628"/>
            <a:ext cx="1714954" cy="1714954"/>
          </a:xfrm>
          <a:prstGeom prst="rect">
            <a:avLst/>
          </a:prstGeom>
        </p:spPr>
      </p:pic>
    </p:spTree>
    <p:extLst>
      <p:ext uri="{BB962C8B-B14F-4D97-AF65-F5344CB8AC3E}">
        <p14:creationId xmlns:p14="http://schemas.microsoft.com/office/powerpoint/2010/main" val="237802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407855"/>
            <a:ext cx="9058275" cy="3889890"/>
          </a:xfrm>
          <a:prstGeom prst="rect">
            <a:avLst/>
          </a:prstGeom>
        </p:spPr>
      </p:pic>
      <p:sp>
        <p:nvSpPr>
          <p:cNvPr id="2" name="Title 1"/>
          <p:cNvSpPr>
            <a:spLocks noGrp="1"/>
          </p:cNvSpPr>
          <p:nvPr>
            <p:ph type="title"/>
          </p:nvPr>
        </p:nvSpPr>
        <p:spPr>
          <a:xfrm>
            <a:off x="457200" y="-76200"/>
            <a:ext cx="8229600" cy="1143000"/>
          </a:xfrm>
        </p:spPr>
        <p:txBody>
          <a:bodyPr>
            <a:normAutofit/>
          </a:bodyPr>
          <a:lstStyle/>
          <a:p>
            <a:r>
              <a:rPr lang="en-US" sz="3200" dirty="0" smtClean="0"/>
              <a:t>Pure First-Order Dependent Types (cont.)</a:t>
            </a:r>
            <a:endParaRPr lang="en-US" sz="3200" dirty="0"/>
          </a:p>
        </p:txBody>
      </p:sp>
      <p:sp>
        <p:nvSpPr>
          <p:cNvPr id="6" name="Rectangle 5"/>
          <p:cNvSpPr/>
          <p:nvPr/>
        </p:nvSpPr>
        <p:spPr>
          <a:xfrm>
            <a:off x="4749799" y="4191000"/>
            <a:ext cx="4308476"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49799" y="1600200"/>
            <a:ext cx="4308476"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57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28600" y="838200"/>
            <a:ext cx="8720138" cy="4137483"/>
          </a:xfrm>
          <a:prstGeom prst="rect">
            <a:avLst/>
          </a:prstGeom>
        </p:spPr>
      </p:pic>
      <p:sp>
        <p:nvSpPr>
          <p:cNvPr id="2" name="Title 1"/>
          <p:cNvSpPr>
            <a:spLocks noGrp="1"/>
          </p:cNvSpPr>
          <p:nvPr>
            <p:ph type="title"/>
          </p:nvPr>
        </p:nvSpPr>
        <p:spPr>
          <a:xfrm>
            <a:off x="457200" y="-76200"/>
            <a:ext cx="8229600" cy="1143000"/>
          </a:xfrm>
        </p:spPr>
        <p:txBody>
          <a:bodyPr>
            <a:normAutofit/>
          </a:bodyPr>
          <a:lstStyle/>
          <a:p>
            <a:r>
              <a:rPr lang="en-US" sz="3200" dirty="0" smtClean="0"/>
              <a:t>Pure First-Order Dependent Types (cont.)</a:t>
            </a:r>
            <a:endParaRPr lang="en-US" sz="3200" dirty="0"/>
          </a:p>
        </p:txBody>
      </p:sp>
      <p:sp>
        <p:nvSpPr>
          <p:cNvPr id="7" name="Rectangle 6"/>
          <p:cNvSpPr/>
          <p:nvPr/>
        </p:nvSpPr>
        <p:spPr>
          <a:xfrm>
            <a:off x="4817381" y="3581400"/>
            <a:ext cx="4131357"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790825" y="5011969"/>
            <a:ext cx="3562350" cy="1232259"/>
          </a:xfrm>
          <a:prstGeom prst="rect">
            <a:avLst/>
          </a:prstGeom>
        </p:spPr>
      </p:pic>
    </p:spTree>
    <p:extLst>
      <p:ext uri="{BB962C8B-B14F-4D97-AF65-F5344CB8AC3E}">
        <p14:creationId xmlns:p14="http://schemas.microsoft.com/office/powerpoint/2010/main" val="87578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Dependent Sum Types</a:t>
            </a:r>
            <a:endParaRPr lang="en-US" dirty="0"/>
          </a:p>
        </p:txBody>
      </p:sp>
      <p:sp>
        <p:nvSpPr>
          <p:cNvPr id="3" name="Content Placeholder 2"/>
          <p:cNvSpPr>
            <a:spLocks noGrp="1"/>
          </p:cNvSpPr>
          <p:nvPr>
            <p:ph idx="1"/>
          </p:nvPr>
        </p:nvSpPr>
        <p:spPr>
          <a:xfrm>
            <a:off x="228600" y="1600200"/>
            <a:ext cx="8686800" cy="4953000"/>
          </a:xfrm>
        </p:spPr>
        <p:txBody>
          <a:bodyPr>
            <a:normAutofit/>
          </a:bodyPr>
          <a:lstStyle/>
          <a:p>
            <a:r>
              <a:rPr lang="el-GR" sz="2800" dirty="0" smtClean="0">
                <a:latin typeface="CMU Serif" panose="02000603000000000000" pitchFamily="2" charset="0"/>
                <a:ea typeface="CMU Serif" panose="02000603000000000000" pitchFamily="2" charset="0"/>
                <a:cs typeface="CMU Serif" panose="02000603000000000000" pitchFamily="2" charset="0"/>
              </a:rPr>
              <a:t>Σ</a:t>
            </a:r>
            <a:r>
              <a:rPr lang="en-US" sz="2800" dirty="0" smtClean="0">
                <a:latin typeface="CMU Serif" panose="02000603000000000000" pitchFamily="2" charset="0"/>
                <a:ea typeface="CMU Serif" panose="02000603000000000000" pitchFamily="2" charset="0"/>
                <a:cs typeface="CMU Serif" panose="02000603000000000000" pitchFamily="2" charset="0"/>
              </a:rPr>
              <a:t>x : T</a:t>
            </a:r>
            <a:r>
              <a:rPr lang="en-US" sz="2800" baseline="-25000" dirty="0" smtClean="0">
                <a:latin typeface="CMU Serif" panose="02000603000000000000" pitchFamily="2" charset="0"/>
                <a:ea typeface="CMU Serif" panose="02000603000000000000" pitchFamily="2" charset="0"/>
                <a:cs typeface="CMU Serif" panose="02000603000000000000" pitchFamily="2" charset="0"/>
              </a:rPr>
              <a:t>1</a:t>
            </a:r>
            <a:r>
              <a:rPr lang="en-US" sz="2800" dirty="0" smtClean="0">
                <a:latin typeface="CMU Serif" panose="02000603000000000000" pitchFamily="2" charset="0"/>
                <a:ea typeface="CMU Serif" panose="02000603000000000000" pitchFamily="2" charset="0"/>
                <a:cs typeface="CMU Serif" panose="02000603000000000000" pitchFamily="2" charset="0"/>
              </a:rPr>
              <a:t> . T</a:t>
            </a:r>
            <a:r>
              <a:rPr lang="en-US" sz="2800" baseline="-25000" dirty="0" smtClean="0">
                <a:latin typeface="CMU Serif" panose="02000603000000000000" pitchFamily="2" charset="0"/>
                <a:ea typeface="CMU Serif" panose="02000603000000000000" pitchFamily="2" charset="0"/>
                <a:cs typeface="CMU Serif" panose="02000603000000000000" pitchFamily="2" charset="0"/>
              </a:rPr>
              <a:t>2</a:t>
            </a:r>
            <a:r>
              <a:rPr lang="en-US" sz="2800" dirty="0" smtClean="0">
                <a:latin typeface="CMU Serif" panose="02000603000000000000" pitchFamily="2" charset="0"/>
                <a:ea typeface="CMU Serif" panose="02000603000000000000" pitchFamily="2" charset="0"/>
                <a:cs typeface="CMU Serif" panose="02000603000000000000" pitchFamily="2" charset="0"/>
              </a:rPr>
              <a:t>  </a:t>
            </a:r>
            <a:r>
              <a:rPr lang="en-US" sz="2800" dirty="0" smtClean="0">
                <a:latin typeface="Cambria Math" panose="02040503050406030204" pitchFamily="18" charset="0"/>
                <a:ea typeface="Cambria Math" panose="02040503050406030204" pitchFamily="18" charset="0"/>
              </a:rPr>
              <a:t>(</a:t>
            </a:r>
            <a:r>
              <a:rPr lang="el-GR" sz="2800" b="0" dirty="0" smtClean="0">
                <a:latin typeface="Cambria Math" panose="02040503050406030204" pitchFamily="18" charset="0"/>
                <a:ea typeface="Cambria Math" panose="02040503050406030204" pitchFamily="18" charset="0"/>
              </a:rPr>
              <a:t>Σ</a:t>
            </a:r>
            <a:r>
              <a:rPr lang="en-US" sz="2800" b="0" dirty="0" smtClean="0">
                <a:latin typeface="+mn-lt"/>
                <a:ea typeface="Cambria Math" panose="02040503050406030204" pitchFamily="18" charset="0"/>
              </a:rPr>
              <a:t>-types)</a:t>
            </a:r>
          </a:p>
          <a:p>
            <a:r>
              <a:rPr lang="en-US" sz="2800" dirty="0" smtClean="0">
                <a:latin typeface="+mn-lt"/>
                <a:ea typeface="Cambria Math" panose="02040503050406030204" pitchFamily="18" charset="0"/>
              </a:rPr>
              <a:t>Generalize ordinary product types (</a:t>
            </a:r>
            <a:r>
              <a:rPr lang="en-US" sz="2800" dirty="0" smtClean="0">
                <a:latin typeface="CMU Serif" panose="02000603000000000000" pitchFamily="2" charset="0"/>
                <a:ea typeface="CMU Serif" panose="02000603000000000000" pitchFamily="2" charset="0"/>
                <a:cs typeface="CMU Serif" panose="02000603000000000000" pitchFamily="2" charset="0"/>
              </a:rPr>
              <a:t>T</a:t>
            </a:r>
            <a:r>
              <a:rPr lang="en-US" sz="2800" baseline="-25000" dirty="0" smtClean="0">
                <a:latin typeface="CMU Serif" panose="02000603000000000000" pitchFamily="2" charset="0"/>
                <a:ea typeface="CMU Serif" panose="02000603000000000000" pitchFamily="2" charset="0"/>
                <a:cs typeface="CMU Serif" panose="02000603000000000000" pitchFamily="2" charset="0"/>
              </a:rPr>
              <a:t>1</a:t>
            </a:r>
            <a:r>
              <a:rPr lang="en-US" sz="2800" dirty="0" smtClean="0">
                <a:latin typeface="CMU Serif" panose="02000603000000000000" pitchFamily="2" charset="0"/>
                <a:ea typeface="CMU Serif" panose="02000603000000000000" pitchFamily="2" charset="0"/>
                <a:cs typeface="CMU Serif" panose="02000603000000000000" pitchFamily="2" charset="0"/>
              </a:rPr>
              <a:t>×T</a:t>
            </a:r>
            <a:r>
              <a:rPr lang="en-US" sz="2800" baseline="-25000" dirty="0" smtClean="0">
                <a:latin typeface="CMU Serif" panose="02000603000000000000" pitchFamily="2" charset="0"/>
                <a:ea typeface="CMU Serif" panose="02000603000000000000" pitchFamily="2" charset="0"/>
                <a:cs typeface="CMU Serif" panose="02000603000000000000" pitchFamily="2" charset="0"/>
              </a:rPr>
              <a:t>2</a:t>
            </a:r>
            <a:r>
              <a:rPr lang="en-US" sz="2800" dirty="0" smtClean="0">
                <a:latin typeface="+mn-lt"/>
                <a:ea typeface="Cambria Math" panose="02040503050406030204" pitchFamily="18" charset="0"/>
              </a:rPr>
              <a:t>)</a:t>
            </a:r>
          </a:p>
          <a:p>
            <a:r>
              <a:rPr lang="en-US" sz="2800" b="0" dirty="0" smtClean="0">
                <a:latin typeface="+mn-lt"/>
                <a:ea typeface="Cambria Math" panose="02040503050406030204" pitchFamily="18" charset="0"/>
              </a:rPr>
              <a:t>If x does </a:t>
            </a:r>
            <a:r>
              <a:rPr lang="en-US" sz="2800" b="0" u="sng" dirty="0" smtClean="0">
                <a:latin typeface="+mn-lt"/>
                <a:ea typeface="Cambria Math" panose="02040503050406030204" pitchFamily="18" charset="0"/>
              </a:rPr>
              <a:t>not</a:t>
            </a:r>
            <a:r>
              <a:rPr lang="en-US" sz="2800" b="0" dirty="0" smtClean="0">
                <a:latin typeface="+mn-lt"/>
                <a:ea typeface="Cambria Math" panose="02040503050406030204" pitchFamily="18" charset="0"/>
              </a:rPr>
              <a:t> appear in T</a:t>
            </a:r>
            <a:r>
              <a:rPr lang="en-US" sz="2800" b="0" baseline="-25000" dirty="0" smtClean="0">
                <a:latin typeface="+mn-lt"/>
                <a:ea typeface="Cambria Math" panose="02040503050406030204" pitchFamily="18" charset="0"/>
              </a:rPr>
              <a:t>2</a:t>
            </a:r>
            <a:endParaRPr lang="en-US" sz="2800" b="0" dirty="0" smtClean="0">
              <a:latin typeface="+mn-lt"/>
              <a:ea typeface="Cambria Math" panose="02040503050406030204" pitchFamily="18" charset="0"/>
            </a:endParaRPr>
          </a:p>
          <a:p>
            <a:pPr lvl="1"/>
            <a:r>
              <a:rPr lang="el-GR" sz="2600" dirty="0">
                <a:latin typeface="CMU Serif" panose="02000603000000000000" pitchFamily="2" charset="0"/>
                <a:ea typeface="CMU Serif" panose="02000603000000000000" pitchFamily="2" charset="0"/>
                <a:cs typeface="CMU Serif" panose="02000603000000000000" pitchFamily="2" charset="0"/>
              </a:rPr>
              <a:t>Σ</a:t>
            </a:r>
            <a:r>
              <a:rPr lang="en-US" sz="2600" dirty="0">
                <a:latin typeface="CMU Serif" panose="02000603000000000000" pitchFamily="2" charset="0"/>
                <a:ea typeface="CMU Serif" panose="02000603000000000000" pitchFamily="2" charset="0"/>
                <a:cs typeface="CMU Serif" panose="02000603000000000000" pitchFamily="2" charset="0"/>
              </a:rPr>
              <a:t>x : </a:t>
            </a:r>
            <a:r>
              <a:rPr lang="en-US" sz="2600" dirty="0" smtClean="0">
                <a:latin typeface="CMU Serif" panose="02000603000000000000" pitchFamily="2" charset="0"/>
                <a:ea typeface="CMU Serif" panose="02000603000000000000" pitchFamily="2" charset="0"/>
                <a:cs typeface="CMU Serif" panose="02000603000000000000" pitchFamily="2" charset="0"/>
              </a:rPr>
              <a:t>T</a:t>
            </a:r>
            <a:r>
              <a:rPr lang="en-US" sz="2600" baseline="-25000" dirty="0" smtClean="0">
                <a:latin typeface="CMU Serif" panose="02000603000000000000" pitchFamily="2" charset="0"/>
                <a:ea typeface="CMU Serif" panose="02000603000000000000" pitchFamily="2" charset="0"/>
                <a:cs typeface="CMU Serif" panose="02000603000000000000" pitchFamily="2" charset="0"/>
              </a:rPr>
              <a:t>1</a:t>
            </a:r>
            <a:r>
              <a:rPr lang="en-US" sz="2600" dirty="0" smtClean="0">
                <a:latin typeface="CMU Serif" panose="02000603000000000000" pitchFamily="2" charset="0"/>
                <a:ea typeface="CMU Serif" panose="02000603000000000000" pitchFamily="2" charset="0"/>
                <a:cs typeface="CMU Serif" panose="02000603000000000000" pitchFamily="2" charset="0"/>
              </a:rPr>
              <a:t> . T</a:t>
            </a:r>
            <a:r>
              <a:rPr lang="en-US" sz="2600" baseline="-25000" dirty="0" smtClean="0">
                <a:latin typeface="CMU Serif" panose="02000603000000000000" pitchFamily="2" charset="0"/>
                <a:ea typeface="CMU Serif" panose="02000603000000000000" pitchFamily="2" charset="0"/>
                <a:cs typeface="CMU Serif" panose="02000603000000000000" pitchFamily="2" charset="0"/>
              </a:rPr>
              <a:t>2  </a:t>
            </a:r>
            <a:r>
              <a:rPr lang="en-US" sz="2600" dirty="0" smtClean="0">
                <a:latin typeface="CMU Serif" panose="02000603000000000000" pitchFamily="2" charset="0"/>
                <a:ea typeface="CMU Serif" panose="02000603000000000000" pitchFamily="2" charset="0"/>
                <a:cs typeface="CMU Serif" panose="02000603000000000000" pitchFamily="2" charset="0"/>
              </a:rPr>
              <a:t>≡ T</a:t>
            </a:r>
            <a:r>
              <a:rPr lang="en-US" sz="2600" baseline="-25000" dirty="0" smtClean="0">
                <a:latin typeface="CMU Serif" panose="02000603000000000000" pitchFamily="2" charset="0"/>
                <a:ea typeface="CMU Serif" panose="02000603000000000000" pitchFamily="2" charset="0"/>
                <a:cs typeface="CMU Serif" panose="02000603000000000000" pitchFamily="2" charset="0"/>
              </a:rPr>
              <a:t>1 </a:t>
            </a:r>
            <a:r>
              <a:rPr lang="en-US" sz="2600" dirty="0" smtClean="0">
                <a:latin typeface="CMU Serif" panose="02000603000000000000" pitchFamily="2" charset="0"/>
                <a:ea typeface="CMU Serif" panose="02000603000000000000" pitchFamily="2" charset="0"/>
                <a:cs typeface="CMU Serif" panose="02000603000000000000" pitchFamily="2" charset="0"/>
              </a:rPr>
              <a:t>× T</a:t>
            </a:r>
            <a:r>
              <a:rPr lang="en-US" sz="2600" baseline="-25000" dirty="0" smtClean="0">
                <a:latin typeface="CMU Serif" panose="02000603000000000000" pitchFamily="2" charset="0"/>
                <a:ea typeface="CMU Serif" panose="02000603000000000000" pitchFamily="2" charset="0"/>
                <a:cs typeface="CMU Serif" panose="02000603000000000000" pitchFamily="2" charset="0"/>
              </a:rPr>
              <a:t>2</a:t>
            </a:r>
            <a:r>
              <a:rPr lang="en-US" sz="2600" dirty="0" smtClean="0">
                <a:latin typeface="CMU Serif" panose="02000603000000000000" pitchFamily="2" charset="0"/>
                <a:ea typeface="CMU Serif" panose="02000603000000000000" pitchFamily="2" charset="0"/>
                <a:cs typeface="CMU Serif" panose="02000603000000000000" pitchFamily="2" charset="0"/>
              </a:rPr>
              <a:t> </a:t>
            </a:r>
          </a:p>
          <a:p>
            <a:pPr lvl="1"/>
            <a:r>
              <a:rPr lang="el-GR" sz="2600" dirty="0" smtClean="0">
                <a:latin typeface="Cambria Math" panose="02040503050406030204" pitchFamily="18" charset="0"/>
                <a:ea typeface="Cambria Math" panose="02040503050406030204" pitchFamily="18" charset="0"/>
                <a:cs typeface="CMU Serif" panose="02000603000000000000" pitchFamily="2" charset="0"/>
              </a:rPr>
              <a:t>Π</a:t>
            </a:r>
            <a:r>
              <a:rPr lang="en-US" sz="2600" dirty="0" smtClean="0">
                <a:latin typeface="CMU Serif" panose="02000603000000000000" pitchFamily="2" charset="0"/>
                <a:ea typeface="CMU Serif" panose="02000603000000000000" pitchFamily="2" charset="0"/>
                <a:cs typeface="CMU Serif" panose="02000603000000000000" pitchFamily="2" charset="0"/>
              </a:rPr>
              <a:t>x </a:t>
            </a:r>
            <a:r>
              <a:rPr lang="en-US" sz="2600" dirty="0">
                <a:latin typeface="CMU Serif" panose="02000603000000000000" pitchFamily="2" charset="0"/>
                <a:ea typeface="CMU Serif" panose="02000603000000000000" pitchFamily="2" charset="0"/>
                <a:cs typeface="CMU Serif" panose="02000603000000000000" pitchFamily="2" charset="0"/>
              </a:rPr>
              <a:t>: T</a:t>
            </a:r>
            <a:r>
              <a:rPr lang="en-US" sz="2600" baseline="-25000" dirty="0">
                <a:latin typeface="CMU Serif" panose="02000603000000000000" pitchFamily="2" charset="0"/>
                <a:ea typeface="CMU Serif" panose="02000603000000000000" pitchFamily="2" charset="0"/>
                <a:cs typeface="CMU Serif" panose="02000603000000000000" pitchFamily="2" charset="0"/>
              </a:rPr>
              <a:t>1</a:t>
            </a:r>
            <a:r>
              <a:rPr lang="en-US" sz="2600" dirty="0">
                <a:latin typeface="CMU Serif" panose="02000603000000000000" pitchFamily="2" charset="0"/>
                <a:ea typeface="CMU Serif" panose="02000603000000000000" pitchFamily="2" charset="0"/>
                <a:cs typeface="CMU Serif" panose="02000603000000000000" pitchFamily="2" charset="0"/>
              </a:rPr>
              <a:t> . T</a:t>
            </a:r>
            <a:r>
              <a:rPr lang="en-US" sz="2600" baseline="-25000" dirty="0">
                <a:latin typeface="CMU Serif" panose="02000603000000000000" pitchFamily="2" charset="0"/>
                <a:ea typeface="CMU Serif" panose="02000603000000000000" pitchFamily="2" charset="0"/>
                <a:cs typeface="CMU Serif" panose="02000603000000000000" pitchFamily="2" charset="0"/>
              </a:rPr>
              <a:t>2  </a:t>
            </a:r>
            <a:r>
              <a:rPr lang="en-US" sz="2600" dirty="0">
                <a:latin typeface="CMU Serif" panose="02000603000000000000" pitchFamily="2" charset="0"/>
                <a:ea typeface="CMU Serif" panose="02000603000000000000" pitchFamily="2" charset="0"/>
                <a:cs typeface="CMU Serif" panose="02000603000000000000" pitchFamily="2" charset="0"/>
              </a:rPr>
              <a:t>≡ </a:t>
            </a:r>
            <a:r>
              <a:rPr lang="en-US" sz="2600" dirty="0" smtClean="0">
                <a:latin typeface="CMU Serif" panose="02000603000000000000" pitchFamily="2" charset="0"/>
                <a:ea typeface="CMU Serif" panose="02000603000000000000" pitchFamily="2" charset="0"/>
                <a:cs typeface="CMU Serif" panose="02000603000000000000" pitchFamily="2" charset="0"/>
              </a:rPr>
              <a:t>T</a:t>
            </a:r>
            <a:r>
              <a:rPr lang="en-US" sz="2600" baseline="-25000" dirty="0" smtClean="0">
                <a:latin typeface="CMU Serif" panose="02000603000000000000" pitchFamily="2" charset="0"/>
                <a:ea typeface="CMU Serif" panose="02000603000000000000" pitchFamily="2" charset="0"/>
                <a:cs typeface="CMU Serif" panose="02000603000000000000" pitchFamily="2" charset="0"/>
              </a:rPr>
              <a:t>1 </a:t>
            </a:r>
            <a:r>
              <a:rPr lang="en-US" sz="2600" dirty="0" smtClean="0">
                <a:latin typeface="Cambria Math" panose="02040503050406030204" pitchFamily="18" charset="0"/>
                <a:ea typeface="Cambria Math" panose="02040503050406030204" pitchFamily="18" charset="0"/>
                <a:cs typeface="CMU Serif" panose="02000603000000000000" pitchFamily="2" charset="0"/>
              </a:rPr>
              <a:t>→ </a:t>
            </a:r>
            <a:r>
              <a:rPr lang="en-US" sz="2600" dirty="0" smtClean="0">
                <a:latin typeface="CMU Serif" panose="02000603000000000000" pitchFamily="2" charset="0"/>
                <a:ea typeface="CMU Serif" panose="02000603000000000000" pitchFamily="2" charset="0"/>
                <a:cs typeface="CMU Serif" panose="02000603000000000000" pitchFamily="2" charset="0"/>
              </a:rPr>
              <a:t>T</a:t>
            </a:r>
            <a:r>
              <a:rPr lang="en-US" sz="2600" baseline="-25000" dirty="0" smtClean="0">
                <a:latin typeface="CMU Serif" panose="02000603000000000000" pitchFamily="2" charset="0"/>
                <a:ea typeface="CMU Serif" panose="02000603000000000000" pitchFamily="2" charset="0"/>
                <a:cs typeface="CMU Serif" panose="02000603000000000000" pitchFamily="2" charset="0"/>
              </a:rPr>
              <a:t>2</a:t>
            </a:r>
            <a:r>
              <a:rPr lang="en-US" sz="2600" dirty="0" smtClean="0">
                <a:latin typeface="CMU Serif" panose="02000603000000000000" pitchFamily="2" charset="0"/>
                <a:ea typeface="CMU Serif" panose="02000603000000000000" pitchFamily="2" charset="0"/>
                <a:cs typeface="CMU Serif" panose="02000603000000000000" pitchFamily="2" charset="0"/>
              </a:rPr>
              <a:t> </a:t>
            </a:r>
            <a:endParaRPr lang="en-US" sz="2600" dirty="0">
              <a:latin typeface="CMU Serif" panose="02000603000000000000" pitchFamily="2" charset="0"/>
              <a:ea typeface="CMU Serif" panose="02000603000000000000" pitchFamily="2" charset="0"/>
              <a:cs typeface="CMU Serif" panose="02000603000000000000" pitchFamily="2" charset="0"/>
            </a:endParaRPr>
          </a:p>
          <a:p>
            <a:r>
              <a:rPr lang="en-US" sz="2800" dirty="0" smtClean="0">
                <a:latin typeface="CMU Serif" panose="02000603000000000000" pitchFamily="2" charset="0"/>
                <a:ea typeface="CMU Serif" panose="02000603000000000000" pitchFamily="2" charset="0"/>
                <a:cs typeface="CMU Serif" panose="02000603000000000000" pitchFamily="2" charset="0"/>
              </a:rPr>
              <a:t>(t , t: </a:t>
            </a:r>
            <a:r>
              <a:rPr lang="el-GR" sz="2800" dirty="0">
                <a:latin typeface="CMU Serif" panose="02000603000000000000" pitchFamily="2" charset="0"/>
                <a:ea typeface="CMU Serif" panose="02000603000000000000" pitchFamily="2" charset="0"/>
                <a:cs typeface="CMU Serif" panose="02000603000000000000" pitchFamily="2" charset="0"/>
              </a:rPr>
              <a:t>Σ</a:t>
            </a:r>
            <a:r>
              <a:rPr lang="en-US" sz="2800" dirty="0">
                <a:latin typeface="CMU Serif" panose="02000603000000000000" pitchFamily="2" charset="0"/>
                <a:ea typeface="CMU Serif" panose="02000603000000000000" pitchFamily="2" charset="0"/>
                <a:cs typeface="CMU Serif" panose="02000603000000000000" pitchFamily="2" charset="0"/>
              </a:rPr>
              <a:t>x : </a:t>
            </a:r>
            <a:r>
              <a:rPr lang="en-US" sz="2800" dirty="0" smtClean="0">
                <a:latin typeface="CMU Serif" panose="02000603000000000000" pitchFamily="2" charset="0"/>
                <a:ea typeface="CMU Serif" panose="02000603000000000000" pitchFamily="2" charset="0"/>
                <a:cs typeface="CMU Serif" panose="02000603000000000000" pitchFamily="2" charset="0"/>
              </a:rPr>
              <a:t>T . T)</a:t>
            </a:r>
          </a:p>
          <a:p>
            <a:pPr lvl="1"/>
            <a:r>
              <a:rPr lang="en-US" sz="2400" dirty="0" smtClean="0">
                <a:latin typeface="+mn-lt"/>
                <a:ea typeface="CMU Serif" panose="02000603000000000000" pitchFamily="2" charset="0"/>
                <a:cs typeface="CMU Serif" panose="02000603000000000000" pitchFamily="2" charset="0"/>
              </a:rPr>
              <a:t>Typed pair (annotated explicitly)</a:t>
            </a:r>
          </a:p>
          <a:p>
            <a:pPr lvl="1"/>
            <a:r>
              <a:rPr lang="en-US" sz="2400" dirty="0" smtClean="0">
                <a:latin typeface="+mn-lt"/>
                <a:ea typeface="CMU Serif" panose="02000603000000000000" pitchFamily="2" charset="0"/>
                <a:cs typeface="CMU Serif" panose="02000603000000000000" pitchFamily="2" charset="0"/>
              </a:rPr>
              <a:t>If </a:t>
            </a:r>
            <a:r>
              <a:rPr lang="en-US" sz="2400" dirty="0" smtClean="0">
                <a:latin typeface="CMU Serif" panose="02000603000000000000" pitchFamily="2" charset="0"/>
                <a:ea typeface="CMU Serif" panose="02000603000000000000" pitchFamily="2" charset="0"/>
                <a:cs typeface="CMU Serif" panose="02000603000000000000" pitchFamily="2" charset="0"/>
              </a:rPr>
              <a:t>S : T</a:t>
            </a:r>
            <a:r>
              <a:rPr lang="en-US" sz="2400" baseline="-25000" dirty="0" smtClean="0">
                <a:latin typeface="CMU Serif" panose="02000603000000000000" pitchFamily="2" charset="0"/>
                <a:ea typeface="CMU Serif" panose="02000603000000000000" pitchFamily="2" charset="0"/>
                <a:cs typeface="CMU Serif" panose="02000603000000000000" pitchFamily="2" charset="0"/>
              </a:rPr>
              <a:t> </a:t>
            </a:r>
            <a:r>
              <a:rPr lang="en-US" sz="2400" dirty="0">
                <a:latin typeface="Cambria Math" panose="02040503050406030204" pitchFamily="18" charset="0"/>
                <a:ea typeface="Cambria Math" panose="02040503050406030204" pitchFamily="18" charset="0"/>
                <a:cs typeface="CMU Serif" panose="02000603000000000000" pitchFamily="2" charset="0"/>
              </a:rPr>
              <a:t>→ </a:t>
            </a:r>
            <a:r>
              <a:rPr lang="en-US" sz="2400" dirty="0" smtClean="0">
                <a:latin typeface="CMU Serif" panose="02000603000000000000" pitchFamily="2" charset="0"/>
                <a:ea typeface="CMU Serif" panose="02000603000000000000" pitchFamily="2" charset="0"/>
                <a:cs typeface="CMU Serif" panose="02000603000000000000" pitchFamily="2" charset="0"/>
              </a:rPr>
              <a:t>* </a:t>
            </a:r>
            <a:r>
              <a:rPr lang="en-US" sz="2400" dirty="0" smtClean="0">
                <a:latin typeface="+mn-lt"/>
                <a:ea typeface="CMU Serif" panose="02000603000000000000" pitchFamily="2" charset="0"/>
                <a:cs typeface="CMU Serif" panose="02000603000000000000" pitchFamily="2" charset="0"/>
              </a:rPr>
              <a:t>and</a:t>
            </a:r>
            <a:r>
              <a:rPr lang="en-US" sz="2400" dirty="0" smtClean="0">
                <a:latin typeface="CMU Serif" panose="02000603000000000000" pitchFamily="2" charset="0"/>
                <a:ea typeface="CMU Serif" panose="02000603000000000000" pitchFamily="2" charset="0"/>
                <a:cs typeface="CMU Serif" panose="02000603000000000000" pitchFamily="2" charset="0"/>
              </a:rPr>
              <a:t> x : T </a:t>
            </a:r>
            <a:r>
              <a:rPr lang="en-US" sz="2400" dirty="0" smtClean="0">
                <a:latin typeface="+mn-lt"/>
                <a:ea typeface="CMU Serif" panose="02000603000000000000" pitchFamily="2" charset="0"/>
                <a:cs typeface="CMU Serif" panose="02000603000000000000" pitchFamily="2" charset="0"/>
              </a:rPr>
              <a:t>and</a:t>
            </a:r>
            <a:r>
              <a:rPr lang="en-US" sz="2400" dirty="0" smtClean="0">
                <a:latin typeface="CMU Serif" panose="02000603000000000000" pitchFamily="2" charset="0"/>
                <a:ea typeface="CMU Serif" panose="02000603000000000000" pitchFamily="2" charset="0"/>
                <a:cs typeface="CMU Serif" panose="02000603000000000000" pitchFamily="2" charset="0"/>
              </a:rPr>
              <a:t> y : S x, </a:t>
            </a:r>
            <a:r>
              <a:rPr lang="en-US" sz="2400" dirty="0" smtClean="0">
                <a:latin typeface="+mn-lt"/>
                <a:ea typeface="CMU Serif" panose="02000603000000000000" pitchFamily="2" charset="0"/>
                <a:cs typeface="CMU Serif" panose="02000603000000000000" pitchFamily="2" charset="0"/>
              </a:rPr>
              <a:t>then the pair </a:t>
            </a:r>
            <a:r>
              <a:rPr lang="en-US" sz="2400" dirty="0" smtClean="0">
                <a:latin typeface="CMU Serif" panose="02000603000000000000" pitchFamily="2" charset="0"/>
                <a:ea typeface="CMU Serif" panose="02000603000000000000" pitchFamily="2" charset="0"/>
                <a:cs typeface="CMU Serif" panose="02000603000000000000" pitchFamily="2" charset="0"/>
              </a:rPr>
              <a:t>(x , y) </a:t>
            </a:r>
            <a:r>
              <a:rPr lang="en-US" sz="2400" dirty="0" smtClean="0">
                <a:latin typeface="+mn-lt"/>
                <a:ea typeface="CMU Serif" panose="02000603000000000000" pitchFamily="2" charset="0"/>
                <a:cs typeface="CMU Serif" panose="02000603000000000000" pitchFamily="2" charset="0"/>
              </a:rPr>
              <a:t>could have both </a:t>
            </a:r>
            <a:r>
              <a:rPr lang="el-GR" sz="2400" dirty="0" smtClean="0">
                <a:latin typeface="CMU Serif" panose="02000603000000000000" pitchFamily="2" charset="0"/>
                <a:ea typeface="CMU Serif" panose="02000603000000000000" pitchFamily="2" charset="0"/>
                <a:cs typeface="CMU Serif" panose="02000603000000000000" pitchFamily="2" charset="0"/>
              </a:rPr>
              <a:t>Σ</a:t>
            </a:r>
            <a:r>
              <a:rPr lang="en-US" sz="2400" dirty="0" smtClean="0">
                <a:latin typeface="CMU Serif" panose="02000603000000000000" pitchFamily="2" charset="0"/>
                <a:ea typeface="CMU Serif" panose="02000603000000000000" pitchFamily="2" charset="0"/>
                <a:cs typeface="CMU Serif" panose="02000603000000000000" pitchFamily="2" charset="0"/>
              </a:rPr>
              <a:t>z : T. S z </a:t>
            </a:r>
            <a:r>
              <a:rPr lang="en-US" sz="2400" dirty="0" smtClean="0">
                <a:latin typeface="+mn-lt"/>
                <a:ea typeface="CMU Serif" panose="02000603000000000000" pitchFamily="2" charset="0"/>
                <a:cs typeface="CMU Serif" panose="02000603000000000000" pitchFamily="2" charset="0"/>
              </a:rPr>
              <a:t>and</a:t>
            </a:r>
            <a:r>
              <a:rPr lang="en-US" sz="2400" dirty="0" smtClean="0">
                <a:latin typeface="CMU Serif" panose="02000603000000000000" pitchFamily="2" charset="0"/>
                <a:ea typeface="CMU Serif" panose="02000603000000000000" pitchFamily="2" charset="0"/>
                <a:cs typeface="CMU Serif" panose="02000603000000000000" pitchFamily="2" charset="0"/>
              </a:rPr>
              <a:t> </a:t>
            </a:r>
            <a:r>
              <a:rPr lang="el-GR" sz="2400" dirty="0" smtClean="0">
                <a:latin typeface="CMU Serif" panose="02000603000000000000" pitchFamily="2" charset="0"/>
                <a:ea typeface="CMU Serif" panose="02000603000000000000" pitchFamily="2" charset="0"/>
                <a:cs typeface="CMU Serif" panose="02000603000000000000" pitchFamily="2" charset="0"/>
              </a:rPr>
              <a:t>Σ</a:t>
            </a:r>
            <a:r>
              <a:rPr lang="en-US" sz="2400" dirty="0" smtClean="0">
                <a:latin typeface="CMU Serif" panose="02000603000000000000" pitchFamily="2" charset="0"/>
                <a:ea typeface="CMU Serif" panose="02000603000000000000" pitchFamily="2" charset="0"/>
                <a:cs typeface="CMU Serif" panose="02000603000000000000" pitchFamily="2" charset="0"/>
              </a:rPr>
              <a:t>z : T. S x </a:t>
            </a:r>
            <a:r>
              <a:rPr lang="en-US" sz="2400" dirty="0" smtClean="0">
                <a:latin typeface="+mn-lt"/>
                <a:ea typeface="CMU Serif" panose="02000603000000000000" pitchFamily="2" charset="0"/>
                <a:cs typeface="CMU Serif" panose="02000603000000000000" pitchFamily="2" charset="0"/>
              </a:rPr>
              <a:t>as a type</a:t>
            </a:r>
            <a:r>
              <a:rPr lang="en-US" sz="2400" dirty="0" smtClean="0">
                <a:latin typeface="CMU Serif" panose="02000603000000000000" pitchFamily="2" charset="0"/>
                <a:ea typeface="CMU Serif" panose="02000603000000000000" pitchFamily="2" charset="0"/>
                <a:cs typeface="CMU Serif" panose="02000603000000000000" pitchFamily="2" charset="0"/>
              </a:rPr>
              <a:t>. </a:t>
            </a:r>
            <a:endParaRPr lang="en-US" sz="2400" dirty="0" smtClean="0">
              <a:latin typeface="+mn-lt"/>
              <a:ea typeface="CMU Serif" panose="02000603000000000000" pitchFamily="2" charset="0"/>
              <a:cs typeface="CMU Serif" panose="02000603000000000000" pitchFamily="2" charset="0"/>
            </a:endParaRPr>
          </a:p>
          <a:p>
            <a:pPr lvl="1"/>
            <a:endParaRPr lang="en-US" sz="2400" b="0" dirty="0" smtClean="0">
              <a:latin typeface="+mn-lt"/>
              <a:ea typeface="Cambria Math" panose="02040503050406030204" pitchFamily="18" charset="0"/>
            </a:endParaRPr>
          </a:p>
          <a:p>
            <a:endParaRPr lang="en-US" sz="2800" b="0" dirty="0" smtClean="0">
              <a:latin typeface="+mn-lt"/>
              <a:ea typeface="Cambria Math" panose="02040503050406030204" pitchFamily="18" charset="0"/>
            </a:endParaRPr>
          </a:p>
        </p:txBody>
      </p:sp>
    </p:spTree>
    <p:extLst>
      <p:ext uri="{BB962C8B-B14F-4D97-AF65-F5344CB8AC3E}">
        <p14:creationId xmlns:p14="http://schemas.microsoft.com/office/powerpoint/2010/main" val="180095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Dependent Sum Types (cont.)</a:t>
            </a:r>
            <a:endParaRPr lang="en-US" dirty="0"/>
          </a:p>
        </p:txBody>
      </p:sp>
      <p:sp>
        <p:nvSpPr>
          <p:cNvPr id="3" name="Content Placeholder 2"/>
          <p:cNvSpPr>
            <a:spLocks noGrp="1"/>
          </p:cNvSpPr>
          <p:nvPr>
            <p:ph idx="1"/>
          </p:nvPr>
        </p:nvSpPr>
        <p:spPr>
          <a:xfrm>
            <a:off x="228600" y="1600200"/>
            <a:ext cx="8686800" cy="4953000"/>
          </a:xfrm>
        </p:spPr>
        <p:txBody>
          <a:bodyPr>
            <a:normAutofit/>
          </a:bodyPr>
          <a:lstStyle/>
          <a:p>
            <a:pPr lvl="1"/>
            <a:endParaRPr lang="en-US" sz="2400" b="0" dirty="0" smtClean="0">
              <a:latin typeface="+mn-lt"/>
              <a:ea typeface="Cambria Math" panose="02040503050406030204" pitchFamily="18" charset="0"/>
            </a:endParaRPr>
          </a:p>
          <a:p>
            <a:endParaRPr lang="en-US" sz="2800" b="0" dirty="0" smtClean="0">
              <a:latin typeface="+mn-lt"/>
              <a:ea typeface="Cambria Math" panose="02040503050406030204" pitchFamily="18" charset="0"/>
            </a:endParaRPr>
          </a:p>
        </p:txBody>
      </p:sp>
      <p:pic>
        <p:nvPicPr>
          <p:cNvPr id="4" name="Picture 3"/>
          <p:cNvPicPr>
            <a:picLocks noChangeAspect="1"/>
          </p:cNvPicPr>
          <p:nvPr/>
        </p:nvPicPr>
        <p:blipFill>
          <a:blip r:embed="rId3"/>
          <a:stretch>
            <a:fillRect/>
          </a:stretch>
        </p:blipFill>
        <p:spPr>
          <a:xfrm>
            <a:off x="246028" y="1295400"/>
            <a:ext cx="8651944" cy="5110162"/>
          </a:xfrm>
          <a:prstGeom prst="rect">
            <a:avLst/>
          </a:prstGeom>
        </p:spPr>
      </p:pic>
      <p:sp>
        <p:nvSpPr>
          <p:cNvPr id="5" name="Rectangle 4"/>
          <p:cNvSpPr/>
          <p:nvPr/>
        </p:nvSpPr>
        <p:spPr>
          <a:xfrm>
            <a:off x="440643" y="5029201"/>
            <a:ext cx="4055157"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48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Calculus of Construction</a:t>
            </a:r>
            <a:endParaRPr lang="en-US" dirty="0"/>
          </a:p>
        </p:txBody>
      </p:sp>
      <p:sp>
        <p:nvSpPr>
          <p:cNvPr id="3" name="Content Placeholder 2"/>
          <p:cNvSpPr>
            <a:spLocks noGrp="1"/>
          </p:cNvSpPr>
          <p:nvPr>
            <p:ph idx="1"/>
          </p:nvPr>
        </p:nvSpPr>
        <p:spPr>
          <a:xfrm>
            <a:off x="228600" y="1600200"/>
            <a:ext cx="8686800" cy="4953000"/>
          </a:xfrm>
        </p:spPr>
        <p:txBody>
          <a:bodyPr>
            <a:normAutofit/>
          </a:bodyPr>
          <a:lstStyle/>
          <a:p>
            <a:r>
              <a:rPr lang="en-US" sz="2800" b="0" dirty="0" smtClean="0">
                <a:latin typeface="+mn-lt"/>
                <a:ea typeface="Cambria Math" panose="02040503050406030204" pitchFamily="18" charset="0"/>
              </a:rPr>
              <a:t>One of the most famous systems of dependent types</a:t>
            </a:r>
          </a:p>
          <a:p>
            <a:r>
              <a:rPr lang="en-US" sz="2800" dirty="0" smtClean="0">
                <a:latin typeface="+mn-lt"/>
                <a:ea typeface="Cambria Math" panose="02040503050406030204" pitchFamily="18" charset="0"/>
              </a:rPr>
              <a:t>A setting for all of </a:t>
            </a:r>
            <a:r>
              <a:rPr lang="en-US" sz="2800" dirty="0" smtClean="0">
                <a:latin typeface="+mj-lt"/>
                <a:ea typeface="Cambria Math" panose="02040503050406030204" pitchFamily="18" charset="0"/>
              </a:rPr>
              <a:t>constructive mathematics</a:t>
            </a:r>
          </a:p>
          <a:p>
            <a:r>
              <a:rPr lang="en-US" sz="2800" b="0" dirty="0" smtClean="0">
                <a:latin typeface="+mn-lt"/>
                <a:ea typeface="Cambria Math" panose="02040503050406030204" pitchFamily="18" charset="0"/>
              </a:rPr>
              <a:t>Simple and very expressive</a:t>
            </a:r>
            <a:endParaRPr lang="en-US" sz="2400" b="0" dirty="0" smtClean="0">
              <a:latin typeface="+mn-lt"/>
              <a:ea typeface="Cambria Math" panose="02040503050406030204" pitchFamily="18" charset="0"/>
            </a:endParaRPr>
          </a:p>
          <a:p>
            <a:endParaRPr lang="en-US" sz="2800" b="0" dirty="0" smtClean="0">
              <a:latin typeface="+mn-lt"/>
              <a:ea typeface="Cambria Math" panose="02040503050406030204" pitchFamily="18" charset="0"/>
            </a:endParaRPr>
          </a:p>
        </p:txBody>
      </p:sp>
      <p:pic>
        <p:nvPicPr>
          <p:cNvPr id="4" name="Picture 3"/>
          <p:cNvPicPr>
            <a:picLocks noChangeAspect="1"/>
          </p:cNvPicPr>
          <p:nvPr/>
        </p:nvPicPr>
        <p:blipFill>
          <a:blip r:embed="rId3"/>
          <a:stretch>
            <a:fillRect/>
          </a:stretch>
        </p:blipFill>
        <p:spPr>
          <a:xfrm>
            <a:off x="243114" y="3124200"/>
            <a:ext cx="8738865" cy="3131924"/>
          </a:xfrm>
          <a:prstGeom prst="rect">
            <a:avLst/>
          </a:prstGeom>
        </p:spPr>
      </p:pic>
    </p:spTree>
    <p:extLst>
      <p:ext uri="{BB962C8B-B14F-4D97-AF65-F5344CB8AC3E}">
        <p14:creationId xmlns:p14="http://schemas.microsoft.com/office/powerpoint/2010/main" val="233093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Calculus of Construction</a:t>
            </a:r>
            <a:endParaRPr lang="en-US" dirty="0"/>
          </a:p>
        </p:txBody>
      </p:sp>
      <p:sp>
        <p:nvSpPr>
          <p:cNvPr id="3" name="Content Placeholder 2"/>
          <p:cNvSpPr>
            <a:spLocks noGrp="1"/>
          </p:cNvSpPr>
          <p:nvPr>
            <p:ph idx="1"/>
          </p:nvPr>
        </p:nvSpPr>
        <p:spPr>
          <a:xfrm>
            <a:off x="76200" y="1600200"/>
            <a:ext cx="8991600" cy="4953000"/>
          </a:xfrm>
        </p:spPr>
        <p:txBody>
          <a:bodyPr>
            <a:normAutofit/>
          </a:bodyPr>
          <a:lstStyle/>
          <a:p>
            <a:pPr marL="0" indent="0">
              <a:buNone/>
            </a:pPr>
            <a:r>
              <a:rPr lang="en-US" sz="2800" b="0" dirty="0" smtClean="0">
                <a:latin typeface="+mn-lt"/>
                <a:ea typeface="Cambria Math" panose="02040503050406030204" pitchFamily="18" charset="0"/>
              </a:rPr>
              <a:t>Example –</a:t>
            </a:r>
          </a:p>
          <a:p>
            <a:pPr marL="0" indent="0">
              <a:buNone/>
            </a:pPr>
            <a:r>
              <a:rPr lang="en-US" sz="2400" dirty="0" err="1" smtClean="0">
                <a:latin typeface="+mj-lt"/>
                <a:ea typeface="CMU Serif" panose="02000603000000000000" pitchFamily="2" charset="0"/>
                <a:cs typeface="CMU Serif" panose="02000603000000000000" pitchFamily="2" charset="0"/>
              </a:rPr>
              <a:t>nat</a:t>
            </a:r>
            <a:r>
              <a:rPr lang="en-US" sz="2400" dirty="0" smtClean="0">
                <a:latin typeface="+mj-lt"/>
                <a:ea typeface="CMU Serif" panose="02000603000000000000" pitchFamily="2" charset="0"/>
                <a:cs typeface="CMU Serif" panose="02000603000000000000" pitchFamily="2" charset="0"/>
              </a:rPr>
              <a:t> = all a:Prop. all </a:t>
            </a:r>
            <a:r>
              <a:rPr lang="en-US" sz="2400" dirty="0" smtClean="0">
                <a:latin typeface="+mj-lt"/>
                <a:ea typeface="CMU Serif" panose="02000603000000000000" pitchFamily="2" charset="0"/>
                <a:cs typeface="CMU Serif" panose="02000603000000000000" pitchFamily="2" charset="0"/>
              </a:rPr>
              <a:t>z:Prf a. </a:t>
            </a:r>
            <a:r>
              <a:rPr lang="en-US" sz="2400" dirty="0" smtClean="0">
                <a:latin typeface="+mj-lt"/>
                <a:ea typeface="CMU Serif" panose="02000603000000000000" pitchFamily="2" charset="0"/>
                <a:cs typeface="CMU Serif" panose="02000603000000000000" pitchFamily="2" charset="0"/>
              </a:rPr>
              <a:t>all s: </a:t>
            </a:r>
            <a:r>
              <a:rPr lang="en-US" sz="2400" dirty="0" err="1" smtClean="0">
                <a:latin typeface="+mj-lt"/>
                <a:ea typeface="CMU Serif" panose="02000603000000000000" pitchFamily="2" charset="0"/>
                <a:cs typeface="CMU Serif" panose="02000603000000000000" pitchFamily="2" charset="0"/>
              </a:rPr>
              <a:t>Prf</a:t>
            </a:r>
            <a:r>
              <a:rPr lang="en-US" sz="2400" dirty="0" smtClean="0">
                <a:latin typeface="+mj-lt"/>
                <a:ea typeface="CMU Serif" panose="02000603000000000000" pitchFamily="2" charset="0"/>
                <a:cs typeface="CMU Serif" panose="02000603000000000000" pitchFamily="2" charset="0"/>
              </a:rPr>
              <a:t> a </a:t>
            </a:r>
            <a:r>
              <a:rPr lang="en-US" sz="2400" dirty="0" smtClean="0">
                <a:latin typeface="+mj-lt"/>
                <a:ea typeface="Cambria Math" panose="02040503050406030204" pitchFamily="18" charset="0"/>
                <a:cs typeface="CMU Serif" panose="02000603000000000000" pitchFamily="2" charset="0"/>
              </a:rPr>
              <a:t>→ </a:t>
            </a:r>
            <a:r>
              <a:rPr lang="en-US" sz="2400" dirty="0" err="1" smtClean="0">
                <a:latin typeface="+mj-lt"/>
                <a:ea typeface="Cambria Math" panose="02040503050406030204" pitchFamily="18" charset="0"/>
                <a:cs typeface="CMU Serif" panose="02000603000000000000" pitchFamily="2" charset="0"/>
              </a:rPr>
              <a:t>Prf</a:t>
            </a:r>
            <a:r>
              <a:rPr lang="en-US" sz="2400" dirty="0" smtClean="0">
                <a:latin typeface="+mj-lt"/>
                <a:ea typeface="Cambria Math" panose="02040503050406030204" pitchFamily="18" charset="0"/>
                <a:cs typeface="CMU Serif" panose="02000603000000000000" pitchFamily="2" charset="0"/>
              </a:rPr>
              <a:t> a. </a:t>
            </a:r>
            <a:r>
              <a:rPr lang="en-US" sz="2400" dirty="0" smtClean="0">
                <a:latin typeface="+mj-lt"/>
                <a:ea typeface="Cambria Math" panose="02040503050406030204" pitchFamily="18" charset="0"/>
                <a:cs typeface="CMU Serif" panose="02000603000000000000" pitchFamily="2" charset="0"/>
              </a:rPr>
              <a:t>a</a:t>
            </a:r>
          </a:p>
          <a:p>
            <a:pPr marL="0" indent="0">
              <a:buNone/>
            </a:pPr>
            <a:r>
              <a:rPr lang="en-US" sz="2400" dirty="0" smtClean="0">
                <a:latin typeface="+mj-lt"/>
                <a:ea typeface="Cambria Math" panose="02040503050406030204" pitchFamily="18" charset="0"/>
                <a:cs typeface="CMU Serif" panose="02000603000000000000" pitchFamily="2" charset="0"/>
              </a:rPr>
              <a:t>(</a:t>
            </a:r>
            <a:r>
              <a:rPr lang="en-US" sz="2400" dirty="0" err="1" smtClean="0">
                <a:latin typeface="+mj-lt"/>
                <a:ea typeface="Cambria Math" panose="02040503050406030204" pitchFamily="18" charset="0"/>
                <a:cs typeface="CMU Serif" panose="02000603000000000000" pitchFamily="2" charset="0"/>
              </a:rPr>
              <a:t>nat</a:t>
            </a:r>
            <a:r>
              <a:rPr lang="en-US" sz="2400" dirty="0" smtClean="0">
                <a:latin typeface="+mj-lt"/>
                <a:ea typeface="Cambria Math" panose="02040503050406030204" pitchFamily="18" charset="0"/>
                <a:cs typeface="CMU Serif" panose="02000603000000000000" pitchFamily="2" charset="0"/>
              </a:rPr>
              <a:t> is a member of type Prop)</a:t>
            </a:r>
            <a:endParaRPr lang="en-US" sz="2400" dirty="0" smtClean="0">
              <a:latin typeface="+mj-lt"/>
              <a:ea typeface="Cambria Math" panose="02040503050406030204" pitchFamily="18" charset="0"/>
              <a:cs typeface="CMU Serif" panose="02000603000000000000" pitchFamily="2" charset="0"/>
            </a:endParaRPr>
          </a:p>
          <a:p>
            <a:pPr marL="0" indent="0">
              <a:buNone/>
            </a:pPr>
            <a:endParaRPr lang="en-US" sz="2400" dirty="0" smtClean="0">
              <a:latin typeface="+mj-lt"/>
              <a:ea typeface="Cambria Math" panose="02040503050406030204" pitchFamily="18" charset="0"/>
              <a:cs typeface="CMU Serif" panose="02000603000000000000" pitchFamily="2" charset="0"/>
            </a:endParaRPr>
          </a:p>
          <a:p>
            <a:pPr marL="0" indent="0">
              <a:buNone/>
            </a:pPr>
            <a:r>
              <a:rPr lang="en-US" sz="2400" b="0" dirty="0" smtClean="0">
                <a:latin typeface="+mj-lt"/>
                <a:ea typeface="Cambria Math" panose="02040503050406030204" pitchFamily="18" charset="0"/>
                <a:cs typeface="CMU Serif" panose="02000603000000000000" pitchFamily="2" charset="0"/>
              </a:rPr>
              <a:t>zero </a:t>
            </a:r>
            <a:r>
              <a:rPr lang="en-US" sz="2400" dirty="0" smtClean="0">
                <a:latin typeface="+mj-lt"/>
                <a:ea typeface="Cambria Math" panose="02040503050406030204" pitchFamily="18" charset="0"/>
              </a:rPr>
              <a:t>= </a:t>
            </a:r>
            <a:r>
              <a:rPr lang="el-GR" sz="2400" dirty="0" smtClean="0">
                <a:latin typeface="+mj-lt"/>
                <a:ea typeface="Cambria Math" panose="02040503050406030204" pitchFamily="18" charset="0"/>
              </a:rPr>
              <a:t>λ</a:t>
            </a:r>
            <a:r>
              <a:rPr lang="en-US" sz="2400" dirty="0" smtClean="0">
                <a:latin typeface="+mj-lt"/>
                <a:ea typeface="CMU Serif" panose="02000603000000000000" pitchFamily="2" charset="0"/>
                <a:cs typeface="CMU Serif" panose="02000603000000000000" pitchFamily="2" charset="0"/>
              </a:rPr>
              <a:t>a:Prop. </a:t>
            </a:r>
            <a:r>
              <a:rPr lang="el-GR" sz="2400" dirty="0" smtClean="0">
                <a:latin typeface="+mj-lt"/>
                <a:ea typeface="Cambria Math" panose="02040503050406030204" pitchFamily="18" charset="0"/>
              </a:rPr>
              <a:t>λ</a:t>
            </a:r>
            <a:r>
              <a:rPr lang="en-US" sz="2400" dirty="0" smtClean="0">
                <a:latin typeface="+mj-lt"/>
                <a:ea typeface="CMU Serif" panose="02000603000000000000" pitchFamily="2" charset="0"/>
                <a:cs typeface="CMU Serif" panose="02000603000000000000" pitchFamily="2" charset="0"/>
              </a:rPr>
              <a:t>z:Prf a. </a:t>
            </a:r>
            <a:r>
              <a:rPr lang="el-GR" sz="2400" dirty="0" smtClean="0">
                <a:latin typeface="+mj-lt"/>
                <a:ea typeface="Cambria Math" panose="02040503050406030204" pitchFamily="18" charset="0"/>
              </a:rPr>
              <a:t>λ</a:t>
            </a:r>
            <a:r>
              <a:rPr lang="en-US" sz="2400" dirty="0" smtClean="0">
                <a:latin typeface="+mj-lt"/>
                <a:ea typeface="CMU Serif" panose="02000603000000000000" pitchFamily="2" charset="0"/>
                <a:cs typeface="CMU Serif" panose="02000603000000000000" pitchFamily="2" charset="0"/>
              </a:rPr>
              <a:t>s:Prf </a:t>
            </a:r>
            <a:r>
              <a:rPr lang="en-US" sz="2400" dirty="0">
                <a:latin typeface="+mj-lt"/>
                <a:ea typeface="CMU Serif" panose="02000603000000000000" pitchFamily="2" charset="0"/>
                <a:cs typeface="CMU Serif" panose="02000603000000000000" pitchFamily="2" charset="0"/>
              </a:rPr>
              <a:t>a</a:t>
            </a:r>
            <a:r>
              <a:rPr lang="en-US" sz="2400" dirty="0" smtClean="0">
                <a:latin typeface="+mj-lt"/>
                <a:ea typeface="CMU Serif" panose="02000603000000000000" pitchFamily="2" charset="0"/>
                <a:cs typeface="CMU Serif" panose="02000603000000000000" pitchFamily="2" charset="0"/>
              </a:rPr>
              <a:t> </a:t>
            </a:r>
            <a:r>
              <a:rPr lang="en-US" sz="2400" dirty="0">
                <a:latin typeface="+mj-lt"/>
                <a:ea typeface="Cambria Math" panose="02040503050406030204" pitchFamily="18" charset="0"/>
                <a:cs typeface="CMU Serif" panose="02000603000000000000" pitchFamily="2" charset="0"/>
              </a:rPr>
              <a:t>→ </a:t>
            </a:r>
            <a:r>
              <a:rPr lang="en-US" sz="2400" dirty="0" err="1">
                <a:latin typeface="+mj-lt"/>
                <a:ea typeface="Cambria Math" panose="02040503050406030204" pitchFamily="18" charset="0"/>
                <a:cs typeface="CMU Serif" panose="02000603000000000000" pitchFamily="2" charset="0"/>
              </a:rPr>
              <a:t>Prf</a:t>
            </a:r>
            <a:r>
              <a:rPr lang="en-US" sz="2400" dirty="0">
                <a:latin typeface="+mj-lt"/>
                <a:ea typeface="Cambria Math" panose="02040503050406030204" pitchFamily="18" charset="0"/>
                <a:cs typeface="CMU Serif" panose="02000603000000000000" pitchFamily="2" charset="0"/>
              </a:rPr>
              <a:t> </a:t>
            </a:r>
            <a:r>
              <a:rPr lang="en-US" sz="2400" dirty="0" smtClean="0">
                <a:latin typeface="+mj-lt"/>
                <a:ea typeface="Cambria Math" panose="02040503050406030204" pitchFamily="18" charset="0"/>
                <a:cs typeface="CMU Serif" panose="02000603000000000000" pitchFamily="2" charset="0"/>
              </a:rPr>
              <a:t>a. z : </a:t>
            </a:r>
            <a:r>
              <a:rPr lang="en-US" sz="2400" dirty="0" err="1" smtClean="0">
                <a:latin typeface="+mj-lt"/>
                <a:ea typeface="Cambria Math" panose="02040503050406030204" pitchFamily="18" charset="0"/>
                <a:cs typeface="CMU Serif" panose="02000603000000000000" pitchFamily="2" charset="0"/>
              </a:rPr>
              <a:t>Prf</a:t>
            </a:r>
            <a:r>
              <a:rPr lang="en-US" sz="2400" dirty="0" smtClean="0">
                <a:latin typeface="+mj-lt"/>
                <a:ea typeface="Cambria Math" panose="02040503050406030204" pitchFamily="18" charset="0"/>
                <a:cs typeface="CMU Serif" panose="02000603000000000000" pitchFamily="2" charset="0"/>
              </a:rPr>
              <a:t> </a:t>
            </a:r>
            <a:r>
              <a:rPr lang="en-US" sz="2400" dirty="0" err="1" smtClean="0">
                <a:latin typeface="+mj-lt"/>
                <a:ea typeface="Cambria Math" panose="02040503050406030204" pitchFamily="18" charset="0"/>
                <a:cs typeface="CMU Serif" panose="02000603000000000000" pitchFamily="2" charset="0"/>
              </a:rPr>
              <a:t>nat</a:t>
            </a:r>
            <a:endParaRPr lang="en-US" sz="2400" dirty="0">
              <a:latin typeface="+mj-lt"/>
              <a:ea typeface="Cambria Math" panose="02040503050406030204" pitchFamily="18" charset="0"/>
            </a:endParaRPr>
          </a:p>
          <a:p>
            <a:pPr marL="0" indent="0">
              <a:buNone/>
            </a:pPr>
            <a:endParaRPr lang="en-US" sz="2400" dirty="0" smtClean="0">
              <a:latin typeface="+mj-lt"/>
              <a:ea typeface="Cambria Math" panose="02040503050406030204" pitchFamily="18" charset="0"/>
              <a:cs typeface="CMU Serif" panose="02000603000000000000" pitchFamily="2" charset="0"/>
            </a:endParaRPr>
          </a:p>
          <a:p>
            <a:pPr marL="0" indent="0">
              <a:buNone/>
            </a:pPr>
            <a:r>
              <a:rPr lang="en-US" sz="2400" dirty="0" err="1" smtClean="0">
                <a:latin typeface="+mj-lt"/>
                <a:ea typeface="Cambria Math" panose="02040503050406030204" pitchFamily="18" charset="0"/>
                <a:cs typeface="CMU Serif" panose="02000603000000000000" pitchFamily="2" charset="0"/>
              </a:rPr>
              <a:t>succ</a:t>
            </a:r>
            <a:r>
              <a:rPr lang="en-US" sz="2400" dirty="0" smtClean="0">
                <a:latin typeface="+mj-lt"/>
                <a:ea typeface="Cambria Math" panose="02040503050406030204" pitchFamily="18" charset="0"/>
                <a:cs typeface="CMU Serif" panose="02000603000000000000" pitchFamily="2" charset="0"/>
              </a:rPr>
              <a:t> </a:t>
            </a:r>
            <a:r>
              <a:rPr lang="en-US" sz="2400" dirty="0">
                <a:latin typeface="+mj-lt"/>
                <a:ea typeface="Cambria Math" panose="02040503050406030204" pitchFamily="18" charset="0"/>
              </a:rPr>
              <a:t>= </a:t>
            </a:r>
            <a:r>
              <a:rPr lang="el-GR" sz="2400" dirty="0">
                <a:latin typeface="+mj-lt"/>
                <a:ea typeface="Cambria Math" panose="02040503050406030204" pitchFamily="18" charset="0"/>
              </a:rPr>
              <a:t>λ</a:t>
            </a:r>
            <a:r>
              <a:rPr lang="en-US" sz="2400" dirty="0" smtClean="0">
                <a:latin typeface="+mj-lt"/>
                <a:ea typeface="CMU Serif" panose="02000603000000000000" pitchFamily="2" charset="0"/>
                <a:cs typeface="CMU Serif" panose="02000603000000000000" pitchFamily="2" charset="0"/>
              </a:rPr>
              <a:t>n:Prf nat. </a:t>
            </a:r>
            <a:r>
              <a:rPr lang="el-GR" sz="2400" dirty="0" smtClean="0">
                <a:latin typeface="+mj-lt"/>
                <a:ea typeface="Cambria Math" panose="02040503050406030204" pitchFamily="18" charset="0"/>
              </a:rPr>
              <a:t>λ</a:t>
            </a:r>
            <a:r>
              <a:rPr lang="en-US" sz="2400" dirty="0" smtClean="0">
                <a:latin typeface="+mj-lt"/>
                <a:ea typeface="CMU Serif" panose="02000603000000000000" pitchFamily="2" charset="0"/>
                <a:cs typeface="CMU Serif" panose="02000603000000000000" pitchFamily="2" charset="0"/>
              </a:rPr>
              <a:t>a:Prop. </a:t>
            </a:r>
            <a:r>
              <a:rPr lang="el-GR" sz="2400" dirty="0">
                <a:latin typeface="+mj-lt"/>
                <a:ea typeface="Cambria Math" panose="02040503050406030204" pitchFamily="18" charset="0"/>
              </a:rPr>
              <a:t>λ</a:t>
            </a:r>
            <a:r>
              <a:rPr lang="en-US" sz="2400" dirty="0">
                <a:latin typeface="+mj-lt"/>
                <a:ea typeface="CMU Serif" panose="02000603000000000000" pitchFamily="2" charset="0"/>
                <a:cs typeface="CMU Serif" panose="02000603000000000000" pitchFamily="2" charset="0"/>
              </a:rPr>
              <a:t>z:Prf a. </a:t>
            </a:r>
            <a:r>
              <a:rPr lang="el-GR" sz="2400" dirty="0">
                <a:latin typeface="+mj-lt"/>
                <a:ea typeface="Cambria Math" panose="02040503050406030204" pitchFamily="18" charset="0"/>
              </a:rPr>
              <a:t>λ</a:t>
            </a:r>
            <a:r>
              <a:rPr lang="en-US" sz="2400" dirty="0">
                <a:latin typeface="+mj-lt"/>
                <a:ea typeface="CMU Serif" panose="02000603000000000000" pitchFamily="2" charset="0"/>
                <a:cs typeface="CMU Serif" panose="02000603000000000000" pitchFamily="2" charset="0"/>
              </a:rPr>
              <a:t>s:Prf a </a:t>
            </a:r>
            <a:r>
              <a:rPr lang="en-US" sz="2400" dirty="0">
                <a:latin typeface="+mj-lt"/>
                <a:ea typeface="Cambria Math" panose="02040503050406030204" pitchFamily="18" charset="0"/>
                <a:cs typeface="CMU Serif" panose="02000603000000000000" pitchFamily="2" charset="0"/>
              </a:rPr>
              <a:t>→ </a:t>
            </a:r>
            <a:r>
              <a:rPr lang="en-US" sz="2400" dirty="0" err="1">
                <a:latin typeface="+mj-lt"/>
                <a:ea typeface="Cambria Math" panose="02040503050406030204" pitchFamily="18" charset="0"/>
                <a:cs typeface="CMU Serif" panose="02000603000000000000" pitchFamily="2" charset="0"/>
              </a:rPr>
              <a:t>Prf</a:t>
            </a:r>
            <a:r>
              <a:rPr lang="en-US" sz="2400" dirty="0">
                <a:latin typeface="+mj-lt"/>
                <a:ea typeface="Cambria Math" panose="02040503050406030204" pitchFamily="18" charset="0"/>
                <a:cs typeface="CMU Serif" panose="02000603000000000000" pitchFamily="2" charset="0"/>
              </a:rPr>
              <a:t> a. </a:t>
            </a:r>
            <a:r>
              <a:rPr lang="en-US" sz="2400" dirty="0" smtClean="0">
                <a:latin typeface="+mj-lt"/>
                <a:ea typeface="Cambria Math" panose="02040503050406030204" pitchFamily="18" charset="0"/>
                <a:cs typeface="CMU Serif" panose="02000603000000000000" pitchFamily="2" charset="0"/>
              </a:rPr>
              <a:t/>
            </a:r>
            <a:br>
              <a:rPr lang="en-US" sz="2400" dirty="0" smtClean="0">
                <a:latin typeface="+mj-lt"/>
                <a:ea typeface="Cambria Math" panose="02040503050406030204" pitchFamily="18" charset="0"/>
                <a:cs typeface="CMU Serif" panose="02000603000000000000" pitchFamily="2" charset="0"/>
              </a:rPr>
            </a:br>
            <a:r>
              <a:rPr lang="en-US" sz="2400" dirty="0" smtClean="0">
                <a:latin typeface="+mj-lt"/>
                <a:ea typeface="Cambria Math" panose="02040503050406030204" pitchFamily="18" charset="0"/>
                <a:cs typeface="CMU Serif" panose="02000603000000000000" pitchFamily="2" charset="0"/>
              </a:rPr>
              <a:t>	s (n a z s) : </a:t>
            </a:r>
            <a:r>
              <a:rPr lang="en-US" sz="2400" dirty="0" err="1" smtClean="0">
                <a:latin typeface="+mj-lt"/>
                <a:ea typeface="Cambria Math" panose="02040503050406030204" pitchFamily="18" charset="0"/>
                <a:cs typeface="CMU Serif" panose="02000603000000000000" pitchFamily="2" charset="0"/>
              </a:rPr>
              <a:t>Prf</a:t>
            </a:r>
            <a:r>
              <a:rPr lang="en-US" sz="2400" dirty="0" smtClean="0">
                <a:latin typeface="+mj-lt"/>
                <a:ea typeface="Cambria Math" panose="02040503050406030204" pitchFamily="18" charset="0"/>
                <a:cs typeface="CMU Serif" panose="02000603000000000000" pitchFamily="2" charset="0"/>
              </a:rPr>
              <a:t> </a:t>
            </a:r>
            <a:r>
              <a:rPr lang="en-US" sz="2400" dirty="0" err="1" smtClean="0">
                <a:latin typeface="+mj-lt"/>
                <a:ea typeface="Cambria Math" panose="02040503050406030204" pitchFamily="18" charset="0"/>
                <a:cs typeface="CMU Serif" panose="02000603000000000000" pitchFamily="2" charset="0"/>
              </a:rPr>
              <a:t>nat</a:t>
            </a:r>
            <a:r>
              <a:rPr lang="en-US" sz="2400" dirty="0" smtClean="0">
                <a:latin typeface="+mj-lt"/>
                <a:ea typeface="Cambria Math" panose="02040503050406030204" pitchFamily="18" charset="0"/>
                <a:cs typeface="CMU Serif" panose="02000603000000000000" pitchFamily="2" charset="0"/>
              </a:rPr>
              <a:t> </a:t>
            </a:r>
            <a:r>
              <a:rPr lang="en-US" sz="2400" dirty="0">
                <a:latin typeface="+mj-lt"/>
                <a:ea typeface="Cambria Math" panose="02040503050406030204" pitchFamily="18" charset="0"/>
                <a:cs typeface="CMU Serif" panose="02000603000000000000" pitchFamily="2" charset="0"/>
              </a:rPr>
              <a:t>→ </a:t>
            </a:r>
            <a:r>
              <a:rPr lang="en-US" sz="2400" dirty="0" err="1">
                <a:latin typeface="+mj-lt"/>
                <a:ea typeface="Cambria Math" panose="02040503050406030204" pitchFamily="18" charset="0"/>
                <a:cs typeface="CMU Serif" panose="02000603000000000000" pitchFamily="2" charset="0"/>
              </a:rPr>
              <a:t>Prf</a:t>
            </a:r>
            <a:r>
              <a:rPr lang="en-US" sz="2400" dirty="0">
                <a:latin typeface="+mj-lt"/>
                <a:ea typeface="Cambria Math" panose="02040503050406030204" pitchFamily="18" charset="0"/>
                <a:cs typeface="CMU Serif" panose="02000603000000000000" pitchFamily="2" charset="0"/>
              </a:rPr>
              <a:t> </a:t>
            </a:r>
            <a:r>
              <a:rPr lang="en-US" sz="2400" dirty="0" err="1" smtClean="0">
                <a:latin typeface="+mj-lt"/>
                <a:ea typeface="Cambria Math" panose="02040503050406030204" pitchFamily="18" charset="0"/>
                <a:cs typeface="CMU Serif" panose="02000603000000000000" pitchFamily="2" charset="0"/>
              </a:rPr>
              <a:t>nat</a:t>
            </a:r>
            <a:endParaRPr lang="en-US" sz="2400" dirty="0" smtClean="0">
              <a:latin typeface="+mj-lt"/>
              <a:ea typeface="Cambria Math" panose="02040503050406030204" pitchFamily="18" charset="0"/>
            </a:endParaRPr>
          </a:p>
          <a:p>
            <a:pPr marL="0" indent="0">
              <a:buNone/>
            </a:pPr>
            <a:endParaRPr lang="en-US" sz="2400" dirty="0" smtClean="0">
              <a:latin typeface="+mj-lt"/>
              <a:ea typeface="Cambria Math" panose="02040503050406030204" pitchFamily="18" charset="0"/>
              <a:cs typeface="CMU Serif" panose="02000603000000000000" pitchFamily="2" charset="0"/>
            </a:endParaRPr>
          </a:p>
          <a:p>
            <a:pPr marL="0" indent="0">
              <a:buNone/>
            </a:pPr>
            <a:r>
              <a:rPr lang="en-US" sz="2400" dirty="0" smtClean="0">
                <a:latin typeface="+mj-lt"/>
                <a:ea typeface="Cambria Math" panose="02040503050406030204" pitchFamily="18" charset="0"/>
                <a:cs typeface="CMU Serif" panose="02000603000000000000" pitchFamily="2" charset="0"/>
              </a:rPr>
              <a:t>add </a:t>
            </a:r>
            <a:r>
              <a:rPr lang="en-US" sz="2400" dirty="0">
                <a:latin typeface="+mj-lt"/>
                <a:ea typeface="Cambria Math" panose="02040503050406030204" pitchFamily="18" charset="0"/>
              </a:rPr>
              <a:t>= </a:t>
            </a:r>
            <a:r>
              <a:rPr lang="el-GR" sz="2400" dirty="0" smtClean="0">
                <a:latin typeface="+mj-lt"/>
                <a:ea typeface="Cambria Math" panose="02040503050406030204" pitchFamily="18" charset="0"/>
              </a:rPr>
              <a:t>λ</a:t>
            </a:r>
            <a:r>
              <a:rPr lang="en-US" sz="2400" dirty="0" smtClean="0">
                <a:latin typeface="+mj-lt"/>
                <a:ea typeface="CMU Serif" panose="02000603000000000000" pitchFamily="2" charset="0"/>
                <a:cs typeface="CMU Serif" panose="02000603000000000000" pitchFamily="2" charset="0"/>
              </a:rPr>
              <a:t>m:Nat. </a:t>
            </a:r>
            <a:r>
              <a:rPr lang="el-GR" sz="2400" dirty="0" smtClean="0">
                <a:latin typeface="+mj-lt"/>
                <a:ea typeface="Cambria Math" panose="02040503050406030204" pitchFamily="18" charset="0"/>
              </a:rPr>
              <a:t>λ</a:t>
            </a:r>
            <a:r>
              <a:rPr lang="en-US" sz="2400" dirty="0" smtClean="0">
                <a:latin typeface="+mj-lt"/>
                <a:ea typeface="CMU Serif" panose="02000603000000000000" pitchFamily="2" charset="0"/>
                <a:cs typeface="CMU Serif" panose="02000603000000000000" pitchFamily="2" charset="0"/>
              </a:rPr>
              <a:t>n:Nat. m </a:t>
            </a:r>
            <a:r>
              <a:rPr lang="en-US" sz="2400" dirty="0" err="1" smtClean="0">
                <a:latin typeface="+mj-lt"/>
                <a:ea typeface="CMU Serif" panose="02000603000000000000" pitchFamily="2" charset="0"/>
                <a:cs typeface="CMU Serif" panose="02000603000000000000" pitchFamily="2" charset="0"/>
              </a:rPr>
              <a:t>nat</a:t>
            </a:r>
            <a:r>
              <a:rPr lang="en-US" sz="2400" dirty="0" smtClean="0">
                <a:latin typeface="+mj-lt"/>
                <a:ea typeface="CMU Serif" panose="02000603000000000000" pitchFamily="2" charset="0"/>
                <a:cs typeface="CMU Serif" panose="02000603000000000000" pitchFamily="2" charset="0"/>
              </a:rPr>
              <a:t> n </a:t>
            </a:r>
            <a:r>
              <a:rPr lang="en-US" sz="2400" dirty="0" err="1" smtClean="0">
                <a:latin typeface="+mj-lt"/>
                <a:ea typeface="CMU Serif" panose="02000603000000000000" pitchFamily="2" charset="0"/>
                <a:cs typeface="CMU Serif" panose="02000603000000000000" pitchFamily="2" charset="0"/>
              </a:rPr>
              <a:t>succ</a:t>
            </a:r>
            <a:r>
              <a:rPr lang="en-US" sz="2400" dirty="0" smtClean="0">
                <a:latin typeface="+mj-lt"/>
                <a:ea typeface="CMU Serif" panose="02000603000000000000" pitchFamily="2" charset="0"/>
                <a:cs typeface="CMU Serif" panose="02000603000000000000" pitchFamily="2" charset="0"/>
              </a:rPr>
              <a:t> : </a:t>
            </a:r>
            <a:r>
              <a:rPr lang="en-US" sz="2400" dirty="0" err="1">
                <a:latin typeface="+mj-lt"/>
                <a:ea typeface="Cambria Math" panose="02040503050406030204" pitchFamily="18" charset="0"/>
                <a:cs typeface="CMU Serif" panose="02000603000000000000" pitchFamily="2" charset="0"/>
              </a:rPr>
              <a:t>Prf</a:t>
            </a:r>
            <a:r>
              <a:rPr lang="en-US" sz="2400" dirty="0">
                <a:latin typeface="+mj-lt"/>
                <a:ea typeface="Cambria Math" panose="02040503050406030204" pitchFamily="18" charset="0"/>
                <a:cs typeface="CMU Serif" panose="02000603000000000000" pitchFamily="2" charset="0"/>
              </a:rPr>
              <a:t> </a:t>
            </a:r>
            <a:r>
              <a:rPr lang="en-US" sz="2400" dirty="0" err="1">
                <a:latin typeface="+mj-lt"/>
                <a:ea typeface="Cambria Math" panose="02040503050406030204" pitchFamily="18" charset="0"/>
                <a:cs typeface="CMU Serif" panose="02000603000000000000" pitchFamily="2" charset="0"/>
              </a:rPr>
              <a:t>nat</a:t>
            </a:r>
            <a:r>
              <a:rPr lang="en-US" sz="2400" dirty="0">
                <a:latin typeface="+mj-lt"/>
                <a:ea typeface="Cambria Math" panose="02040503050406030204" pitchFamily="18" charset="0"/>
                <a:cs typeface="CMU Serif" panose="02000603000000000000" pitchFamily="2" charset="0"/>
              </a:rPr>
              <a:t> → </a:t>
            </a:r>
            <a:r>
              <a:rPr lang="en-US" sz="2400" dirty="0" err="1">
                <a:latin typeface="+mj-lt"/>
                <a:ea typeface="Cambria Math" panose="02040503050406030204" pitchFamily="18" charset="0"/>
                <a:cs typeface="CMU Serif" panose="02000603000000000000" pitchFamily="2" charset="0"/>
              </a:rPr>
              <a:t>Prf</a:t>
            </a:r>
            <a:r>
              <a:rPr lang="en-US" sz="2400" dirty="0">
                <a:latin typeface="+mj-lt"/>
                <a:ea typeface="Cambria Math" panose="02040503050406030204" pitchFamily="18" charset="0"/>
                <a:cs typeface="CMU Serif" panose="02000603000000000000" pitchFamily="2" charset="0"/>
              </a:rPr>
              <a:t> </a:t>
            </a:r>
            <a:r>
              <a:rPr lang="en-US" sz="2400" dirty="0" err="1">
                <a:latin typeface="+mj-lt"/>
                <a:ea typeface="Cambria Math" panose="02040503050406030204" pitchFamily="18" charset="0"/>
                <a:cs typeface="CMU Serif" panose="02000603000000000000" pitchFamily="2" charset="0"/>
              </a:rPr>
              <a:t>nat</a:t>
            </a:r>
            <a:r>
              <a:rPr lang="en-US" sz="2400" dirty="0">
                <a:latin typeface="+mj-lt"/>
                <a:ea typeface="Cambria Math" panose="02040503050406030204" pitchFamily="18" charset="0"/>
                <a:cs typeface="CMU Serif" panose="02000603000000000000" pitchFamily="2" charset="0"/>
              </a:rPr>
              <a:t> → </a:t>
            </a:r>
            <a:r>
              <a:rPr lang="en-US" sz="2400" dirty="0" err="1">
                <a:latin typeface="+mj-lt"/>
                <a:ea typeface="Cambria Math" panose="02040503050406030204" pitchFamily="18" charset="0"/>
                <a:cs typeface="CMU Serif" panose="02000603000000000000" pitchFamily="2" charset="0"/>
              </a:rPr>
              <a:t>Prf</a:t>
            </a:r>
            <a:r>
              <a:rPr lang="en-US" sz="2400" dirty="0">
                <a:latin typeface="+mj-lt"/>
                <a:ea typeface="Cambria Math" panose="02040503050406030204" pitchFamily="18" charset="0"/>
                <a:cs typeface="CMU Serif" panose="02000603000000000000" pitchFamily="2" charset="0"/>
              </a:rPr>
              <a:t> </a:t>
            </a:r>
            <a:r>
              <a:rPr lang="en-US" sz="2400" dirty="0" err="1" smtClean="0">
                <a:latin typeface="+mj-lt"/>
                <a:ea typeface="Cambria Math" panose="02040503050406030204" pitchFamily="18" charset="0"/>
                <a:cs typeface="CMU Serif" panose="02000603000000000000" pitchFamily="2" charset="0"/>
              </a:rPr>
              <a:t>nat</a:t>
            </a:r>
            <a:endParaRPr lang="en-US" sz="2400" dirty="0">
              <a:latin typeface="+mj-lt"/>
              <a:ea typeface="Cambria Math" panose="02040503050406030204" pitchFamily="18" charset="0"/>
            </a:endParaRPr>
          </a:p>
          <a:p>
            <a:pPr marL="0" indent="0">
              <a:buNone/>
            </a:pPr>
            <a:endParaRPr lang="en-US" sz="2400" b="0" dirty="0" smtClean="0">
              <a:latin typeface="+mj-lt"/>
              <a:ea typeface="Cambria Math" panose="02040503050406030204" pitchFamily="18" charset="0"/>
            </a:endParaRPr>
          </a:p>
        </p:txBody>
      </p:sp>
    </p:spTree>
    <p:extLst>
      <p:ext uri="{BB962C8B-B14F-4D97-AF65-F5344CB8AC3E}">
        <p14:creationId xmlns:p14="http://schemas.microsoft.com/office/powerpoint/2010/main" val="389120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Lambda Cube</a:t>
            </a:r>
            <a:endParaRPr lang="en-US" dirty="0"/>
          </a:p>
        </p:txBody>
      </p:sp>
      <p:sp>
        <p:nvSpPr>
          <p:cNvPr id="3" name="Content Placeholder 2"/>
          <p:cNvSpPr>
            <a:spLocks noGrp="1"/>
          </p:cNvSpPr>
          <p:nvPr>
            <p:ph idx="1"/>
          </p:nvPr>
        </p:nvSpPr>
        <p:spPr>
          <a:xfrm>
            <a:off x="76200" y="1600200"/>
            <a:ext cx="8991600" cy="4953000"/>
          </a:xfrm>
        </p:spPr>
        <p:txBody>
          <a:bodyPr>
            <a:normAutofit/>
          </a:bodyPr>
          <a:lstStyle/>
          <a:p>
            <a:pPr marL="0" indent="0">
              <a:buNone/>
            </a:pPr>
            <a:endParaRPr lang="en-US" sz="2400" b="0" dirty="0" smtClean="0">
              <a:latin typeface="+mj-lt"/>
              <a:ea typeface="Cambria Math" panose="02040503050406030204" pitchFamily="18" charset="0"/>
            </a:endParaRPr>
          </a:p>
        </p:txBody>
      </p:sp>
      <p:pic>
        <p:nvPicPr>
          <p:cNvPr id="4" name="Picture 3"/>
          <p:cNvPicPr>
            <a:picLocks noChangeAspect="1"/>
          </p:cNvPicPr>
          <p:nvPr/>
        </p:nvPicPr>
        <p:blipFill>
          <a:blip r:embed="rId3"/>
          <a:stretch>
            <a:fillRect/>
          </a:stretch>
        </p:blipFill>
        <p:spPr>
          <a:xfrm>
            <a:off x="2667000" y="2057400"/>
            <a:ext cx="3805238" cy="3560178"/>
          </a:xfrm>
          <a:prstGeom prst="rect">
            <a:avLst/>
          </a:prstGeom>
        </p:spPr>
      </p:pic>
    </p:spTree>
    <p:extLst>
      <p:ext uri="{BB962C8B-B14F-4D97-AF65-F5344CB8AC3E}">
        <p14:creationId xmlns:p14="http://schemas.microsoft.com/office/powerpoint/2010/main" val="3743178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First-Order Dependent Types, </a:t>
            </a:r>
            <a:br>
              <a:rPr lang="en-US" dirty="0" smtClean="0"/>
            </a:br>
            <a:r>
              <a:rPr lang="en-US" dirty="0" smtClean="0"/>
              <a:t>PTS-style</a:t>
            </a:r>
            <a:endParaRPr lang="en-US" dirty="0"/>
          </a:p>
        </p:txBody>
      </p:sp>
      <p:sp>
        <p:nvSpPr>
          <p:cNvPr id="3" name="Content Placeholder 2"/>
          <p:cNvSpPr>
            <a:spLocks noGrp="1"/>
          </p:cNvSpPr>
          <p:nvPr>
            <p:ph idx="1"/>
          </p:nvPr>
        </p:nvSpPr>
        <p:spPr>
          <a:xfrm>
            <a:off x="76200" y="1600200"/>
            <a:ext cx="8991600" cy="4953000"/>
          </a:xfrm>
        </p:spPr>
        <p:txBody>
          <a:bodyPr>
            <a:normAutofit/>
          </a:bodyPr>
          <a:lstStyle/>
          <a:p>
            <a:pPr marL="0" indent="0">
              <a:buNone/>
            </a:pPr>
            <a:endParaRPr lang="en-US" sz="2400" b="0" dirty="0" smtClean="0">
              <a:latin typeface="+mj-lt"/>
              <a:ea typeface="Cambria Math" panose="02040503050406030204" pitchFamily="18" charset="0"/>
            </a:endParaRPr>
          </a:p>
        </p:txBody>
      </p:sp>
      <p:pic>
        <p:nvPicPr>
          <p:cNvPr id="5" name="Picture 4"/>
          <p:cNvPicPr>
            <a:picLocks noChangeAspect="1"/>
          </p:cNvPicPr>
          <p:nvPr/>
        </p:nvPicPr>
        <p:blipFill>
          <a:blip r:embed="rId3"/>
          <a:stretch>
            <a:fillRect/>
          </a:stretch>
        </p:blipFill>
        <p:spPr>
          <a:xfrm>
            <a:off x="257175" y="1600200"/>
            <a:ext cx="8629650" cy="4739376"/>
          </a:xfrm>
          <a:prstGeom prst="rect">
            <a:avLst/>
          </a:prstGeom>
        </p:spPr>
      </p:pic>
    </p:spTree>
    <p:extLst>
      <p:ext uri="{BB962C8B-B14F-4D97-AF65-F5344CB8AC3E}">
        <p14:creationId xmlns:p14="http://schemas.microsoft.com/office/powerpoint/2010/main" val="58669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Twelf</a:t>
            </a:r>
            <a:r>
              <a:rPr lang="en-US" dirty="0" smtClean="0"/>
              <a:t> in Practice</a:t>
            </a:r>
            <a:endParaRPr lang="en-US" dirty="0"/>
          </a:p>
        </p:txBody>
      </p:sp>
      <p:sp>
        <p:nvSpPr>
          <p:cNvPr id="3" name="Content Placeholder 2"/>
          <p:cNvSpPr>
            <a:spLocks noGrp="1"/>
          </p:cNvSpPr>
          <p:nvPr>
            <p:ph idx="1"/>
          </p:nvPr>
        </p:nvSpPr>
        <p:spPr>
          <a:xfrm>
            <a:off x="342900" y="1219200"/>
            <a:ext cx="8458200" cy="4953000"/>
          </a:xfrm>
        </p:spPr>
        <p:txBody>
          <a:bodyPr>
            <a:normAutofit/>
          </a:bodyPr>
          <a:lstStyle/>
          <a:p>
            <a:pPr marL="0" indent="0">
              <a:buNone/>
            </a:pPr>
            <a:r>
              <a:rPr lang="en-US" sz="2400" dirty="0" err="1">
                <a:latin typeface="+mj-lt"/>
                <a:ea typeface="CMU Serif" panose="02000603000000000000" pitchFamily="2" charset="0"/>
                <a:cs typeface="CMU Serif" panose="02000603000000000000" pitchFamily="2" charset="0"/>
              </a:rPr>
              <a:t>nat</a:t>
            </a:r>
            <a:r>
              <a:rPr lang="en-US" sz="2400" dirty="0">
                <a:latin typeface="+mj-lt"/>
                <a:ea typeface="CMU Serif" panose="02000603000000000000" pitchFamily="2" charset="0"/>
                <a:cs typeface="CMU Serif" panose="02000603000000000000" pitchFamily="2" charset="0"/>
              </a:rPr>
              <a:t>: type.</a:t>
            </a:r>
          </a:p>
          <a:p>
            <a:pPr marL="0" indent="0">
              <a:buNone/>
            </a:pPr>
            <a:r>
              <a:rPr lang="en-US" sz="2400" dirty="0">
                <a:latin typeface="+mj-lt"/>
                <a:ea typeface="CMU Serif" panose="02000603000000000000" pitchFamily="2" charset="0"/>
                <a:cs typeface="CMU Serif" panose="02000603000000000000" pitchFamily="2" charset="0"/>
              </a:rPr>
              <a:t>z: nat.</a:t>
            </a:r>
          </a:p>
          <a:p>
            <a:pPr marL="0" indent="0">
              <a:buNone/>
            </a:pPr>
            <a:r>
              <a:rPr lang="en-US" sz="2400" dirty="0">
                <a:latin typeface="+mj-lt"/>
                <a:ea typeface="CMU Serif" panose="02000603000000000000" pitchFamily="2" charset="0"/>
                <a:cs typeface="CMU Serif" panose="02000603000000000000" pitchFamily="2" charset="0"/>
              </a:rPr>
              <a:t>s: </a:t>
            </a:r>
            <a:r>
              <a:rPr lang="en-US" sz="2400" dirty="0" err="1">
                <a:latin typeface="+mj-lt"/>
                <a:ea typeface="CMU Serif" panose="02000603000000000000" pitchFamily="2" charset="0"/>
                <a:cs typeface="CMU Serif" panose="02000603000000000000" pitchFamily="2" charset="0"/>
              </a:rPr>
              <a:t>nat</a:t>
            </a:r>
            <a:r>
              <a:rPr lang="en-US" sz="2400" dirty="0">
                <a:latin typeface="+mj-lt"/>
                <a:ea typeface="CMU Serif" panose="02000603000000000000" pitchFamily="2" charset="0"/>
                <a:cs typeface="CMU Serif" panose="02000603000000000000" pitchFamily="2" charset="0"/>
              </a:rPr>
              <a:t> -&gt; nat.</a:t>
            </a:r>
          </a:p>
          <a:p>
            <a:pPr marL="0" indent="0">
              <a:buNone/>
            </a:pPr>
            <a:endParaRPr lang="en-US" sz="2400" dirty="0">
              <a:latin typeface="+mj-lt"/>
              <a:ea typeface="CMU Serif" panose="02000603000000000000" pitchFamily="2" charset="0"/>
              <a:cs typeface="CMU Serif" panose="02000603000000000000" pitchFamily="2" charset="0"/>
            </a:endParaRPr>
          </a:p>
          <a:p>
            <a:pPr marL="0" indent="0">
              <a:buNone/>
            </a:pPr>
            <a:r>
              <a:rPr lang="en-US" sz="2400" dirty="0">
                <a:latin typeface="+mj-lt"/>
                <a:ea typeface="CMU Serif" panose="02000603000000000000" pitchFamily="2" charset="0"/>
                <a:cs typeface="CMU Serif" panose="02000603000000000000" pitchFamily="2" charset="0"/>
              </a:rPr>
              <a:t>plus: </a:t>
            </a:r>
            <a:r>
              <a:rPr lang="en-US" sz="2400" dirty="0" err="1">
                <a:latin typeface="+mj-lt"/>
                <a:ea typeface="CMU Serif" panose="02000603000000000000" pitchFamily="2" charset="0"/>
                <a:cs typeface="CMU Serif" panose="02000603000000000000" pitchFamily="2" charset="0"/>
              </a:rPr>
              <a:t>nat</a:t>
            </a:r>
            <a:r>
              <a:rPr lang="en-US" sz="2400" dirty="0">
                <a:latin typeface="+mj-lt"/>
                <a:ea typeface="CMU Serif" panose="02000603000000000000" pitchFamily="2" charset="0"/>
                <a:cs typeface="CMU Serif" panose="02000603000000000000" pitchFamily="2" charset="0"/>
              </a:rPr>
              <a:t> -&gt; </a:t>
            </a:r>
            <a:r>
              <a:rPr lang="en-US" sz="2400" dirty="0" err="1">
                <a:latin typeface="+mj-lt"/>
                <a:ea typeface="CMU Serif" panose="02000603000000000000" pitchFamily="2" charset="0"/>
                <a:cs typeface="CMU Serif" panose="02000603000000000000" pitchFamily="2" charset="0"/>
              </a:rPr>
              <a:t>nat</a:t>
            </a:r>
            <a:r>
              <a:rPr lang="en-US" sz="2400" dirty="0">
                <a:latin typeface="+mj-lt"/>
                <a:ea typeface="CMU Serif" panose="02000603000000000000" pitchFamily="2" charset="0"/>
                <a:cs typeface="CMU Serif" panose="02000603000000000000" pitchFamily="2" charset="0"/>
              </a:rPr>
              <a:t> -&gt; </a:t>
            </a:r>
            <a:r>
              <a:rPr lang="en-US" sz="2400" dirty="0" err="1">
                <a:latin typeface="+mj-lt"/>
                <a:ea typeface="CMU Serif" panose="02000603000000000000" pitchFamily="2" charset="0"/>
                <a:cs typeface="CMU Serif" panose="02000603000000000000" pitchFamily="2" charset="0"/>
              </a:rPr>
              <a:t>nat</a:t>
            </a:r>
            <a:r>
              <a:rPr lang="en-US" sz="2400" dirty="0">
                <a:latin typeface="+mj-lt"/>
                <a:ea typeface="CMU Serif" panose="02000603000000000000" pitchFamily="2" charset="0"/>
                <a:cs typeface="CMU Serif" panose="02000603000000000000" pitchFamily="2" charset="0"/>
              </a:rPr>
              <a:t> -&gt; type.</a:t>
            </a:r>
          </a:p>
          <a:p>
            <a:pPr marL="0" indent="0">
              <a:buNone/>
            </a:pPr>
            <a:r>
              <a:rPr lang="en-US" sz="2400" dirty="0">
                <a:latin typeface="+mj-lt"/>
                <a:ea typeface="CMU Serif" panose="02000603000000000000" pitchFamily="2" charset="0"/>
                <a:cs typeface="CMU Serif" panose="02000603000000000000" pitchFamily="2" charset="0"/>
              </a:rPr>
              <a:t>p-z: plus z N </a:t>
            </a:r>
            <a:r>
              <a:rPr lang="en-US" sz="2400" dirty="0" err="1">
                <a:latin typeface="+mj-lt"/>
                <a:ea typeface="CMU Serif" panose="02000603000000000000" pitchFamily="2" charset="0"/>
                <a:cs typeface="CMU Serif" panose="02000603000000000000" pitchFamily="2" charset="0"/>
              </a:rPr>
              <a:t>N</a:t>
            </a:r>
            <a:r>
              <a:rPr lang="en-US" sz="2400" dirty="0">
                <a:latin typeface="+mj-lt"/>
                <a:ea typeface="CMU Serif" panose="02000603000000000000" pitchFamily="2" charset="0"/>
                <a:cs typeface="CMU Serif" panose="02000603000000000000" pitchFamily="2" charset="0"/>
              </a:rPr>
              <a:t>.</a:t>
            </a:r>
          </a:p>
          <a:p>
            <a:pPr marL="0" indent="0">
              <a:buNone/>
            </a:pPr>
            <a:r>
              <a:rPr lang="en-US" sz="2400" dirty="0">
                <a:latin typeface="+mj-lt"/>
                <a:ea typeface="CMU Serif" panose="02000603000000000000" pitchFamily="2" charset="0"/>
                <a:cs typeface="CMU Serif" panose="02000603000000000000" pitchFamily="2" charset="0"/>
              </a:rPr>
              <a:t>p-s: plus (s N1) N2 (s N3)</a:t>
            </a:r>
          </a:p>
          <a:p>
            <a:pPr marL="0" indent="0">
              <a:buNone/>
            </a:pPr>
            <a:r>
              <a:rPr lang="en-US" sz="2400" dirty="0">
                <a:latin typeface="+mj-lt"/>
                <a:ea typeface="CMU Serif" panose="02000603000000000000" pitchFamily="2" charset="0"/>
                <a:cs typeface="CMU Serif" panose="02000603000000000000" pitchFamily="2" charset="0"/>
              </a:rPr>
              <a:t>      &lt;- plus N1 N2 N3</a:t>
            </a:r>
            <a:r>
              <a:rPr lang="en-US" sz="2400" dirty="0" smtClean="0">
                <a:latin typeface="+mj-lt"/>
                <a:ea typeface="CMU Serif" panose="02000603000000000000" pitchFamily="2" charset="0"/>
                <a:cs typeface="CMU Serif" panose="02000603000000000000" pitchFamily="2" charset="0"/>
              </a:rPr>
              <a:t>.</a:t>
            </a:r>
          </a:p>
          <a:p>
            <a:pPr marL="0" indent="0">
              <a:buNone/>
            </a:pPr>
            <a:endParaRPr lang="en-US" sz="2400" b="0" dirty="0">
              <a:latin typeface="+mj-lt"/>
              <a:ea typeface="CMU Serif" panose="02000603000000000000" pitchFamily="2" charset="0"/>
              <a:cs typeface="CMU Serif" panose="02000603000000000000" pitchFamily="2" charset="0"/>
            </a:endParaRPr>
          </a:p>
          <a:p>
            <a:pPr marL="0" indent="0">
              <a:buNone/>
            </a:pPr>
            <a:r>
              <a:rPr lang="en-US" sz="2400" dirty="0" smtClean="0">
                <a:latin typeface="+mj-lt"/>
                <a:ea typeface="CMU Serif" panose="02000603000000000000" pitchFamily="2" charset="0"/>
                <a:cs typeface="CMU Serif" panose="02000603000000000000" pitchFamily="2" charset="0"/>
              </a:rPr>
              <a:t>&gt; </a:t>
            </a:r>
            <a:r>
              <a:rPr lang="pl-PL" sz="2400" dirty="0" smtClean="0">
                <a:latin typeface="+mj-lt"/>
                <a:ea typeface="CMU Serif" panose="02000603000000000000" pitchFamily="2" charset="0"/>
                <a:cs typeface="CMU Serif" panose="02000603000000000000" pitchFamily="2" charset="0"/>
              </a:rPr>
              <a:t>2+1=3 </a:t>
            </a:r>
            <a:r>
              <a:rPr lang="pl-PL" sz="2400" dirty="0">
                <a:latin typeface="+mj-lt"/>
                <a:ea typeface="CMU Serif" panose="02000603000000000000" pitchFamily="2" charset="0"/>
                <a:cs typeface="CMU Serif" panose="02000603000000000000" pitchFamily="2" charset="0"/>
              </a:rPr>
              <a:t>: plus (s (s z)) (s z) (s (s (s z))) = p-s (p-s p-z</a:t>
            </a:r>
            <a:r>
              <a:rPr lang="pl-PL" sz="2400" dirty="0" smtClean="0">
                <a:latin typeface="+mj-lt"/>
                <a:ea typeface="CMU Serif" panose="02000603000000000000" pitchFamily="2" charset="0"/>
                <a:cs typeface="CMU Serif" panose="02000603000000000000" pitchFamily="2" charset="0"/>
              </a:rPr>
              <a:t>).</a:t>
            </a:r>
            <a:endParaRPr lang="en-US" sz="2400" dirty="0" smtClean="0">
              <a:latin typeface="+mj-lt"/>
              <a:ea typeface="CMU Serif" panose="02000603000000000000" pitchFamily="2" charset="0"/>
              <a:cs typeface="CMU Serif" panose="02000603000000000000" pitchFamily="2" charset="0"/>
            </a:endParaRPr>
          </a:p>
          <a:p>
            <a:pPr marL="0" indent="0" algn="ctr">
              <a:buNone/>
            </a:pPr>
            <a:r>
              <a:rPr lang="en-US" sz="2400" dirty="0">
                <a:latin typeface="+mj-lt"/>
                <a:ea typeface="Cambria Math" panose="02040503050406030204" pitchFamily="18" charset="0"/>
              </a:rPr>
              <a:t>http://twelf.plparty.org/live/</a:t>
            </a:r>
            <a:endParaRPr lang="en-US" sz="2400" b="0" dirty="0" smtClean="0">
              <a:latin typeface="+mj-lt"/>
              <a:ea typeface="Cambria Math" panose="02040503050406030204" pitchFamily="18" charset="0"/>
            </a:endParaRPr>
          </a:p>
        </p:txBody>
      </p:sp>
    </p:spTree>
    <p:extLst>
      <p:ext uri="{BB962C8B-B14F-4D97-AF65-F5344CB8AC3E}">
        <p14:creationId xmlns:p14="http://schemas.microsoft.com/office/powerpoint/2010/main" val="22467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Programming with Dependent Types</a:t>
            </a:r>
            <a:endParaRPr lang="en-US" dirty="0"/>
          </a:p>
        </p:txBody>
      </p:sp>
      <p:sp>
        <p:nvSpPr>
          <p:cNvPr id="3" name="Content Placeholder 2"/>
          <p:cNvSpPr>
            <a:spLocks noGrp="1"/>
          </p:cNvSpPr>
          <p:nvPr>
            <p:ph idx="1"/>
          </p:nvPr>
        </p:nvSpPr>
        <p:spPr>
          <a:xfrm>
            <a:off x="342900" y="1219200"/>
            <a:ext cx="8648700" cy="5257800"/>
          </a:xfrm>
        </p:spPr>
        <p:txBody>
          <a:bodyPr>
            <a:normAutofit fontScale="77500" lnSpcReduction="20000"/>
          </a:bodyPr>
          <a:lstStyle/>
          <a:p>
            <a:pPr marL="0" indent="0">
              <a:buNone/>
            </a:pPr>
            <a:r>
              <a:rPr lang="en-US" sz="2800" dirty="0" smtClean="0">
                <a:latin typeface="+mn-lt"/>
                <a:ea typeface="CMU Serif" panose="02000603000000000000" pitchFamily="2" charset="0"/>
                <a:cs typeface="CMU Serif" panose="02000603000000000000" pitchFamily="2" charset="0"/>
              </a:rPr>
              <a:t>Languages: Pebble, </a:t>
            </a:r>
            <a:r>
              <a:rPr lang="en-US" sz="2800" dirty="0" err="1" smtClean="0">
                <a:latin typeface="+mn-lt"/>
                <a:ea typeface="CMU Serif" panose="02000603000000000000" pitchFamily="2" charset="0"/>
                <a:cs typeface="CMU Serif" panose="02000603000000000000" pitchFamily="2" charset="0"/>
              </a:rPr>
              <a:t>Cardelli’s</a:t>
            </a:r>
            <a:r>
              <a:rPr lang="en-US" sz="2800" dirty="0" smtClean="0">
                <a:latin typeface="+mn-lt"/>
                <a:ea typeface="CMU Serif" panose="02000603000000000000" pitchFamily="2" charset="0"/>
                <a:cs typeface="CMU Serif" panose="02000603000000000000" pitchFamily="2" charset="0"/>
              </a:rPr>
              <a:t> Quest, Cayenne, </a:t>
            </a:r>
            <a:r>
              <a:rPr lang="en-US" sz="2800" dirty="0" smtClean="0">
                <a:solidFill>
                  <a:srgbClr val="0070C0"/>
                </a:solidFill>
                <a:latin typeface="+mn-lt"/>
                <a:ea typeface="CMU Serif" panose="02000603000000000000" pitchFamily="2" charset="0"/>
                <a:cs typeface="CMU Serif" panose="02000603000000000000" pitchFamily="2" charset="0"/>
              </a:rPr>
              <a:t>Dependent ML</a:t>
            </a:r>
            <a:r>
              <a:rPr lang="en-US" sz="2800" dirty="0" smtClean="0">
                <a:latin typeface="+mn-lt"/>
                <a:ea typeface="CMU Serif" panose="02000603000000000000" pitchFamily="2" charset="0"/>
                <a:cs typeface="CMU Serif" panose="02000603000000000000" pitchFamily="2" charset="0"/>
              </a:rPr>
              <a:t>, Haskell, </a:t>
            </a:r>
            <a:r>
              <a:rPr lang="en-US" sz="2800" dirty="0" err="1" smtClean="0">
                <a:latin typeface="+mn-lt"/>
                <a:ea typeface="CMU Serif" panose="02000603000000000000" pitchFamily="2" charset="0"/>
                <a:cs typeface="CMU Serif" panose="02000603000000000000" pitchFamily="2" charset="0"/>
              </a:rPr>
              <a:t>Agda</a:t>
            </a:r>
            <a:endParaRPr lang="en-US" sz="2800" dirty="0" smtClean="0">
              <a:latin typeface="+mn-lt"/>
              <a:ea typeface="CMU Serif" panose="02000603000000000000" pitchFamily="2" charset="0"/>
              <a:cs typeface="CMU Serif" panose="02000603000000000000" pitchFamily="2" charset="0"/>
            </a:endParaRPr>
          </a:p>
          <a:p>
            <a:pPr marL="0" indent="0">
              <a:buNone/>
            </a:pPr>
            <a:r>
              <a:rPr lang="en-US" sz="2800" dirty="0" smtClean="0">
                <a:latin typeface="+mn-lt"/>
                <a:ea typeface="Cambria Math" panose="02040503050406030204" pitchFamily="18" charset="0"/>
              </a:rPr>
              <a:t>Example - a </a:t>
            </a:r>
            <a:r>
              <a:rPr lang="en-US" sz="2800" dirty="0">
                <a:latin typeface="CMU Serif" panose="02000603000000000000" pitchFamily="2" charset="0"/>
                <a:ea typeface="CMU Serif" panose="02000603000000000000" pitchFamily="2" charset="0"/>
                <a:cs typeface="CMU Serif" panose="02000603000000000000" pitchFamily="2" charset="0"/>
              </a:rPr>
              <a:t>zip</a:t>
            </a:r>
            <a:r>
              <a:rPr lang="en-US" sz="2800" dirty="0">
                <a:latin typeface="+mn-lt"/>
                <a:ea typeface="Cambria Math" panose="02040503050406030204" pitchFamily="18" charset="0"/>
              </a:rPr>
              <a:t> function which can only be applied to a pair of lists of the same </a:t>
            </a:r>
            <a:r>
              <a:rPr lang="en-US" sz="2800" dirty="0" smtClean="0">
                <a:latin typeface="+mn-lt"/>
                <a:ea typeface="Cambria Math" panose="02040503050406030204" pitchFamily="18" charset="0"/>
              </a:rPr>
              <a:t>length</a:t>
            </a:r>
            <a:endParaRPr lang="en-US" sz="2800" dirty="0">
              <a:latin typeface="+mn-lt"/>
              <a:ea typeface="Cambria Math" panose="02040503050406030204" pitchFamily="18" charset="0"/>
            </a:endParaRPr>
          </a:p>
          <a:p>
            <a:pPr marL="0" indent="0">
              <a:buNone/>
            </a:pPr>
            <a:r>
              <a:rPr lang="en-US" sz="2800" dirty="0">
                <a:latin typeface="CMU Serif" panose="02000603000000000000" pitchFamily="2" charset="0"/>
                <a:ea typeface="CMU Serif" panose="02000603000000000000" pitchFamily="2" charset="0"/>
                <a:cs typeface="CMU Serif" panose="02000603000000000000" pitchFamily="2" charset="0"/>
              </a:rPr>
              <a:t>datatype 'a list with </a:t>
            </a:r>
            <a:r>
              <a:rPr lang="en-US" sz="2800" dirty="0" err="1">
                <a:latin typeface="CMU Serif" panose="02000603000000000000" pitchFamily="2" charset="0"/>
                <a:ea typeface="CMU Serif" panose="02000603000000000000" pitchFamily="2" charset="0"/>
                <a:cs typeface="CMU Serif" panose="02000603000000000000" pitchFamily="2" charset="0"/>
              </a:rPr>
              <a:t>nat</a:t>
            </a:r>
            <a:r>
              <a:rPr lang="en-US" sz="2800" dirty="0">
                <a:latin typeface="CMU Serif" panose="02000603000000000000" pitchFamily="2" charset="0"/>
                <a:ea typeface="CMU Serif" panose="02000603000000000000" pitchFamily="2" charset="0"/>
                <a:cs typeface="CMU Serif" panose="02000603000000000000" pitchFamily="2" charset="0"/>
              </a:rPr>
              <a:t> =</a:t>
            </a:r>
          </a:p>
          <a:p>
            <a:pPr marL="0" indent="0">
              <a:buNone/>
            </a:pPr>
            <a:r>
              <a:rPr lang="en-US" sz="2800" dirty="0">
                <a:latin typeface="CMU Serif" panose="02000603000000000000" pitchFamily="2" charset="0"/>
                <a:ea typeface="CMU Serif" panose="02000603000000000000" pitchFamily="2" charset="0"/>
                <a:cs typeface="CMU Serif" panose="02000603000000000000" pitchFamily="2" charset="0"/>
              </a:rPr>
              <a:t>    </a:t>
            </a:r>
            <a:r>
              <a:rPr lang="en-US" sz="2800" dirty="0" smtClean="0">
                <a:latin typeface="CMU Serif" panose="02000603000000000000" pitchFamily="2" charset="0"/>
                <a:ea typeface="CMU Serif" panose="02000603000000000000" pitchFamily="2" charset="0"/>
                <a:cs typeface="CMU Serif" panose="02000603000000000000" pitchFamily="2" charset="0"/>
              </a:rPr>
              <a:t>nil(0</a:t>
            </a:r>
            <a:r>
              <a:rPr lang="en-US" sz="2800" dirty="0">
                <a:latin typeface="CMU Serif" panose="02000603000000000000" pitchFamily="2" charset="0"/>
                <a:ea typeface="CMU Serif" panose="02000603000000000000" pitchFamily="2" charset="0"/>
                <a:cs typeface="CMU Serif" panose="02000603000000000000" pitchFamily="2" charset="0"/>
              </a:rPr>
              <a:t>)</a:t>
            </a:r>
          </a:p>
          <a:p>
            <a:pPr marL="0" indent="0">
              <a:buNone/>
            </a:pPr>
            <a:r>
              <a:rPr lang="en-US" sz="2800" dirty="0">
                <a:latin typeface="CMU Serif" panose="02000603000000000000" pitchFamily="2" charset="0"/>
                <a:ea typeface="CMU Serif" panose="02000603000000000000" pitchFamily="2" charset="0"/>
                <a:cs typeface="CMU Serif" panose="02000603000000000000" pitchFamily="2" charset="0"/>
              </a:rPr>
              <a:t>  | {</a:t>
            </a:r>
            <a:r>
              <a:rPr lang="en-US" sz="2800" dirty="0" err="1">
                <a:latin typeface="CMU Serif" panose="02000603000000000000" pitchFamily="2" charset="0"/>
                <a:ea typeface="CMU Serif" panose="02000603000000000000" pitchFamily="2" charset="0"/>
                <a:cs typeface="CMU Serif" panose="02000603000000000000" pitchFamily="2" charset="0"/>
              </a:rPr>
              <a:t>n:nat</a:t>
            </a:r>
            <a:r>
              <a:rPr lang="en-US" sz="2800" dirty="0">
                <a:latin typeface="CMU Serif" panose="02000603000000000000" pitchFamily="2" charset="0"/>
                <a:ea typeface="CMU Serif" panose="02000603000000000000" pitchFamily="2" charset="0"/>
                <a:cs typeface="CMU Serif" panose="02000603000000000000" pitchFamily="2" charset="0"/>
              </a:rPr>
              <a:t>} cons(n+1) 'a * 'a list(n</a:t>
            </a:r>
            <a:r>
              <a:rPr lang="en-US" sz="2800" dirty="0" smtClean="0">
                <a:latin typeface="CMU Serif" panose="02000603000000000000" pitchFamily="2" charset="0"/>
                <a:ea typeface="CMU Serif" panose="02000603000000000000" pitchFamily="2" charset="0"/>
                <a:cs typeface="CMU Serif" panose="02000603000000000000" pitchFamily="2" charset="0"/>
              </a:rPr>
              <a:t>)</a:t>
            </a:r>
          </a:p>
          <a:p>
            <a:pPr marL="0" indent="0">
              <a:buNone/>
            </a:pPr>
            <a:endParaRPr lang="en-US" sz="2800" dirty="0">
              <a:latin typeface="CMU Serif" panose="02000603000000000000" pitchFamily="2" charset="0"/>
              <a:ea typeface="CMU Serif" panose="02000603000000000000" pitchFamily="2" charset="0"/>
              <a:cs typeface="CMU Serif" panose="02000603000000000000" pitchFamily="2" charset="0"/>
            </a:endParaRPr>
          </a:p>
          <a:p>
            <a:pPr marL="0" indent="0">
              <a:buNone/>
            </a:pPr>
            <a:r>
              <a:rPr lang="en-US" sz="2800" dirty="0">
                <a:latin typeface="+mn-lt"/>
                <a:ea typeface="Cambria Math" panose="02040503050406030204" pitchFamily="18" charset="0"/>
              </a:rPr>
              <a:t>The </a:t>
            </a:r>
            <a:r>
              <a:rPr lang="en-US" sz="2800" dirty="0" err="1">
                <a:latin typeface="CMU Serif" panose="02000603000000000000" pitchFamily="2" charset="0"/>
                <a:ea typeface="CMU Serif" panose="02000603000000000000" pitchFamily="2" charset="0"/>
                <a:cs typeface="CMU Serif" panose="02000603000000000000" pitchFamily="2" charset="0"/>
              </a:rPr>
              <a:t>withtype</a:t>
            </a:r>
            <a:r>
              <a:rPr lang="en-US" sz="2800" dirty="0">
                <a:latin typeface="+mn-lt"/>
                <a:ea typeface="Cambria Math" panose="02040503050406030204" pitchFamily="18" charset="0"/>
              </a:rPr>
              <a:t> clause is a type annotation supplied by the programmer</a:t>
            </a:r>
            <a:r>
              <a:rPr lang="en-US" sz="2800" dirty="0" smtClean="0">
                <a:latin typeface="+mn-lt"/>
                <a:ea typeface="Cambria Math" panose="02040503050406030204" pitchFamily="18" charset="0"/>
              </a:rPr>
              <a:t>.</a:t>
            </a:r>
            <a:endParaRPr lang="en-US" sz="2800" dirty="0">
              <a:latin typeface="+mn-lt"/>
              <a:ea typeface="Cambria Math" panose="02040503050406030204" pitchFamily="18" charset="0"/>
            </a:endParaRPr>
          </a:p>
          <a:p>
            <a:pPr marL="0" indent="0">
              <a:buNone/>
            </a:pPr>
            <a:r>
              <a:rPr lang="en-US" sz="2800" dirty="0" smtClean="0">
                <a:latin typeface="CMU Serif" panose="02000603000000000000" pitchFamily="2" charset="0"/>
                <a:ea typeface="CMU Serif" panose="02000603000000000000" pitchFamily="2" charset="0"/>
                <a:cs typeface="CMU Serif" panose="02000603000000000000" pitchFamily="2" charset="0"/>
              </a:rPr>
              <a:t>fun zip </a:t>
            </a:r>
            <a:r>
              <a:rPr lang="en-US" sz="2800" dirty="0">
                <a:latin typeface="CMU Serif" panose="02000603000000000000" pitchFamily="2" charset="0"/>
                <a:ea typeface="CMU Serif" panose="02000603000000000000" pitchFamily="2" charset="0"/>
                <a:cs typeface="CMU Serif" panose="02000603000000000000" pitchFamily="2" charset="0"/>
              </a:rPr>
              <a:t>([], []) = []</a:t>
            </a:r>
          </a:p>
          <a:p>
            <a:pPr marL="0" indent="0">
              <a:buNone/>
            </a:pPr>
            <a:r>
              <a:rPr lang="en-US" sz="2800" dirty="0">
                <a:latin typeface="CMU Serif" panose="02000603000000000000" pitchFamily="2" charset="0"/>
                <a:ea typeface="CMU Serif" panose="02000603000000000000" pitchFamily="2" charset="0"/>
                <a:cs typeface="CMU Serif" panose="02000603000000000000" pitchFamily="2" charset="0"/>
              </a:rPr>
              <a:t>  | zip (x :: </a:t>
            </a:r>
            <a:r>
              <a:rPr lang="en-US" sz="2800" dirty="0" err="1">
                <a:latin typeface="CMU Serif" panose="02000603000000000000" pitchFamily="2" charset="0"/>
                <a:ea typeface="CMU Serif" panose="02000603000000000000" pitchFamily="2" charset="0"/>
                <a:cs typeface="CMU Serif" panose="02000603000000000000" pitchFamily="2" charset="0"/>
              </a:rPr>
              <a:t>xs</a:t>
            </a:r>
            <a:r>
              <a:rPr lang="en-US" sz="2800" dirty="0">
                <a:latin typeface="CMU Serif" panose="02000603000000000000" pitchFamily="2" charset="0"/>
                <a:ea typeface="CMU Serif" panose="02000603000000000000" pitchFamily="2" charset="0"/>
                <a:cs typeface="CMU Serif" panose="02000603000000000000" pitchFamily="2" charset="0"/>
              </a:rPr>
              <a:t>, y :: </a:t>
            </a:r>
            <a:r>
              <a:rPr lang="en-US" sz="2800" dirty="0" err="1">
                <a:latin typeface="CMU Serif" panose="02000603000000000000" pitchFamily="2" charset="0"/>
                <a:ea typeface="CMU Serif" panose="02000603000000000000" pitchFamily="2" charset="0"/>
                <a:cs typeface="CMU Serif" panose="02000603000000000000" pitchFamily="2" charset="0"/>
              </a:rPr>
              <a:t>ys</a:t>
            </a:r>
            <a:r>
              <a:rPr lang="en-US" sz="2800" dirty="0">
                <a:latin typeface="CMU Serif" panose="02000603000000000000" pitchFamily="2" charset="0"/>
                <a:ea typeface="CMU Serif" panose="02000603000000000000" pitchFamily="2" charset="0"/>
                <a:cs typeface="CMU Serif" panose="02000603000000000000" pitchFamily="2" charset="0"/>
              </a:rPr>
              <a:t>) = (x, y) :: zip (</a:t>
            </a:r>
            <a:r>
              <a:rPr lang="en-US" sz="2800" dirty="0" err="1">
                <a:latin typeface="CMU Serif" panose="02000603000000000000" pitchFamily="2" charset="0"/>
                <a:ea typeface="CMU Serif" panose="02000603000000000000" pitchFamily="2" charset="0"/>
                <a:cs typeface="CMU Serif" panose="02000603000000000000" pitchFamily="2" charset="0"/>
              </a:rPr>
              <a:t>xs</a:t>
            </a:r>
            <a:r>
              <a:rPr lang="en-US" sz="2800" dirty="0">
                <a:latin typeface="CMU Serif" panose="02000603000000000000" pitchFamily="2" charset="0"/>
                <a:ea typeface="CMU Serif" panose="02000603000000000000" pitchFamily="2" charset="0"/>
                <a:cs typeface="CMU Serif" panose="02000603000000000000" pitchFamily="2" charset="0"/>
              </a:rPr>
              <a:t>, </a:t>
            </a:r>
            <a:r>
              <a:rPr lang="en-US" sz="2800" dirty="0" err="1">
                <a:latin typeface="CMU Serif" panose="02000603000000000000" pitchFamily="2" charset="0"/>
                <a:ea typeface="CMU Serif" panose="02000603000000000000" pitchFamily="2" charset="0"/>
                <a:cs typeface="CMU Serif" panose="02000603000000000000" pitchFamily="2" charset="0"/>
              </a:rPr>
              <a:t>ys</a:t>
            </a:r>
            <a:r>
              <a:rPr lang="en-US" sz="2800" dirty="0">
                <a:latin typeface="CMU Serif" panose="02000603000000000000" pitchFamily="2" charset="0"/>
                <a:ea typeface="CMU Serif" panose="02000603000000000000" pitchFamily="2" charset="0"/>
                <a:cs typeface="CMU Serif" panose="02000603000000000000" pitchFamily="2" charset="0"/>
              </a:rPr>
              <a:t>)</a:t>
            </a:r>
          </a:p>
          <a:p>
            <a:pPr marL="0" indent="0">
              <a:buNone/>
            </a:pPr>
            <a:r>
              <a:rPr lang="en-US" sz="2800" dirty="0" err="1">
                <a:latin typeface="CMU Serif" panose="02000603000000000000" pitchFamily="2" charset="0"/>
                <a:ea typeface="CMU Serif" panose="02000603000000000000" pitchFamily="2" charset="0"/>
                <a:cs typeface="CMU Serif" panose="02000603000000000000" pitchFamily="2" charset="0"/>
              </a:rPr>
              <a:t>withtype</a:t>
            </a:r>
            <a:r>
              <a:rPr lang="en-US" sz="2800" dirty="0">
                <a:latin typeface="CMU Serif" panose="02000603000000000000" pitchFamily="2" charset="0"/>
                <a:ea typeface="CMU Serif" panose="02000603000000000000" pitchFamily="2" charset="0"/>
                <a:cs typeface="CMU Serif" panose="02000603000000000000" pitchFamily="2" charset="0"/>
              </a:rPr>
              <a:t> {</a:t>
            </a:r>
            <a:r>
              <a:rPr lang="en-US" sz="2800" dirty="0" err="1">
                <a:latin typeface="CMU Serif" panose="02000603000000000000" pitchFamily="2" charset="0"/>
                <a:ea typeface="CMU Serif" panose="02000603000000000000" pitchFamily="2" charset="0"/>
                <a:cs typeface="CMU Serif" panose="02000603000000000000" pitchFamily="2" charset="0"/>
              </a:rPr>
              <a:t>n:nat</a:t>
            </a:r>
            <a:r>
              <a:rPr lang="en-US" sz="2800" dirty="0" smtClean="0">
                <a:latin typeface="CMU Serif" panose="02000603000000000000" pitchFamily="2" charset="0"/>
                <a:ea typeface="CMU Serif" panose="02000603000000000000" pitchFamily="2" charset="0"/>
                <a:cs typeface="CMU Serif" panose="02000603000000000000" pitchFamily="2" charset="0"/>
              </a:rPr>
              <a:t>} </a:t>
            </a:r>
            <a:r>
              <a:rPr lang="en-US" sz="2800" dirty="0">
                <a:latin typeface="CMU Serif" panose="02000603000000000000" pitchFamily="2" charset="0"/>
                <a:ea typeface="CMU Serif" panose="02000603000000000000" pitchFamily="2" charset="0"/>
                <a:cs typeface="CMU Serif" panose="02000603000000000000" pitchFamily="2" charset="0"/>
              </a:rPr>
              <a:t>=&gt; 'a list(n) * 'b list(n) -&gt; ('a * 'b) list(n)</a:t>
            </a:r>
          </a:p>
          <a:p>
            <a:pPr marL="0" indent="0">
              <a:buNone/>
            </a:pPr>
            <a:endParaRPr lang="en-US" sz="2800" dirty="0" smtClean="0">
              <a:latin typeface="+mn-lt"/>
              <a:ea typeface="Cambria Math" panose="02040503050406030204" pitchFamily="18" charset="0"/>
            </a:endParaRPr>
          </a:p>
          <a:p>
            <a:pPr marL="0" indent="0">
              <a:buNone/>
            </a:pPr>
            <a:r>
              <a:rPr lang="en-US" sz="2800" dirty="0" smtClean="0">
                <a:latin typeface="+mn-lt"/>
                <a:ea typeface="Cambria Math" panose="02040503050406030204" pitchFamily="18" charset="0"/>
              </a:rPr>
              <a:t>This </a:t>
            </a:r>
            <a:r>
              <a:rPr lang="en-US" sz="2800" dirty="0">
                <a:latin typeface="+mn-lt"/>
                <a:ea typeface="Cambria Math" panose="02040503050406030204" pitchFamily="18" charset="0"/>
              </a:rPr>
              <a:t>leads to a safer and faster implementation of zip than a </a:t>
            </a:r>
            <a:r>
              <a:rPr lang="en-US" sz="2800" dirty="0" smtClean="0">
                <a:latin typeface="+mn-lt"/>
                <a:ea typeface="Cambria Math" panose="02040503050406030204" pitchFamily="18" charset="0"/>
              </a:rPr>
              <a:t>corresponding </a:t>
            </a:r>
            <a:r>
              <a:rPr lang="en-US" sz="2800" dirty="0">
                <a:latin typeface="+mn-lt"/>
                <a:ea typeface="Cambria Math" panose="02040503050406030204" pitchFamily="18" charset="0"/>
              </a:rPr>
              <a:t>one in Standard ML.</a:t>
            </a:r>
            <a:endParaRPr lang="en-US" sz="2800" b="0" dirty="0" smtClean="0">
              <a:latin typeface="+mn-lt"/>
              <a:ea typeface="Cambria Math" panose="02040503050406030204" pitchFamily="18" charset="0"/>
            </a:endParaRPr>
          </a:p>
        </p:txBody>
      </p:sp>
    </p:spTree>
    <p:extLst>
      <p:ext uri="{BB962C8B-B14F-4D97-AF65-F5344CB8AC3E}">
        <p14:creationId xmlns:p14="http://schemas.microsoft.com/office/powerpoint/2010/main" val="190595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Dependent types are </a:t>
            </a:r>
            <a:r>
              <a:rPr lang="en-US" sz="2800" dirty="0" smtClean="0">
                <a:solidFill>
                  <a:srgbClr val="7030A0"/>
                </a:solidFill>
              </a:rPr>
              <a:t>type-valued functions</a:t>
            </a:r>
          </a:p>
          <a:p>
            <a:pPr lvl="1"/>
            <a:r>
              <a:rPr lang="en-US" sz="2400" dirty="0" smtClean="0"/>
              <a:t>Those functions which send </a:t>
            </a:r>
            <a:r>
              <a:rPr lang="en-US" sz="2400" dirty="0" smtClean="0">
                <a:latin typeface="CMU Classical Serif" panose="02000603000000000000" pitchFamily="2" charset="0"/>
                <a:ea typeface="CMU Classical Serif" panose="02000603000000000000" pitchFamily="2" charset="0"/>
                <a:cs typeface="CMU Classical Serif" panose="02000603000000000000" pitchFamily="2" charset="0"/>
              </a:rPr>
              <a:t>terms</a:t>
            </a:r>
            <a:r>
              <a:rPr lang="en-US" sz="2400" dirty="0" smtClean="0"/>
              <a:t> to types</a:t>
            </a:r>
          </a:p>
          <a:p>
            <a:r>
              <a:rPr lang="en-US" sz="2800" dirty="0" smtClean="0"/>
              <a:t>Type family of vectors (one-dimensional arrays)</a:t>
            </a:r>
          </a:p>
          <a:p>
            <a:endParaRPr lang="en-US" sz="2800" dirty="0" smtClean="0"/>
          </a:p>
          <a:p>
            <a:endParaRPr lang="en-US" sz="2800" dirty="0" smtClean="0"/>
          </a:p>
          <a:p>
            <a:r>
              <a:rPr lang="en-US" sz="2800" dirty="0" err="1" smtClean="0"/>
              <a:t>Kinding</a:t>
            </a:r>
            <a:r>
              <a:rPr lang="en-US" sz="2800" dirty="0" smtClean="0"/>
              <a:t> assertion: </a:t>
            </a:r>
            <a:r>
              <a:rPr lang="en-US" sz="2800" dirty="0" smtClean="0">
                <a:latin typeface="CMU Serif" panose="02000603000000000000" pitchFamily="2" charset="0"/>
                <a:ea typeface="CMU Serif" panose="02000603000000000000" pitchFamily="2" charset="0"/>
                <a:cs typeface="CMU Serif" panose="02000603000000000000" pitchFamily="2" charset="0"/>
              </a:rPr>
              <a:t>Vector</a:t>
            </a:r>
            <a:r>
              <a:rPr lang="en-US" sz="2800" dirty="0" smtClean="0"/>
              <a:t> maps a </a:t>
            </a:r>
            <a:r>
              <a:rPr lang="en-US" sz="2800" dirty="0" smtClean="0">
                <a:latin typeface="CMU Serif" panose="02000603000000000000" pitchFamily="2" charset="0"/>
                <a:ea typeface="CMU Serif" panose="02000603000000000000" pitchFamily="2" charset="0"/>
                <a:cs typeface="CMU Serif" panose="02000603000000000000" pitchFamily="2" charset="0"/>
              </a:rPr>
              <a:t>k:Nat</a:t>
            </a:r>
            <a:r>
              <a:rPr lang="en-US" sz="2800" dirty="0" smtClean="0"/>
              <a:t> to a type</a:t>
            </a:r>
          </a:p>
          <a:p>
            <a:pPr lvl="1"/>
            <a:r>
              <a:rPr lang="en-US" sz="2400" dirty="0" smtClean="0"/>
              <a:t>type </a:t>
            </a:r>
            <a:r>
              <a:rPr lang="en-US" sz="2400" dirty="0" smtClean="0">
                <a:latin typeface="CMU Serif" panose="02000603000000000000" pitchFamily="2" charset="0"/>
                <a:ea typeface="CMU Serif" panose="02000603000000000000" pitchFamily="2" charset="0"/>
                <a:cs typeface="CMU Serif" panose="02000603000000000000" pitchFamily="2" charset="0"/>
              </a:rPr>
              <a:t>Vector k</a:t>
            </a:r>
            <a:r>
              <a:rPr lang="en-US" sz="2400" dirty="0" smtClean="0"/>
              <a:t> contains vectors of length k of elements of some fixed type, say </a:t>
            </a:r>
            <a:r>
              <a:rPr lang="en-US" sz="2400" dirty="0" smtClean="0">
                <a:latin typeface="CMU Serif" panose="02000603000000000000" pitchFamily="2" charset="0"/>
                <a:ea typeface="CMU Serif" panose="02000603000000000000" pitchFamily="2" charset="0"/>
                <a:cs typeface="CMU Serif" panose="02000603000000000000" pitchFamily="2" charset="0"/>
              </a:rPr>
              <a:t>data</a:t>
            </a:r>
          </a:p>
          <a:p>
            <a:r>
              <a:rPr lang="en-US" sz="2800" dirty="0" smtClean="0"/>
              <a:t>Initialization function: </a:t>
            </a:r>
          </a:p>
          <a:p>
            <a:pPr marL="0" indent="0">
              <a:buNone/>
            </a:pPr>
            <a:r>
              <a:rPr lang="en-US" sz="2800" dirty="0" smtClean="0">
                <a:latin typeface="CMU Serif" panose="02000603000000000000" pitchFamily="2" charset="0"/>
                <a:ea typeface="CMU Serif" panose="02000603000000000000" pitchFamily="2" charset="0"/>
                <a:cs typeface="CMU Serif" panose="02000603000000000000" pitchFamily="2" charset="0"/>
              </a:rPr>
              <a:t>		</a:t>
            </a:r>
            <a:r>
              <a:rPr lang="en-US" sz="2800" dirty="0" err="1" smtClean="0">
                <a:latin typeface="CMU Serif" panose="02000603000000000000" pitchFamily="2" charset="0"/>
                <a:ea typeface="CMU Serif" panose="02000603000000000000" pitchFamily="2" charset="0"/>
                <a:cs typeface="CMU Serif" panose="02000603000000000000" pitchFamily="2" charset="0"/>
              </a:rPr>
              <a:t>init</a:t>
            </a:r>
            <a:r>
              <a:rPr lang="en-US" sz="2800" dirty="0" smtClean="0">
                <a:latin typeface="CMU Serif" panose="02000603000000000000" pitchFamily="2" charset="0"/>
                <a:ea typeface="CMU Serif" panose="02000603000000000000" pitchFamily="2" charset="0"/>
                <a:cs typeface="CMU Serif" panose="02000603000000000000" pitchFamily="2" charset="0"/>
              </a:rPr>
              <a:t> : </a:t>
            </a:r>
            <a:r>
              <a:rPr lang="el-GR" sz="2800" dirty="0" smtClean="0">
                <a:latin typeface="CMU Serif" panose="02000603000000000000" pitchFamily="2" charset="0"/>
                <a:ea typeface="CMU Serif" panose="02000603000000000000" pitchFamily="2" charset="0"/>
                <a:cs typeface="CMU Serif" panose="02000603000000000000" pitchFamily="2" charset="0"/>
              </a:rPr>
              <a:t>Π</a:t>
            </a:r>
            <a:r>
              <a:rPr lang="en-US" sz="2800" dirty="0" smtClean="0">
                <a:latin typeface="CMU Serif" panose="02000603000000000000" pitchFamily="2" charset="0"/>
                <a:ea typeface="CMU Serif" panose="02000603000000000000" pitchFamily="2" charset="0"/>
                <a:cs typeface="CMU Serif" panose="02000603000000000000" pitchFamily="2" charset="0"/>
              </a:rPr>
              <a:t>n:Nat. data → Vector n</a:t>
            </a:r>
            <a:endParaRPr lang="en-US" sz="2800" dirty="0">
              <a:latin typeface="CMU Serif" panose="02000603000000000000" pitchFamily="2" charset="0"/>
              <a:ea typeface="CMU Serif" panose="02000603000000000000" pitchFamily="2" charset="0"/>
              <a:cs typeface="CMU Serif" panose="02000603000000000000" pitchFamily="2" charset="0"/>
            </a:endParaRPr>
          </a:p>
        </p:txBody>
      </p:sp>
      <p:pic>
        <p:nvPicPr>
          <p:cNvPr id="3074" name="Picture 2" descr="C:\Users\Mohammad\Desktop\dictionary-clipart-free-vector-look-it-up-clip-art_107415_Look_It_Up_clip_art_h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92781"/>
            <a:ext cx="1573161"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2595562" y="3048000"/>
            <a:ext cx="3952875" cy="752475"/>
          </a:xfrm>
          <a:prstGeom prst="rect">
            <a:avLst/>
          </a:prstGeom>
        </p:spPr>
      </p:pic>
    </p:spTree>
    <p:extLst>
      <p:ext uri="{BB962C8B-B14F-4D97-AF65-F5344CB8AC3E}">
        <p14:creationId xmlns:p14="http://schemas.microsoft.com/office/powerpoint/2010/main" val="38717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Conclusion</a:t>
            </a:r>
            <a:endParaRPr lang="en-US" dirty="0"/>
          </a:p>
        </p:txBody>
      </p:sp>
      <p:sp>
        <p:nvSpPr>
          <p:cNvPr id="3" name="Content Placeholder 2"/>
          <p:cNvSpPr>
            <a:spLocks noGrp="1"/>
          </p:cNvSpPr>
          <p:nvPr>
            <p:ph idx="1"/>
          </p:nvPr>
        </p:nvSpPr>
        <p:spPr/>
        <p:txBody>
          <a:bodyPr/>
          <a:lstStyle/>
          <a:p>
            <a:r>
              <a:rPr lang="en-US" altLang="zh-CN" dirty="0" smtClean="0"/>
              <a:t>Dependent Types</a:t>
            </a:r>
          </a:p>
          <a:p>
            <a:pPr lvl="1"/>
            <a:r>
              <a:rPr lang="en-US" altLang="zh-CN" dirty="0" smtClean="0"/>
              <a:t>Product Type and Sum Type</a:t>
            </a:r>
            <a:endParaRPr lang="en-US" altLang="zh-CN" dirty="0" smtClean="0">
              <a:latin typeface="+mn-lt"/>
            </a:endParaRPr>
          </a:p>
          <a:p>
            <a:r>
              <a:rPr lang="en-US" altLang="zh-CN" dirty="0" smtClean="0">
                <a:latin typeface="+mn-lt"/>
              </a:rPr>
              <a:t>Logical Framework LF and </a:t>
            </a:r>
            <a:r>
              <a:rPr lang="el-GR" altLang="zh-CN" dirty="0" smtClean="0">
                <a:latin typeface="+mn-lt"/>
                <a:ea typeface="Cambria Math" panose="02040503050406030204" pitchFamily="18" charset="0"/>
              </a:rPr>
              <a:t>λ</a:t>
            </a:r>
            <a:r>
              <a:rPr lang="en-US" altLang="zh-CN" dirty="0" smtClean="0">
                <a:latin typeface="+mn-lt"/>
                <a:ea typeface="Cambria Math" panose="02040503050406030204" pitchFamily="18" charset="0"/>
              </a:rPr>
              <a:t>LF</a:t>
            </a:r>
          </a:p>
          <a:p>
            <a:r>
              <a:rPr lang="en-US" altLang="zh-CN" dirty="0" smtClean="0">
                <a:latin typeface="+mn-lt"/>
                <a:ea typeface="Cambria Math" panose="02040503050406030204" pitchFamily="18" charset="0"/>
              </a:rPr>
              <a:t>Algorithms for </a:t>
            </a:r>
            <a:r>
              <a:rPr lang="en-US" altLang="zh-CN" dirty="0" err="1" smtClean="0">
                <a:latin typeface="+mn-lt"/>
                <a:ea typeface="Cambria Math" panose="02040503050406030204" pitchFamily="18" charset="0"/>
              </a:rPr>
              <a:t>Typechecking</a:t>
            </a:r>
            <a:endParaRPr lang="en-US" altLang="zh-CN" dirty="0" smtClean="0">
              <a:latin typeface="+mn-lt"/>
              <a:ea typeface="Cambria Math" panose="02040503050406030204" pitchFamily="18" charset="0"/>
            </a:endParaRPr>
          </a:p>
          <a:p>
            <a:r>
              <a:rPr lang="en-US" altLang="zh-CN" dirty="0" smtClean="0">
                <a:latin typeface="+mn-lt"/>
                <a:ea typeface="Cambria Math" panose="02040503050406030204" pitchFamily="18" charset="0"/>
              </a:rPr>
              <a:t>Programming </a:t>
            </a:r>
            <a:r>
              <a:rPr lang="en-US" altLang="zh-CN" dirty="0" smtClean="0">
                <a:latin typeface="+mn-lt"/>
                <a:ea typeface="Cambria Math" panose="02040503050406030204" pitchFamily="18" charset="0"/>
              </a:rPr>
              <a:t>in </a:t>
            </a:r>
            <a:r>
              <a:rPr lang="en-US" altLang="zh-CN" dirty="0" err="1" smtClean="0">
                <a:latin typeface="+mn-lt"/>
                <a:ea typeface="Cambria Math" panose="02040503050406030204" pitchFamily="18" charset="0"/>
              </a:rPr>
              <a:t>Twelf</a:t>
            </a:r>
            <a:r>
              <a:rPr lang="en-US" altLang="zh-CN" dirty="0" smtClean="0">
                <a:latin typeface="+mn-lt"/>
                <a:ea typeface="Cambria Math" panose="02040503050406030204" pitchFamily="18" charset="0"/>
              </a:rPr>
              <a:t> and DML</a:t>
            </a:r>
          </a:p>
          <a:p>
            <a:endParaRPr lang="en-US" altLang="zh-CN" dirty="0"/>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726" y="4343400"/>
            <a:ext cx="2050103" cy="1544411"/>
          </a:xfrm>
          <a:prstGeom prst="rect">
            <a:avLst/>
          </a:prstGeom>
        </p:spPr>
      </p:pic>
    </p:spTree>
    <p:extLst>
      <p:ext uri="{BB962C8B-B14F-4D97-AF65-F5344CB8AC3E}">
        <p14:creationId xmlns:p14="http://schemas.microsoft.com/office/powerpoint/2010/main" val="385818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64457" y="1388609"/>
            <a:ext cx="8229600" cy="4525963"/>
          </a:xfrm>
        </p:spPr>
        <p:txBody>
          <a:bodyPr>
            <a:noAutofit/>
          </a:bodyPr>
          <a:lstStyle/>
          <a:p>
            <a:pPr marL="0" indent="0" algn="just">
              <a:buNone/>
            </a:pPr>
            <a:r>
              <a:rPr lang="en-US" sz="1600" dirty="0" smtClean="0">
                <a:latin typeface="+mj-lt"/>
              </a:rPr>
              <a:t>[</a:t>
            </a:r>
            <a:r>
              <a:rPr lang="en-US" sz="1600" dirty="0" smtClean="0">
                <a:latin typeface="+mj-lt"/>
              </a:rPr>
              <a:t>1] </a:t>
            </a:r>
            <a:r>
              <a:rPr lang="en-US" sz="1600" dirty="0" smtClean="0">
                <a:latin typeface="+mj-lt"/>
              </a:rPr>
              <a:t>B. </a:t>
            </a:r>
            <a:r>
              <a:rPr lang="en-US" sz="1600" dirty="0">
                <a:latin typeface="+mj-lt"/>
              </a:rPr>
              <a:t>Pierce “Advanced Topics in Types and Programming Languages,” </a:t>
            </a:r>
            <a:r>
              <a:rPr lang="en-US" sz="1600" dirty="0" smtClean="0">
                <a:latin typeface="+mj-lt"/>
              </a:rPr>
              <a:t>Chapter 2, pp. 45-86, MIT Press, 2004.</a:t>
            </a:r>
          </a:p>
          <a:p>
            <a:pPr marL="0" indent="0" algn="just">
              <a:buNone/>
            </a:pPr>
            <a:r>
              <a:rPr lang="en-US" sz="1600" dirty="0" smtClean="0">
                <a:latin typeface="+mj-lt"/>
              </a:rPr>
              <a:t>[2</a:t>
            </a:r>
            <a:r>
              <a:rPr lang="en-US" sz="1600" dirty="0">
                <a:latin typeface="+mj-lt"/>
              </a:rPr>
              <a:t>] </a:t>
            </a:r>
            <a:r>
              <a:rPr lang="en-US" sz="1600" dirty="0" smtClean="0">
                <a:latin typeface="+mj-lt"/>
              </a:rPr>
              <a:t>B. Pierce “Types </a:t>
            </a:r>
            <a:r>
              <a:rPr lang="en-US" sz="1600" dirty="0">
                <a:latin typeface="+mj-lt"/>
              </a:rPr>
              <a:t>and Programming Languages,” </a:t>
            </a:r>
            <a:r>
              <a:rPr lang="en-US" sz="1600" dirty="0" smtClean="0">
                <a:latin typeface="+mj-lt"/>
              </a:rPr>
              <a:t>Chapter 29 and 30,, </a:t>
            </a:r>
            <a:r>
              <a:rPr lang="en-US" sz="1600" dirty="0">
                <a:latin typeface="+mj-lt"/>
              </a:rPr>
              <a:t>MIT Press, </a:t>
            </a:r>
            <a:r>
              <a:rPr lang="en-US" sz="1600" dirty="0" smtClean="0">
                <a:latin typeface="+mj-lt"/>
              </a:rPr>
              <a:t>2002.</a:t>
            </a:r>
            <a:endParaRPr lang="en-US" sz="1600" dirty="0">
              <a:latin typeface="+mj-lt"/>
            </a:endParaRPr>
          </a:p>
          <a:p>
            <a:pPr marL="0" indent="0" algn="just">
              <a:buNone/>
            </a:pPr>
            <a:r>
              <a:rPr lang="en-US" sz="1600" dirty="0" smtClean="0">
                <a:latin typeface="+mj-lt"/>
              </a:rPr>
              <a:t>[3] H. </a:t>
            </a:r>
            <a:r>
              <a:rPr lang="en-US" sz="1600" dirty="0" smtClean="0">
                <a:latin typeface="+mj-lt"/>
              </a:rPr>
              <a:t>Xi</a:t>
            </a:r>
            <a:r>
              <a:rPr lang="en-US" sz="1600" dirty="0">
                <a:latin typeface="+mj-lt"/>
              </a:rPr>
              <a:t>, </a:t>
            </a:r>
            <a:r>
              <a:rPr lang="en-US" sz="1600" dirty="0" smtClean="0">
                <a:latin typeface="+mj-lt"/>
              </a:rPr>
              <a:t>“Dependent </a:t>
            </a:r>
            <a:r>
              <a:rPr lang="en-US" sz="1600" dirty="0">
                <a:latin typeface="+mj-lt"/>
              </a:rPr>
              <a:t>Types in Practical </a:t>
            </a:r>
            <a:r>
              <a:rPr lang="en-US" sz="1600" dirty="0" smtClean="0">
                <a:latin typeface="+mj-lt"/>
              </a:rPr>
              <a:t>Programming,” </a:t>
            </a:r>
            <a:r>
              <a:rPr lang="en-US" sz="1600" dirty="0">
                <a:latin typeface="+mj-lt"/>
              </a:rPr>
              <a:t>PhD thesis, Carnegie Mellon</a:t>
            </a:r>
          </a:p>
          <a:p>
            <a:pPr marL="0" indent="0" algn="just">
              <a:buNone/>
            </a:pPr>
            <a:r>
              <a:rPr lang="en-US" sz="1600" dirty="0">
                <a:latin typeface="+mj-lt"/>
              </a:rPr>
              <a:t>University, Pittsburgh, Pennsylvania, 1998</a:t>
            </a:r>
            <a:r>
              <a:rPr lang="en-US" sz="1600" dirty="0" smtClean="0">
                <a:latin typeface="+mj-lt"/>
              </a:rPr>
              <a:t>.</a:t>
            </a:r>
          </a:p>
          <a:p>
            <a:pPr marL="0" indent="0" algn="just">
              <a:buNone/>
            </a:pPr>
            <a:r>
              <a:rPr lang="en-US" sz="1600" dirty="0">
                <a:latin typeface="+mj-lt"/>
              </a:rPr>
              <a:t>[4] F. </a:t>
            </a:r>
            <a:r>
              <a:rPr lang="en-US" sz="1600" dirty="0" err="1">
                <a:latin typeface="+mj-lt"/>
              </a:rPr>
              <a:t>Pfenning</a:t>
            </a:r>
            <a:r>
              <a:rPr lang="en-US" sz="1600" dirty="0">
                <a:latin typeface="+mj-lt"/>
              </a:rPr>
              <a:t> and H. </a:t>
            </a:r>
            <a:r>
              <a:rPr lang="en-US" sz="1600" dirty="0" smtClean="0">
                <a:latin typeface="+mj-lt"/>
              </a:rPr>
              <a:t>Xi, “Dependent </a:t>
            </a:r>
            <a:r>
              <a:rPr lang="en-US" sz="1600" dirty="0">
                <a:latin typeface="+mj-lt"/>
              </a:rPr>
              <a:t>Types in practical </a:t>
            </a:r>
            <a:r>
              <a:rPr lang="en-US" sz="1600" dirty="0" smtClean="0">
                <a:latin typeface="+mj-lt"/>
              </a:rPr>
              <a:t>programming,” </a:t>
            </a:r>
            <a:r>
              <a:rPr lang="en-US" sz="1600" dirty="0">
                <a:latin typeface="+mj-lt"/>
              </a:rPr>
              <a:t>In Proc. 26th</a:t>
            </a:r>
          </a:p>
          <a:p>
            <a:pPr marL="0" indent="0" algn="just">
              <a:buNone/>
            </a:pPr>
            <a:r>
              <a:rPr lang="en-US" sz="1600" dirty="0">
                <a:latin typeface="+mj-lt"/>
              </a:rPr>
              <a:t>ACM </a:t>
            </a:r>
            <a:r>
              <a:rPr lang="en-US" sz="1600" dirty="0" err="1">
                <a:latin typeface="+mj-lt"/>
              </a:rPr>
              <a:t>Symp</a:t>
            </a:r>
            <a:r>
              <a:rPr lang="en-US" sz="1600" dirty="0">
                <a:latin typeface="+mj-lt"/>
              </a:rPr>
              <a:t>. on Principles of </a:t>
            </a:r>
            <a:r>
              <a:rPr lang="en-US" sz="1600" dirty="0" err="1">
                <a:latin typeface="+mj-lt"/>
              </a:rPr>
              <a:t>Prog</a:t>
            </a:r>
            <a:r>
              <a:rPr lang="en-US" sz="1600" dirty="0">
                <a:latin typeface="+mj-lt"/>
              </a:rPr>
              <a:t>. Lang., </a:t>
            </a:r>
            <a:r>
              <a:rPr lang="en-US" sz="1600" dirty="0" smtClean="0">
                <a:latin typeface="+mj-lt"/>
              </a:rPr>
              <a:t>pp 214-227</a:t>
            </a:r>
            <a:r>
              <a:rPr lang="en-US" sz="1600" dirty="0">
                <a:latin typeface="+mj-lt"/>
              </a:rPr>
              <a:t>, 1999.</a:t>
            </a:r>
            <a:endParaRPr lang="en-US" sz="1600" dirty="0" smtClean="0">
              <a:latin typeface="+mj-lt"/>
            </a:endParaRPr>
          </a:p>
          <a:p>
            <a:pPr marL="0" indent="0" algn="just">
              <a:buNone/>
            </a:pPr>
            <a:r>
              <a:rPr lang="en-US" sz="1600" dirty="0" smtClean="0">
                <a:latin typeface="+mj-lt"/>
              </a:rPr>
              <a:t>[5] R. Harper</a:t>
            </a:r>
            <a:r>
              <a:rPr lang="en-US" sz="1600" dirty="0">
                <a:latin typeface="+mj-lt"/>
              </a:rPr>
              <a:t>, </a:t>
            </a:r>
            <a:r>
              <a:rPr lang="en-US" sz="1600" dirty="0" smtClean="0">
                <a:latin typeface="+mj-lt"/>
              </a:rPr>
              <a:t>F. </a:t>
            </a:r>
            <a:r>
              <a:rPr lang="en-US" sz="1600" dirty="0" err="1">
                <a:latin typeface="+mj-lt"/>
              </a:rPr>
              <a:t>Honsell</a:t>
            </a:r>
            <a:r>
              <a:rPr lang="en-US" sz="1600" dirty="0">
                <a:latin typeface="+mj-lt"/>
              </a:rPr>
              <a:t>, and </a:t>
            </a:r>
            <a:r>
              <a:rPr lang="en-US" sz="1600" dirty="0" smtClean="0">
                <a:latin typeface="+mj-lt"/>
              </a:rPr>
              <a:t>G. </a:t>
            </a:r>
            <a:r>
              <a:rPr lang="en-US" sz="1600" dirty="0" err="1" smtClean="0">
                <a:latin typeface="+mj-lt"/>
              </a:rPr>
              <a:t>Plotkin</a:t>
            </a:r>
            <a:r>
              <a:rPr lang="en-US" sz="1600" dirty="0" smtClean="0">
                <a:latin typeface="+mj-lt"/>
              </a:rPr>
              <a:t>, “A </a:t>
            </a:r>
            <a:r>
              <a:rPr lang="en-US" sz="1600" dirty="0">
                <a:latin typeface="+mj-lt"/>
              </a:rPr>
              <a:t>framework for defining </a:t>
            </a:r>
            <a:r>
              <a:rPr lang="en-US" sz="1600" dirty="0" smtClean="0">
                <a:latin typeface="+mj-lt"/>
              </a:rPr>
              <a:t>logics,” Journal </a:t>
            </a:r>
            <a:r>
              <a:rPr lang="en-US" sz="1600" dirty="0">
                <a:latin typeface="+mj-lt"/>
              </a:rPr>
              <a:t>of the ACM, </a:t>
            </a:r>
            <a:r>
              <a:rPr lang="en-US" sz="1600" dirty="0" smtClean="0">
                <a:latin typeface="+mj-lt"/>
              </a:rPr>
              <a:t>vol. 40, pp. 143–184</a:t>
            </a:r>
            <a:r>
              <a:rPr lang="en-US" sz="1600" dirty="0">
                <a:latin typeface="+mj-lt"/>
              </a:rPr>
              <a:t>, 1993. Summary in IEEE Symposium on Logic </a:t>
            </a:r>
            <a:r>
              <a:rPr lang="en-US" sz="1600" dirty="0" smtClean="0">
                <a:latin typeface="+mj-lt"/>
              </a:rPr>
              <a:t>in Computer </a:t>
            </a:r>
            <a:r>
              <a:rPr lang="en-US" sz="1600" dirty="0">
                <a:latin typeface="+mj-lt"/>
              </a:rPr>
              <a:t>Science (LICS), Ithaca, New York, 1987.</a:t>
            </a:r>
            <a:endParaRPr lang="en-US" sz="1600" dirty="0" smtClean="0">
              <a:latin typeface="+mj-lt"/>
            </a:endParaRPr>
          </a:p>
          <a:p>
            <a:pPr marL="0" indent="0" algn="just">
              <a:buNone/>
            </a:pPr>
            <a:r>
              <a:rPr lang="en-US" sz="1600" dirty="0" smtClean="0">
                <a:latin typeface="+mj-lt"/>
              </a:rPr>
              <a:t>[6] F. </a:t>
            </a:r>
            <a:r>
              <a:rPr lang="en-US" sz="1600" dirty="0" err="1" smtClean="0">
                <a:latin typeface="+mj-lt"/>
              </a:rPr>
              <a:t>Pfenning</a:t>
            </a:r>
            <a:r>
              <a:rPr lang="en-US" sz="1600" dirty="0" smtClean="0">
                <a:latin typeface="+mj-lt"/>
              </a:rPr>
              <a:t> </a:t>
            </a:r>
            <a:r>
              <a:rPr lang="en-US" sz="1600" dirty="0">
                <a:latin typeface="+mj-lt"/>
              </a:rPr>
              <a:t>and </a:t>
            </a:r>
            <a:r>
              <a:rPr lang="en-US" sz="1600" dirty="0" smtClean="0">
                <a:latin typeface="+mj-lt"/>
              </a:rPr>
              <a:t>C. </a:t>
            </a:r>
            <a:r>
              <a:rPr lang="en-US" sz="1600" dirty="0" err="1" smtClean="0">
                <a:latin typeface="+mj-lt"/>
              </a:rPr>
              <a:t>Schürmann</a:t>
            </a:r>
            <a:r>
              <a:rPr lang="en-US" sz="1600" dirty="0" smtClean="0">
                <a:latin typeface="+mj-lt"/>
              </a:rPr>
              <a:t>, </a:t>
            </a:r>
            <a:r>
              <a:rPr lang="en-US" sz="1600" dirty="0">
                <a:latin typeface="+mj-lt"/>
              </a:rPr>
              <a:t>"System description: </a:t>
            </a:r>
            <a:r>
              <a:rPr lang="en-US" sz="1600" dirty="0" err="1" smtClean="0">
                <a:latin typeface="+mj-lt"/>
              </a:rPr>
              <a:t>Twelf</a:t>
            </a:r>
            <a:r>
              <a:rPr lang="en-US" sz="1600" dirty="0" smtClean="0">
                <a:latin typeface="+mj-lt"/>
              </a:rPr>
              <a:t> - a </a:t>
            </a:r>
            <a:r>
              <a:rPr lang="en-US" sz="1600" dirty="0">
                <a:latin typeface="+mj-lt"/>
              </a:rPr>
              <a:t>meta-logical framework for deductive </a:t>
            </a:r>
            <a:r>
              <a:rPr lang="en-US" sz="1600" dirty="0" smtClean="0">
                <a:latin typeface="+mj-lt"/>
              </a:rPr>
              <a:t>systems," </a:t>
            </a:r>
            <a:r>
              <a:rPr lang="en-US" sz="1600" dirty="0">
                <a:latin typeface="+mj-lt"/>
              </a:rPr>
              <a:t>International Conference on Automated </a:t>
            </a:r>
            <a:r>
              <a:rPr lang="en-US" sz="1600" dirty="0" smtClean="0">
                <a:latin typeface="+mj-lt"/>
              </a:rPr>
              <a:t>Deduction, </a:t>
            </a:r>
            <a:r>
              <a:rPr lang="en-US" sz="1600" dirty="0">
                <a:latin typeface="+mj-lt"/>
              </a:rPr>
              <a:t>Springer, Berlin, Heidelberg, 1999.</a:t>
            </a:r>
            <a:endParaRPr lang="en-US" sz="1600" dirty="0" smtClean="0">
              <a:latin typeface="+mj-lt"/>
            </a:endParaRPr>
          </a:p>
          <a:p>
            <a:pPr marL="0" indent="0" algn="just">
              <a:buNone/>
            </a:pPr>
            <a:r>
              <a:rPr lang="en-US" sz="1600" dirty="0" smtClean="0">
                <a:latin typeface="+mj-lt"/>
              </a:rPr>
              <a:t>[7</a:t>
            </a:r>
            <a:r>
              <a:rPr lang="en-US" sz="1600" dirty="0" smtClean="0">
                <a:latin typeface="+mj-lt"/>
              </a:rPr>
              <a:t>] C. </a:t>
            </a:r>
            <a:r>
              <a:rPr lang="en-US" sz="1600" dirty="0" err="1" smtClean="0">
                <a:latin typeface="+mj-lt"/>
              </a:rPr>
              <a:t>Schürmann</a:t>
            </a:r>
            <a:r>
              <a:rPr lang="en-US" sz="1600" dirty="0" smtClean="0">
                <a:latin typeface="+mj-lt"/>
              </a:rPr>
              <a:t>, "</a:t>
            </a:r>
            <a:r>
              <a:rPr lang="en-US" sz="1600" dirty="0">
                <a:latin typeface="+mj-lt"/>
              </a:rPr>
              <a:t>The </a:t>
            </a:r>
            <a:r>
              <a:rPr lang="en-US" sz="1600" dirty="0" err="1">
                <a:latin typeface="+mj-lt"/>
              </a:rPr>
              <a:t>Twelf</a:t>
            </a:r>
            <a:r>
              <a:rPr lang="en-US" sz="1600" dirty="0">
                <a:latin typeface="+mj-lt"/>
              </a:rPr>
              <a:t> proof assistant." International Conference on Theorem Proving in Higher Order Logics. Springer, Berlin, Heidelberg, 2009</a:t>
            </a:r>
            <a:r>
              <a:rPr lang="en-US" sz="1600" dirty="0" smtClean="0">
                <a:latin typeface="+mj-lt"/>
              </a:rPr>
              <a:t>.</a:t>
            </a:r>
          </a:p>
          <a:p>
            <a:pPr marL="0" indent="0" algn="just">
              <a:buNone/>
            </a:pPr>
            <a:r>
              <a:rPr lang="en-US" sz="1600" dirty="0" smtClean="0">
                <a:latin typeface="+mj-lt"/>
              </a:rPr>
              <a:t>[8] </a:t>
            </a:r>
            <a:r>
              <a:rPr lang="en-US" sz="1600" dirty="0" err="1" smtClean="0">
                <a:latin typeface="+mj-lt"/>
              </a:rPr>
              <a:t>Twelf</a:t>
            </a:r>
            <a:r>
              <a:rPr lang="en-US" sz="1600" dirty="0" smtClean="0">
                <a:latin typeface="+mj-lt"/>
              </a:rPr>
              <a:t> wiki, </a:t>
            </a:r>
            <a:r>
              <a:rPr lang="en-US" sz="1600" dirty="0">
                <a:latin typeface="+mj-lt"/>
                <a:hlinkClick r:id="rId2"/>
              </a:rPr>
              <a:t>http://</a:t>
            </a:r>
            <a:r>
              <a:rPr lang="en-US" sz="1600" dirty="0" smtClean="0">
                <a:latin typeface="+mj-lt"/>
                <a:hlinkClick r:id="rId2"/>
              </a:rPr>
              <a:t>twelf.org/wiki</a:t>
            </a:r>
            <a:endParaRPr lang="en-US" sz="1600" dirty="0" smtClean="0">
              <a:latin typeface="+mj-lt"/>
            </a:endParaRPr>
          </a:p>
          <a:p>
            <a:pPr marL="0" indent="0" algn="just">
              <a:buNone/>
            </a:pPr>
            <a:r>
              <a:rPr lang="en-US" sz="1600" dirty="0" smtClean="0">
                <a:latin typeface="+mj-lt"/>
              </a:rPr>
              <a:t>[9</a:t>
            </a:r>
            <a:r>
              <a:rPr lang="en-US" sz="1600" dirty="0" smtClean="0">
                <a:latin typeface="+mj-lt"/>
              </a:rPr>
              <a:t>] DML homepage, </a:t>
            </a:r>
            <a:r>
              <a:rPr lang="en-US" sz="1600" dirty="0" smtClean="0">
                <a:latin typeface="+mj-lt"/>
                <a:hlinkClick r:id="rId3"/>
              </a:rPr>
              <a:t>https</a:t>
            </a:r>
            <a:r>
              <a:rPr lang="en-US" sz="1600" dirty="0">
                <a:latin typeface="+mj-lt"/>
                <a:hlinkClick r:id="rId3"/>
              </a:rPr>
              <a:t>://www.cs.bu.edu/~</a:t>
            </a:r>
            <a:r>
              <a:rPr lang="en-US" sz="1600" dirty="0" smtClean="0">
                <a:latin typeface="+mj-lt"/>
                <a:hlinkClick r:id="rId3"/>
              </a:rPr>
              <a:t>hwxi/DML/DML.html</a:t>
            </a:r>
            <a:r>
              <a:rPr lang="en-US" sz="1600" dirty="0" smtClean="0">
                <a:latin typeface="+mj-lt"/>
              </a:rPr>
              <a:t> </a:t>
            </a:r>
            <a:endParaRPr lang="en-US" sz="1600" dirty="0" smtClean="0">
              <a:latin typeface="+mj-lt"/>
            </a:endParaRPr>
          </a:p>
        </p:txBody>
      </p:sp>
    </p:spTree>
    <p:extLst>
      <p:ext uri="{BB962C8B-B14F-4D97-AF65-F5344CB8AC3E}">
        <p14:creationId xmlns:p14="http://schemas.microsoft.com/office/powerpoint/2010/main" val="390915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Work</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pPr marL="0" indent="0" algn="just">
              <a:buNone/>
            </a:pPr>
            <a:r>
              <a:rPr lang="en-US" sz="1800" dirty="0" smtClean="0">
                <a:latin typeface="+mj-lt"/>
              </a:rPr>
              <a:t>[</a:t>
            </a:r>
            <a:r>
              <a:rPr lang="en-US" sz="1800" dirty="0" smtClean="0">
                <a:latin typeface="+mj-lt"/>
              </a:rPr>
              <a:t>1] </a:t>
            </a:r>
            <a:r>
              <a:rPr lang="en-US" sz="1800" dirty="0" smtClean="0">
                <a:latin typeface="+mj-lt"/>
              </a:rPr>
              <a:t>R. Eisenberg, “</a:t>
            </a:r>
            <a:r>
              <a:rPr lang="en-US" sz="1800" dirty="0" smtClean="0">
                <a:latin typeface="+mj-lt"/>
              </a:rPr>
              <a:t>Dependent </a:t>
            </a:r>
            <a:r>
              <a:rPr lang="en-US" sz="1800" dirty="0">
                <a:latin typeface="+mj-lt"/>
              </a:rPr>
              <a:t>Types in Haskell Theory and </a:t>
            </a:r>
            <a:r>
              <a:rPr lang="en-US" sz="1800" dirty="0" smtClean="0">
                <a:latin typeface="+mj-lt"/>
              </a:rPr>
              <a:t>Practice,” PhD Thesis, University of Pennsylvania, 2016.</a:t>
            </a:r>
          </a:p>
          <a:p>
            <a:pPr marL="0" indent="0" algn="just">
              <a:buNone/>
            </a:pPr>
            <a:r>
              <a:rPr lang="en-US" sz="1800" dirty="0" smtClean="0">
                <a:latin typeface="+mj-lt"/>
              </a:rPr>
              <a:t>[2] U. </a:t>
            </a:r>
            <a:r>
              <a:rPr lang="en-US" sz="1800" dirty="0" err="1" smtClean="0">
                <a:latin typeface="+mj-lt"/>
              </a:rPr>
              <a:t>Norell</a:t>
            </a:r>
            <a:r>
              <a:rPr lang="en-US" sz="1800" dirty="0" smtClean="0">
                <a:latin typeface="+mj-lt"/>
              </a:rPr>
              <a:t>, “Towards A Practical Programming Language based on Dependent Type Theory,” </a:t>
            </a:r>
            <a:r>
              <a:rPr lang="en-US" sz="1800" dirty="0">
                <a:latin typeface="+mj-lt"/>
              </a:rPr>
              <a:t>PhD Thesis, </a:t>
            </a:r>
            <a:r>
              <a:rPr lang="en-US" sz="1800" dirty="0" smtClean="0">
                <a:latin typeface="+mj-lt"/>
              </a:rPr>
              <a:t>Chalmers University </a:t>
            </a:r>
            <a:r>
              <a:rPr lang="en-US" sz="1800" dirty="0">
                <a:latin typeface="+mj-lt"/>
              </a:rPr>
              <a:t>of </a:t>
            </a:r>
            <a:r>
              <a:rPr lang="en-US" sz="1800" dirty="0" smtClean="0">
                <a:latin typeface="+mj-lt"/>
              </a:rPr>
              <a:t>Technology, 2007.</a:t>
            </a:r>
          </a:p>
          <a:p>
            <a:pPr marL="0" indent="0" algn="just">
              <a:buNone/>
            </a:pPr>
            <a:r>
              <a:rPr lang="en-US" sz="1800" dirty="0">
                <a:latin typeface="+mj-lt"/>
              </a:rPr>
              <a:t>[3] </a:t>
            </a:r>
            <a:r>
              <a:rPr lang="en-US" sz="1800" dirty="0" smtClean="0">
                <a:latin typeface="+mj-lt"/>
              </a:rPr>
              <a:t>A. </a:t>
            </a:r>
            <a:r>
              <a:rPr lang="en-US" sz="1800" dirty="0" err="1" smtClean="0">
                <a:latin typeface="+mj-lt"/>
              </a:rPr>
              <a:t>Nanevski</a:t>
            </a:r>
            <a:r>
              <a:rPr lang="en-US" sz="1800" dirty="0" smtClean="0">
                <a:latin typeface="+mj-lt"/>
              </a:rPr>
              <a:t>, A. </a:t>
            </a:r>
            <a:r>
              <a:rPr lang="en-US" sz="1800" dirty="0">
                <a:latin typeface="+mj-lt"/>
              </a:rPr>
              <a:t>Banerjee, and </a:t>
            </a:r>
            <a:r>
              <a:rPr lang="en-US" sz="1800" dirty="0" smtClean="0">
                <a:latin typeface="+mj-lt"/>
              </a:rPr>
              <a:t>D. </a:t>
            </a:r>
            <a:r>
              <a:rPr lang="en-US" sz="1800" dirty="0">
                <a:latin typeface="+mj-lt"/>
              </a:rPr>
              <a:t>Garg. "Dependent type theory for verification of information flow and access control policies." ACM Transactions on Programming Languages and Systems (TOPLAS) 35</a:t>
            </a:r>
            <a:r>
              <a:rPr lang="en-US" sz="1800" dirty="0" smtClean="0">
                <a:latin typeface="+mj-lt"/>
              </a:rPr>
              <a:t>. no.2, 2013.</a:t>
            </a:r>
          </a:p>
          <a:p>
            <a:pPr marL="0" indent="0" algn="just">
              <a:buNone/>
            </a:pPr>
            <a:r>
              <a:rPr lang="en-US" sz="1800" dirty="0" smtClean="0">
                <a:latin typeface="+mj-lt"/>
              </a:rPr>
              <a:t>[4</a:t>
            </a:r>
            <a:r>
              <a:rPr lang="en-US" sz="1800" dirty="0">
                <a:latin typeface="+mj-lt"/>
              </a:rPr>
              <a:t>] De Moura, Leonardo, et al. "Elaboration in dependent type theory." </a:t>
            </a:r>
            <a:r>
              <a:rPr lang="en-US" sz="1800" dirty="0" err="1">
                <a:latin typeface="+mj-lt"/>
              </a:rPr>
              <a:t>arXiv</a:t>
            </a:r>
            <a:r>
              <a:rPr lang="en-US" sz="1800" dirty="0">
                <a:latin typeface="+mj-lt"/>
              </a:rPr>
              <a:t> preprint </a:t>
            </a:r>
            <a:r>
              <a:rPr lang="en-US" sz="1800" dirty="0" smtClean="0">
                <a:latin typeface="+mj-lt"/>
              </a:rPr>
              <a:t>arXiv:1505.04324, 2015.</a:t>
            </a:r>
          </a:p>
          <a:p>
            <a:pPr marL="0" indent="0" algn="just">
              <a:buNone/>
            </a:pPr>
            <a:r>
              <a:rPr lang="en-US" sz="1800" dirty="0" smtClean="0">
                <a:latin typeface="+mj-lt"/>
              </a:rPr>
              <a:t>[5</a:t>
            </a:r>
            <a:r>
              <a:rPr lang="en-US" sz="1800" dirty="0">
                <a:latin typeface="+mj-lt"/>
              </a:rPr>
              <a:t>] </a:t>
            </a:r>
            <a:r>
              <a:rPr lang="en-US" sz="1800" dirty="0" smtClean="0">
                <a:latin typeface="+mj-lt"/>
              </a:rPr>
              <a:t>R. </a:t>
            </a:r>
            <a:r>
              <a:rPr lang="en-US" sz="1800" dirty="0" err="1" smtClean="0">
                <a:latin typeface="+mj-lt"/>
              </a:rPr>
              <a:t>Atkey</a:t>
            </a:r>
            <a:r>
              <a:rPr lang="en-US" sz="1800" dirty="0" smtClean="0">
                <a:latin typeface="+mj-lt"/>
              </a:rPr>
              <a:t>, N. </a:t>
            </a:r>
            <a:r>
              <a:rPr lang="en-US" sz="1800" dirty="0">
                <a:latin typeface="+mj-lt"/>
              </a:rPr>
              <a:t>Ghani, and </a:t>
            </a:r>
            <a:r>
              <a:rPr lang="en-US" sz="1800" dirty="0" smtClean="0">
                <a:latin typeface="+mj-lt"/>
              </a:rPr>
              <a:t>P. </a:t>
            </a:r>
            <a:r>
              <a:rPr lang="en-US" sz="1800" dirty="0">
                <a:latin typeface="+mj-lt"/>
              </a:rPr>
              <a:t>Johann. "A relationally parametric model of dependent type theory." ACM SIGPLAN Notices. Vol. 49. No. 1. ACM, 2014</a:t>
            </a:r>
            <a:r>
              <a:rPr lang="en-US" sz="1800" dirty="0" smtClean="0">
                <a:latin typeface="+mj-lt"/>
              </a:rPr>
              <a:t>.</a:t>
            </a:r>
          </a:p>
          <a:p>
            <a:pPr marL="0" indent="0" algn="just">
              <a:buNone/>
            </a:pPr>
            <a:r>
              <a:rPr lang="en-US" sz="1800" dirty="0">
                <a:latin typeface="+mj-lt"/>
              </a:rPr>
              <a:t>[6] </a:t>
            </a:r>
            <a:r>
              <a:rPr lang="en-US" sz="1800" dirty="0" err="1">
                <a:latin typeface="+mj-lt"/>
              </a:rPr>
              <a:t>Bizjak</a:t>
            </a:r>
            <a:r>
              <a:rPr lang="en-US" sz="1800" dirty="0">
                <a:latin typeface="+mj-lt"/>
              </a:rPr>
              <a:t>, </a:t>
            </a:r>
            <a:r>
              <a:rPr lang="en-US" sz="1800" dirty="0" err="1">
                <a:latin typeface="+mj-lt"/>
              </a:rPr>
              <a:t>Aleš</a:t>
            </a:r>
            <a:r>
              <a:rPr lang="en-US" sz="1800" dirty="0">
                <a:latin typeface="+mj-lt"/>
              </a:rPr>
              <a:t>, et al. "Guarded dependent type theory with </a:t>
            </a:r>
            <a:r>
              <a:rPr lang="en-US" sz="1800" dirty="0" err="1">
                <a:latin typeface="+mj-lt"/>
              </a:rPr>
              <a:t>coinductive</a:t>
            </a:r>
            <a:r>
              <a:rPr lang="en-US" sz="1800" dirty="0">
                <a:latin typeface="+mj-lt"/>
              </a:rPr>
              <a:t> types." International Conference on Foundations of Software Science and Computation Structures. Springer, Berlin, Heidelberg, 2016</a:t>
            </a:r>
            <a:r>
              <a:rPr lang="en-US" sz="1800" dirty="0" smtClean="0">
                <a:latin typeface="+mj-lt"/>
              </a:rPr>
              <a:t>.</a:t>
            </a:r>
          </a:p>
          <a:p>
            <a:pPr marL="0" indent="0" algn="just">
              <a:buNone/>
            </a:pPr>
            <a:r>
              <a:rPr lang="en-US" sz="1800" dirty="0" smtClean="0">
                <a:latin typeface="+mj-lt"/>
              </a:rPr>
              <a:t>[7</a:t>
            </a:r>
            <a:r>
              <a:rPr lang="en-US" sz="1800" dirty="0">
                <a:latin typeface="+mj-lt"/>
              </a:rPr>
              <a:t>] </a:t>
            </a:r>
            <a:r>
              <a:rPr lang="en-US" sz="1800" dirty="0" smtClean="0">
                <a:latin typeface="+mj-lt"/>
              </a:rPr>
              <a:t>A. </a:t>
            </a:r>
            <a:r>
              <a:rPr lang="en-US" sz="1800" dirty="0" err="1" smtClean="0">
                <a:latin typeface="+mj-lt"/>
              </a:rPr>
              <a:t>Nuyts</a:t>
            </a:r>
            <a:r>
              <a:rPr lang="en-US" sz="1800" dirty="0">
                <a:latin typeface="+mj-lt"/>
              </a:rPr>
              <a:t>, </a:t>
            </a:r>
            <a:r>
              <a:rPr lang="en-US" sz="1800" dirty="0" smtClean="0">
                <a:latin typeface="+mj-lt"/>
              </a:rPr>
              <a:t>A. </a:t>
            </a:r>
            <a:r>
              <a:rPr lang="en-US" sz="1800" dirty="0" err="1">
                <a:latin typeface="+mj-lt"/>
              </a:rPr>
              <a:t>Vezzosi</a:t>
            </a:r>
            <a:r>
              <a:rPr lang="en-US" sz="1800" dirty="0">
                <a:latin typeface="+mj-lt"/>
              </a:rPr>
              <a:t>, and </a:t>
            </a:r>
            <a:r>
              <a:rPr lang="en-US" sz="1800" dirty="0" smtClean="0">
                <a:latin typeface="+mj-lt"/>
              </a:rPr>
              <a:t>D. </a:t>
            </a:r>
            <a:r>
              <a:rPr lang="en-US" sz="1800" dirty="0" err="1">
                <a:latin typeface="+mj-lt"/>
              </a:rPr>
              <a:t>Devriese</a:t>
            </a:r>
            <a:r>
              <a:rPr lang="en-US" sz="1800" dirty="0">
                <a:latin typeface="+mj-lt"/>
              </a:rPr>
              <a:t>. "Parametric quantifiers for dependent types</a:t>
            </a:r>
            <a:r>
              <a:rPr lang="en-US" sz="1800" dirty="0" smtClean="0">
                <a:latin typeface="+mj-lt"/>
              </a:rPr>
              <a:t>.“, KU Leuven University, 2017.</a:t>
            </a:r>
          </a:p>
          <a:p>
            <a:pPr marL="0" indent="0" algn="just">
              <a:buNone/>
            </a:pPr>
            <a:endParaRPr lang="en-US" sz="1800" dirty="0" smtClean="0">
              <a:latin typeface="+mj-lt"/>
            </a:endParaRPr>
          </a:p>
        </p:txBody>
      </p:sp>
    </p:spTree>
    <p:extLst>
      <p:ext uri="{BB962C8B-B14F-4D97-AF65-F5344CB8AC3E}">
        <p14:creationId xmlns:p14="http://schemas.microsoft.com/office/powerpoint/2010/main" val="181987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771800" y="1944113"/>
            <a:ext cx="3600400" cy="3600400"/>
          </a:xfrm>
          <a:prstGeom prst="rect">
            <a:avLst/>
          </a:prstGeom>
        </p:spPr>
      </p:pic>
    </p:spTree>
    <p:extLst>
      <p:ext uri="{BB962C8B-B14F-4D97-AF65-F5344CB8AC3E}">
        <p14:creationId xmlns:p14="http://schemas.microsoft.com/office/powerpoint/2010/main" val="138841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MU Serif" panose="02000603000000000000" pitchFamily="2" charset="0"/>
                <a:ea typeface="CMU Serif" panose="02000603000000000000" pitchFamily="2" charset="0"/>
                <a:cs typeface="CMU Serif" panose="02000603000000000000" pitchFamily="2" charset="0"/>
              </a:rPr>
              <a:t>		</a:t>
            </a:r>
            <a:r>
              <a:rPr lang="en-US" sz="2800" dirty="0" err="1">
                <a:latin typeface="CMU Serif" panose="02000603000000000000" pitchFamily="2" charset="0"/>
                <a:ea typeface="CMU Serif" panose="02000603000000000000" pitchFamily="2" charset="0"/>
                <a:cs typeface="CMU Serif" panose="02000603000000000000" pitchFamily="2" charset="0"/>
              </a:rPr>
              <a:t>init</a:t>
            </a:r>
            <a:r>
              <a:rPr lang="en-US" sz="2800" dirty="0">
                <a:latin typeface="CMU Serif" panose="02000603000000000000" pitchFamily="2" charset="0"/>
                <a:ea typeface="CMU Serif" panose="02000603000000000000" pitchFamily="2" charset="0"/>
                <a:cs typeface="CMU Serif" panose="02000603000000000000" pitchFamily="2" charset="0"/>
              </a:rPr>
              <a:t> : </a:t>
            </a:r>
            <a:r>
              <a:rPr lang="el-GR" sz="2800" dirty="0">
                <a:latin typeface="CMU Serif" panose="02000603000000000000" pitchFamily="2" charset="0"/>
                <a:ea typeface="CMU Serif" panose="02000603000000000000" pitchFamily="2" charset="0"/>
                <a:cs typeface="CMU Serif" panose="02000603000000000000" pitchFamily="2" charset="0"/>
              </a:rPr>
              <a:t>Π</a:t>
            </a:r>
            <a:r>
              <a:rPr lang="en-US" sz="2800" dirty="0">
                <a:latin typeface="CMU Serif" panose="02000603000000000000" pitchFamily="2" charset="0"/>
                <a:ea typeface="CMU Serif" panose="02000603000000000000" pitchFamily="2" charset="0"/>
                <a:cs typeface="CMU Serif" panose="02000603000000000000" pitchFamily="2" charset="0"/>
              </a:rPr>
              <a:t>n:Nat. data → Vector </a:t>
            </a:r>
            <a:r>
              <a:rPr lang="en-US" sz="2800" dirty="0" smtClean="0">
                <a:latin typeface="CMU Serif" panose="02000603000000000000" pitchFamily="2" charset="0"/>
                <a:ea typeface="CMU Serif" panose="02000603000000000000" pitchFamily="2" charset="0"/>
                <a:cs typeface="CMU Serif" panose="02000603000000000000" pitchFamily="2" charset="0"/>
              </a:rPr>
              <a:t>n</a:t>
            </a:r>
            <a:endParaRPr lang="en-US" sz="2800" dirty="0" smtClean="0"/>
          </a:p>
          <a:p>
            <a:r>
              <a:rPr lang="en-US" sz="2800" dirty="0" smtClean="0"/>
              <a:t>Dependent </a:t>
            </a:r>
            <a:r>
              <a:rPr lang="en-US" sz="2800" dirty="0" smtClean="0">
                <a:solidFill>
                  <a:srgbClr val="7030A0"/>
                </a:solidFill>
              </a:rPr>
              <a:t>Product</a:t>
            </a:r>
            <a:r>
              <a:rPr lang="en-US" sz="2800" dirty="0" smtClean="0"/>
              <a:t> Type (</a:t>
            </a:r>
            <a:r>
              <a:rPr lang="en-US" sz="2800" dirty="0" smtClean="0">
                <a:solidFill>
                  <a:srgbClr val="7030A0"/>
                </a:solidFill>
              </a:rPr>
              <a:t>Pi</a:t>
            </a:r>
            <a:r>
              <a:rPr lang="en-US" sz="2800" dirty="0" smtClean="0"/>
              <a:t> type)</a:t>
            </a:r>
          </a:p>
          <a:p>
            <a:pPr marL="0" indent="0" algn="ctr">
              <a:buNone/>
            </a:pPr>
            <a:r>
              <a:rPr lang="el-GR" sz="2800" dirty="0" smtClean="0">
                <a:latin typeface="CMU Serif" panose="02000603000000000000" pitchFamily="2" charset="0"/>
                <a:ea typeface="CMU Serif" panose="02000603000000000000" pitchFamily="2" charset="0"/>
                <a:cs typeface="CMU Serif" panose="02000603000000000000" pitchFamily="2" charset="0"/>
              </a:rPr>
              <a:t>Π</a:t>
            </a:r>
            <a:r>
              <a:rPr lang="en-US" sz="2800" dirty="0" smtClean="0">
                <a:latin typeface="CMU Serif" panose="02000603000000000000" pitchFamily="2" charset="0"/>
                <a:ea typeface="CMU Serif" panose="02000603000000000000" pitchFamily="2" charset="0"/>
                <a:cs typeface="CMU Serif" panose="02000603000000000000" pitchFamily="2" charset="0"/>
              </a:rPr>
              <a:t>x : S . T</a:t>
            </a:r>
          </a:p>
          <a:p>
            <a:pPr lvl="1"/>
            <a:r>
              <a:rPr lang="en-US" sz="2400" dirty="0" smtClean="0"/>
              <a:t>Generalizes the </a:t>
            </a:r>
            <a:r>
              <a:rPr lang="en-US" sz="2400" dirty="0" smtClean="0">
                <a:solidFill>
                  <a:srgbClr val="7030A0"/>
                </a:solidFill>
              </a:rPr>
              <a:t>arrow type </a:t>
            </a:r>
            <a:r>
              <a:rPr lang="en-US" sz="2400" dirty="0" smtClean="0"/>
              <a:t>of the simply typed </a:t>
            </a:r>
            <a:r>
              <a:rPr lang="el-GR" sz="2400" dirty="0" smtClean="0">
                <a:latin typeface="Cambria Math" panose="02040503050406030204" pitchFamily="18" charset="0"/>
                <a:ea typeface="Cambria Math" panose="02040503050406030204" pitchFamily="18" charset="0"/>
              </a:rPr>
              <a:t>λ</a:t>
            </a:r>
            <a:r>
              <a:rPr lang="en-US" sz="2400" dirty="0" smtClean="0">
                <a:latin typeface="Cambria Math" panose="02040503050406030204" pitchFamily="18" charset="0"/>
                <a:ea typeface="Cambria Math" panose="02040503050406030204" pitchFamily="18" charset="0"/>
              </a:rPr>
              <a:t>-</a:t>
            </a:r>
            <a:r>
              <a:rPr lang="en-US" sz="2400" dirty="0" smtClean="0"/>
              <a:t>calculus</a:t>
            </a:r>
          </a:p>
          <a:p>
            <a:pPr marL="457200" lvl="1" indent="0" algn="ctr">
              <a:buNone/>
            </a:pPr>
            <a:r>
              <a:rPr lang="en-US" sz="2400" dirty="0" smtClean="0">
                <a:latin typeface="CMU Serif" panose="02000603000000000000" pitchFamily="2" charset="0"/>
                <a:ea typeface="CMU Serif" panose="02000603000000000000" pitchFamily="2" charset="0"/>
                <a:cs typeface="CMU Serif" panose="02000603000000000000" pitchFamily="2" charset="0"/>
              </a:rPr>
              <a:t>S → [x ↦ s] T</a:t>
            </a:r>
          </a:p>
          <a:p>
            <a:pPr lvl="1"/>
            <a:r>
              <a:rPr lang="en-US" sz="2400" dirty="0" smtClean="0">
                <a:latin typeface="+mn-lt"/>
                <a:ea typeface="Cambria Math" panose="02040503050406030204" pitchFamily="18" charset="0"/>
                <a:cs typeface="CMU Serif" panose="02000603000000000000" pitchFamily="2" charset="0"/>
              </a:rPr>
              <a:t>The result type can </a:t>
            </a:r>
            <a:r>
              <a:rPr lang="en-US" sz="2400" dirty="0" smtClean="0">
                <a:solidFill>
                  <a:srgbClr val="0070C0"/>
                </a:solidFill>
                <a:latin typeface="+mn-lt"/>
                <a:ea typeface="Cambria Math" panose="02040503050406030204" pitchFamily="18" charset="0"/>
                <a:cs typeface="CMU Serif" panose="02000603000000000000" pitchFamily="2" charset="0"/>
              </a:rPr>
              <a:t>vary</a:t>
            </a:r>
            <a:r>
              <a:rPr lang="en-US" sz="2400" dirty="0" smtClean="0">
                <a:latin typeface="+mn-lt"/>
                <a:ea typeface="Cambria Math" panose="02040503050406030204" pitchFamily="18" charset="0"/>
                <a:cs typeface="CMU Serif" panose="02000603000000000000" pitchFamily="2" charset="0"/>
              </a:rPr>
              <a:t> according to the </a:t>
            </a:r>
            <a:r>
              <a:rPr lang="en-US" sz="2400" dirty="0" smtClean="0">
                <a:solidFill>
                  <a:srgbClr val="0070C0"/>
                </a:solidFill>
                <a:latin typeface="+mn-lt"/>
                <a:ea typeface="Cambria Math" panose="02040503050406030204" pitchFamily="18" charset="0"/>
                <a:cs typeface="CMU Serif" panose="02000603000000000000" pitchFamily="2" charset="0"/>
              </a:rPr>
              <a:t>argument</a:t>
            </a:r>
            <a:r>
              <a:rPr lang="en-US" sz="2400" dirty="0" smtClean="0">
                <a:latin typeface="+mn-lt"/>
                <a:ea typeface="Cambria Math" panose="02040503050406030204" pitchFamily="18" charset="0"/>
                <a:cs typeface="CMU Serif" panose="02000603000000000000" pitchFamily="2" charset="0"/>
              </a:rPr>
              <a:t> supplied</a:t>
            </a:r>
          </a:p>
          <a:p>
            <a:pPr lvl="1"/>
            <a:r>
              <a:rPr lang="el-GR" sz="2400" dirty="0" smtClean="0">
                <a:latin typeface="Cambria Math" panose="02040503050406030204" pitchFamily="18" charset="0"/>
                <a:ea typeface="Cambria Math" panose="02040503050406030204" pitchFamily="18" charset="0"/>
                <a:cs typeface="CMU Serif" panose="02000603000000000000" pitchFamily="2" charset="0"/>
              </a:rPr>
              <a:t>Π</a:t>
            </a:r>
            <a:r>
              <a:rPr lang="en-US" sz="2400" dirty="0" smtClean="0">
                <a:latin typeface="+mn-lt"/>
                <a:ea typeface="Cambria Math" panose="02040503050406030204" pitchFamily="18" charset="0"/>
                <a:cs typeface="CMU Serif" panose="02000603000000000000" pitchFamily="2" charset="0"/>
              </a:rPr>
              <a:t>-type is almost as old as the lambda calculus </a:t>
            </a:r>
            <a:endParaRPr lang="en-US" sz="2400" dirty="0" smtClean="0">
              <a:latin typeface="+mn-lt"/>
            </a:endParaRPr>
          </a:p>
          <a:p>
            <a:pPr lvl="1"/>
            <a:endParaRPr lang="en-US" sz="2400" dirty="0" smtClean="0">
              <a:latin typeface="+mj-lt"/>
            </a:endParaRPr>
          </a:p>
        </p:txBody>
      </p:sp>
      <p:pic>
        <p:nvPicPr>
          <p:cNvPr id="5" name="Picture 2" descr="C:\Users\Mohammad\Desktop\dictionary-clipart-free-vector-look-it-up-clip-art_107415_Look_It_Up_clip_art_h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292781"/>
            <a:ext cx="1573161"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50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sz="2800" dirty="0" smtClean="0"/>
                  <a:t>Another way of building up vectors (constructor)</a:t>
                </a:r>
              </a:p>
              <a:p>
                <a:pPr marL="0" indent="0" algn="ctr">
                  <a:buNone/>
                </a:pPr>
                <a:r>
                  <a:rPr lang="en-US" sz="2800" dirty="0" smtClean="0">
                    <a:latin typeface="CMU Serif" panose="02000603000000000000" pitchFamily="2" charset="0"/>
                    <a:ea typeface="CMU Serif" panose="02000603000000000000" pitchFamily="2" charset="0"/>
                    <a:cs typeface="CMU Serif" panose="02000603000000000000" pitchFamily="2" charset="0"/>
                  </a:rPr>
                  <a:t>empty : Vector 0</a:t>
                </a:r>
              </a:p>
              <a:p>
                <a:pPr marL="0" indent="0" algn="ctr">
                  <a:buNone/>
                </a:pPr>
                <a:r>
                  <a:rPr lang="en-US" sz="2800" dirty="0" smtClean="0">
                    <a:latin typeface="CMU Serif" panose="02000603000000000000" pitchFamily="2" charset="0"/>
                    <a:ea typeface="CMU Serif" panose="02000603000000000000" pitchFamily="2" charset="0"/>
                    <a:cs typeface="CMU Serif" panose="02000603000000000000" pitchFamily="2" charset="0"/>
                  </a:rPr>
                  <a:t>cons </a:t>
                </a:r>
                <a:r>
                  <a:rPr lang="en-US" sz="2800" dirty="0">
                    <a:latin typeface="CMU Serif" panose="02000603000000000000" pitchFamily="2" charset="0"/>
                    <a:ea typeface="CMU Serif" panose="02000603000000000000" pitchFamily="2" charset="0"/>
                    <a:cs typeface="CMU Serif" panose="02000603000000000000" pitchFamily="2" charset="0"/>
                  </a:rPr>
                  <a:t>: </a:t>
                </a:r>
                <a:r>
                  <a:rPr lang="el-GR" sz="2800" dirty="0">
                    <a:latin typeface="CMU Serif" panose="02000603000000000000" pitchFamily="2" charset="0"/>
                    <a:ea typeface="CMU Serif" panose="02000603000000000000" pitchFamily="2" charset="0"/>
                    <a:cs typeface="CMU Serif" panose="02000603000000000000" pitchFamily="2" charset="0"/>
                  </a:rPr>
                  <a:t>Π</a:t>
                </a:r>
                <a:r>
                  <a:rPr lang="en-US" sz="2800" dirty="0">
                    <a:latin typeface="CMU Serif" panose="02000603000000000000" pitchFamily="2" charset="0"/>
                    <a:ea typeface="CMU Serif" panose="02000603000000000000" pitchFamily="2" charset="0"/>
                    <a:cs typeface="CMU Serif" panose="02000603000000000000" pitchFamily="2" charset="0"/>
                  </a:rPr>
                  <a:t>n:Nat. data → Vector </a:t>
                </a:r>
                <a:r>
                  <a:rPr lang="en-US" sz="2800" dirty="0" smtClean="0">
                    <a:latin typeface="CMU Serif" panose="02000603000000000000" pitchFamily="2" charset="0"/>
                    <a:ea typeface="CMU Serif" panose="02000603000000000000" pitchFamily="2" charset="0"/>
                    <a:cs typeface="CMU Serif" panose="02000603000000000000" pitchFamily="2" charset="0"/>
                  </a:rPr>
                  <a:t>n → </a:t>
                </a:r>
                <a:r>
                  <a:rPr lang="en-US" sz="2800" dirty="0">
                    <a:latin typeface="CMU Serif" panose="02000603000000000000" pitchFamily="2" charset="0"/>
                    <a:ea typeface="CMU Serif" panose="02000603000000000000" pitchFamily="2" charset="0"/>
                    <a:cs typeface="CMU Serif" panose="02000603000000000000" pitchFamily="2" charset="0"/>
                  </a:rPr>
                  <a:t>Vector </a:t>
                </a:r>
                <a:r>
                  <a:rPr lang="en-US" sz="2800" dirty="0" smtClean="0">
                    <a:latin typeface="CMU Serif" panose="02000603000000000000" pitchFamily="2" charset="0"/>
                    <a:ea typeface="CMU Serif" panose="02000603000000000000" pitchFamily="2" charset="0"/>
                    <a:cs typeface="CMU Serif" panose="02000603000000000000" pitchFamily="2" charset="0"/>
                  </a:rPr>
                  <a:t>(n+1)</a:t>
                </a:r>
              </a:p>
              <a:p>
                <a:pPr marL="0" indent="0">
                  <a:buNone/>
                </a:pPr>
                <a:r>
                  <a:rPr lang="en-US" sz="2800" dirty="0" smtClean="0">
                    <a:latin typeface="+mn-lt"/>
                    <a:ea typeface="CMU Serif" panose="02000603000000000000" pitchFamily="2" charset="0"/>
                    <a:cs typeface="CMU Serif" panose="02000603000000000000" pitchFamily="2" charset="0"/>
                  </a:rPr>
                  <a:t>- Example</a:t>
                </a:r>
              </a:p>
              <a:p>
                <a:pPr marL="0" indent="0" algn="ctr">
                  <a:buNone/>
                </a:pPr>
                <a:r>
                  <a:rPr lang="en-US" sz="2800" dirty="0" smtClean="0">
                    <a:latin typeface="CMU Serif" panose="02000603000000000000" pitchFamily="2" charset="0"/>
                    <a:ea typeface="CMU Serif" panose="02000603000000000000" pitchFamily="2" charset="0"/>
                    <a:cs typeface="CMU Serif" panose="02000603000000000000" pitchFamily="2" charset="0"/>
                  </a:rPr>
                  <a:t>v : Vector 5 , x : data </a:t>
                </a:r>
                <a:r>
                  <a:rPr lang="en-US" sz="2800" dirty="0" smtClean="0">
                    <a:latin typeface="+mn-lt"/>
                    <a:ea typeface="CMU Serif" panose="02000603000000000000" pitchFamily="2" charset="0"/>
                    <a:cs typeface="CMU Serif" panose="02000603000000000000" pitchFamily="2" charset="0"/>
                  </a:rPr>
                  <a:t>then</a:t>
                </a:r>
                <a:r>
                  <a:rPr lang="en-US" sz="2800" dirty="0" smtClean="0">
                    <a:latin typeface="CMU Serif" panose="02000603000000000000" pitchFamily="2" charset="0"/>
                    <a:ea typeface="CMU Serif" panose="02000603000000000000" pitchFamily="2" charset="0"/>
                    <a:cs typeface="CMU Serif" panose="02000603000000000000" pitchFamily="2" charset="0"/>
                  </a:rPr>
                  <a:t> cons 5 x v : Vector 6</a:t>
                </a:r>
              </a:p>
              <a:p>
                <a:endParaRPr lang="en-US" sz="2800" dirty="0"/>
              </a:p>
              <a:p>
                <a:pPr marL="0" indent="0" algn="ctr">
                  <a:buNone/>
                </a:pPr>
                <a:r>
                  <a:rPr lang="el-GR" sz="2800" dirty="0">
                    <a:latin typeface="+mn-lt"/>
                    <a:ea typeface="CMU Serif" panose="02000603000000000000" pitchFamily="2" charset="0"/>
                    <a:cs typeface="CMU Serif" panose="02000603000000000000" pitchFamily="2" charset="0"/>
                  </a:rPr>
                  <a:t>Π</a:t>
                </a:r>
                <a:r>
                  <a:rPr lang="en-US" sz="2800" dirty="0">
                    <a:latin typeface="+mn-lt"/>
                    <a:ea typeface="CMU Serif" panose="02000603000000000000" pitchFamily="2" charset="0"/>
                    <a:cs typeface="CMU Serif" panose="02000603000000000000" pitchFamily="2" charset="0"/>
                  </a:rPr>
                  <a:t>x : S . </a:t>
                </a:r>
                <a:r>
                  <a:rPr lang="en-US" sz="2800" dirty="0" smtClean="0">
                    <a:latin typeface="+mn-lt"/>
                    <a:ea typeface="CMU Serif" panose="02000603000000000000" pitchFamily="2" charset="0"/>
                    <a:cs typeface="CMU Serif" panose="02000603000000000000" pitchFamily="2" charset="0"/>
                  </a:rPr>
                  <a:t>T (</a:t>
                </a:r>
                <a:r>
                  <a:rPr lang="en-US" sz="2800" dirty="0" smtClean="0">
                    <a:solidFill>
                      <a:srgbClr val="0070C0"/>
                    </a:solidFill>
                    <a:latin typeface="+mn-lt"/>
                    <a:ea typeface="CMU Serif" panose="02000603000000000000" pitchFamily="2" charset="0"/>
                    <a:cs typeface="CMU Serif" panose="02000603000000000000" pitchFamily="2" charset="0"/>
                  </a:rPr>
                  <a:t>Dependent Product Type</a:t>
                </a:r>
                <a:r>
                  <a:rPr lang="en-US" sz="2800" dirty="0" smtClean="0">
                    <a:latin typeface="+mn-lt"/>
                    <a:ea typeface="CMU Serif" panose="02000603000000000000" pitchFamily="2" charset="0"/>
                    <a:cs typeface="CMU Serif" panose="02000603000000000000" pitchFamily="2" charset="0"/>
                  </a:rPr>
                  <a:t>)</a:t>
                </a:r>
              </a:p>
              <a:p>
                <a:pPr marL="0" lvl="1" indent="0" algn="ctr">
                  <a:buNone/>
                </a:pPr>
                <a:r>
                  <a:rPr lang="en-US" sz="2400" dirty="0">
                    <a:latin typeface="CMU Serif" panose="02000603000000000000" pitchFamily="2" charset="0"/>
                    <a:ea typeface="CMU Serif" panose="02000603000000000000" pitchFamily="2" charset="0"/>
                    <a:cs typeface="CMU Serif" panose="02000603000000000000" pitchFamily="2" charset="0"/>
                  </a:rPr>
                  <a:t>S → [x ↦ s] </a:t>
                </a:r>
                <a:r>
                  <a:rPr lang="en-US" sz="2400" dirty="0" smtClean="0">
                    <a:latin typeface="CMU Serif" panose="02000603000000000000" pitchFamily="2" charset="0"/>
                    <a:ea typeface="CMU Serif" panose="02000603000000000000" pitchFamily="2" charset="0"/>
                    <a:cs typeface="CMU Serif" panose="02000603000000000000" pitchFamily="2" charset="0"/>
                  </a:rPr>
                  <a:t>T</a:t>
                </a:r>
                <a:endParaRPr lang="en-US" sz="2800" dirty="0" smtClean="0">
                  <a:latin typeface="+mn-lt"/>
                  <a:ea typeface="CMU Serif" panose="02000603000000000000" pitchFamily="2" charset="0"/>
                  <a:cs typeface="CMU Serif" panose="02000603000000000000" pitchFamily="2" charset="0"/>
                </a:endParaRPr>
              </a:p>
              <a:p>
                <a:pPr marL="0" indent="0" algn="ctr">
                  <a:buNone/>
                </a:pPr>
                <a:r>
                  <a:rPr lang="en-US" sz="2800" dirty="0" smtClean="0">
                    <a:latin typeface="CMU Serif" panose="02000603000000000000" pitchFamily="2" charset="0"/>
                    <a:ea typeface="CMU Serif" panose="02000603000000000000" pitchFamily="2" charset="0"/>
                    <a:cs typeface="CMU Serif" panose="02000603000000000000" pitchFamily="2" charset="0"/>
                  </a:rPr>
                  <a:t> vs. </a:t>
                </a:r>
              </a:p>
              <a:p>
                <a:pPr marL="0" indent="0" algn="ctr">
                  <a:buNone/>
                </a:pPr>
                <a:r>
                  <a:rPr lang="en-US" sz="2800" dirty="0" smtClean="0">
                    <a:solidFill>
                      <a:srgbClr val="7030A0"/>
                    </a:solidFill>
                    <a:latin typeface="+mn-lt"/>
                    <a:ea typeface="CMU Serif" panose="02000603000000000000" pitchFamily="2" charset="0"/>
                    <a:cs typeface="CMU Serif" panose="02000603000000000000" pitchFamily="2" charset="0"/>
                  </a:rPr>
                  <a:t>Universal Type </a:t>
                </a:r>
                <a14:m>
                  <m:oMath xmlns:m="http://schemas.openxmlformats.org/officeDocument/2006/math">
                    <m:r>
                      <a:rPr lang="en-US" sz="2800" b="0" i="0" smtClean="0">
                        <a:latin typeface="Cambria Math" panose="02040503050406030204" pitchFamily="18" charset="0"/>
                        <a:ea typeface="CMU Serif" panose="02000603000000000000" pitchFamily="2" charset="0"/>
                        <a:cs typeface="CMU Serif" panose="02000603000000000000" pitchFamily="2" charset="0"/>
                      </a:rPr>
                      <m:t>∀</m:t>
                    </m:r>
                  </m:oMath>
                </a14:m>
                <a:r>
                  <a:rPr lang="en-US" sz="2800" b="0" dirty="0" smtClean="0">
                    <a:latin typeface="+mn-lt"/>
                    <a:ea typeface="CMU Serif" panose="02000603000000000000" pitchFamily="2" charset="0"/>
                    <a:cs typeface="CMU Serif" panose="02000603000000000000" pitchFamily="2" charset="0"/>
                  </a:rPr>
                  <a:t>X. T of System F</a:t>
                </a:r>
              </a:p>
              <a:p>
                <a:pPr marL="0" lvl="1" indent="0" algn="ctr">
                  <a:buNone/>
                </a:pPr>
                <a:r>
                  <a:rPr lang="en-US" sz="2800" dirty="0" smtClean="0">
                    <a:latin typeface="+mn-lt"/>
                    <a:ea typeface="CMU Serif" panose="02000603000000000000" pitchFamily="2" charset="0"/>
                    <a:cs typeface="CMU Serif" panose="02000603000000000000" pitchFamily="2" charset="0"/>
                  </a:rPr>
                  <a:t>(If </a:t>
                </a:r>
                <a:r>
                  <a:rPr lang="en-US" sz="2800" dirty="0" smtClean="0">
                    <a:latin typeface="CMU Serif" panose="02000603000000000000" pitchFamily="2" charset="0"/>
                    <a:ea typeface="CMU Serif" panose="02000603000000000000" pitchFamily="2" charset="0"/>
                    <a:cs typeface="CMU Serif" panose="02000603000000000000" pitchFamily="2" charset="0"/>
                  </a:rPr>
                  <a:t>t: </a:t>
                </a:r>
                <a14:m>
                  <m:oMath xmlns:m="http://schemas.openxmlformats.org/officeDocument/2006/math">
                    <m:r>
                      <a:rPr lang="en-US">
                        <a:latin typeface="Cambria Math" panose="02040503050406030204" pitchFamily="18" charset="0"/>
                        <a:ea typeface="CMU Serif" panose="02000603000000000000" pitchFamily="2" charset="0"/>
                        <a:cs typeface="CMU Serif" panose="02000603000000000000" pitchFamily="2" charset="0"/>
                      </a:rPr>
                      <m:t>∀</m:t>
                    </m:r>
                  </m:oMath>
                </a14:m>
                <a:r>
                  <a:rPr lang="en-US" sz="2800" dirty="0" smtClean="0">
                    <a:latin typeface="CMU Serif" panose="02000603000000000000" pitchFamily="2" charset="0"/>
                    <a:ea typeface="CMU Serif" panose="02000603000000000000" pitchFamily="2" charset="0"/>
                    <a:cs typeface="CMU Serif" panose="02000603000000000000" pitchFamily="2" charset="0"/>
                  </a:rPr>
                  <a:t>X.T </a:t>
                </a:r>
                <a:r>
                  <a:rPr lang="en-US" sz="2800" dirty="0" smtClean="0">
                    <a:latin typeface="+mn-lt"/>
                    <a:ea typeface="CMU Serif" panose="02000603000000000000" pitchFamily="2" charset="0"/>
                    <a:cs typeface="CMU Serif" panose="02000603000000000000" pitchFamily="2" charset="0"/>
                  </a:rPr>
                  <a:t>and</a:t>
                </a:r>
                <a:r>
                  <a:rPr lang="en-US" sz="2800" dirty="0" smtClean="0">
                    <a:latin typeface="CMU Serif" panose="02000603000000000000" pitchFamily="2" charset="0"/>
                    <a:ea typeface="CMU Serif" panose="02000603000000000000" pitchFamily="2" charset="0"/>
                    <a:cs typeface="CMU Serif" panose="02000603000000000000" pitchFamily="2" charset="0"/>
                  </a:rPr>
                  <a:t> A</a:t>
                </a:r>
                <a:r>
                  <a:rPr lang="en-US" sz="2800" dirty="0" smtClean="0">
                    <a:latin typeface="+mn-lt"/>
                    <a:ea typeface="CMU Serif" panose="02000603000000000000" pitchFamily="2" charset="0"/>
                    <a:cs typeface="CMU Serif" panose="02000603000000000000" pitchFamily="2" charset="0"/>
                  </a:rPr>
                  <a:t> is a </a:t>
                </a:r>
                <a:r>
                  <a:rPr lang="en-US" sz="2800" u="sng" dirty="0" smtClean="0">
                    <a:latin typeface="+mn-lt"/>
                    <a:ea typeface="CMU Serif" panose="02000603000000000000" pitchFamily="2" charset="0"/>
                    <a:cs typeface="CMU Serif" panose="02000603000000000000" pitchFamily="2" charset="0"/>
                  </a:rPr>
                  <a:t>type</a:t>
                </a:r>
                <a:r>
                  <a:rPr lang="en-US" sz="2800" dirty="0" smtClean="0">
                    <a:latin typeface="+mn-lt"/>
                    <a:ea typeface="CMU Serif" panose="02000603000000000000" pitchFamily="2" charset="0"/>
                    <a:cs typeface="CMU Serif" panose="02000603000000000000" pitchFamily="2" charset="0"/>
                  </a:rPr>
                  <a:t>, then </a:t>
                </a:r>
                <a:r>
                  <a:rPr lang="en-US" dirty="0" smtClean="0">
                    <a:latin typeface="+mj-lt"/>
                    <a:ea typeface="CMU Serif" panose="02000603000000000000" pitchFamily="2" charset="0"/>
                    <a:cs typeface="CMU Serif" panose="02000603000000000000" pitchFamily="2" charset="0"/>
                  </a:rPr>
                  <a:t>t A : </a:t>
                </a:r>
                <a:r>
                  <a:rPr lang="en-US" dirty="0" smtClean="0">
                    <a:latin typeface="+mj-lt"/>
                    <a:ea typeface="CMU Serif" panose="02000603000000000000" pitchFamily="2" charset="0"/>
                    <a:cs typeface="CMU Serif" panose="02000603000000000000" pitchFamily="2" charset="0"/>
                  </a:rPr>
                  <a:t>X </a:t>
                </a:r>
                <a:r>
                  <a:rPr lang="en-US" dirty="0">
                    <a:latin typeface="+mj-lt"/>
                    <a:ea typeface="CMU Serif" panose="02000603000000000000" pitchFamily="2" charset="0"/>
                    <a:cs typeface="CMU Serif" panose="02000603000000000000" pitchFamily="2" charset="0"/>
                  </a:rPr>
                  <a:t>→ </a:t>
                </a:r>
                <a:r>
                  <a:rPr lang="en-US" dirty="0" smtClean="0">
                    <a:latin typeface="+mj-lt"/>
                    <a:ea typeface="CMU Serif" panose="02000603000000000000" pitchFamily="2" charset="0"/>
                    <a:cs typeface="CMU Serif" panose="02000603000000000000" pitchFamily="2" charset="0"/>
                  </a:rPr>
                  <a:t>[</a:t>
                </a:r>
                <a:r>
                  <a:rPr lang="en-US" dirty="0">
                    <a:latin typeface="+mj-lt"/>
                    <a:ea typeface="CMU Serif" panose="02000603000000000000" pitchFamily="2" charset="0"/>
                    <a:cs typeface="CMU Serif" panose="02000603000000000000" pitchFamily="2" charset="0"/>
                  </a:rPr>
                  <a:t>X</a:t>
                </a:r>
                <a:r>
                  <a:rPr lang="en-US" dirty="0" smtClean="0">
                    <a:latin typeface="+mj-lt"/>
                    <a:ea typeface="CMU Serif" panose="02000603000000000000" pitchFamily="2" charset="0"/>
                    <a:cs typeface="CMU Serif" panose="02000603000000000000" pitchFamily="2" charset="0"/>
                  </a:rPr>
                  <a:t> </a:t>
                </a:r>
                <a:r>
                  <a:rPr lang="en-US" dirty="0">
                    <a:latin typeface="+mj-lt"/>
                    <a:ea typeface="Cambria Math" panose="02040503050406030204" pitchFamily="18" charset="0"/>
                    <a:cs typeface="CMU Serif" panose="02000603000000000000" pitchFamily="2" charset="0"/>
                  </a:rPr>
                  <a:t>↦ </a:t>
                </a:r>
                <a:r>
                  <a:rPr lang="en-US" dirty="0" smtClean="0">
                    <a:latin typeface="+mj-lt"/>
                    <a:ea typeface="Cambria Math" panose="02040503050406030204" pitchFamily="18" charset="0"/>
                    <a:cs typeface="CMU Serif" panose="02000603000000000000" pitchFamily="2" charset="0"/>
                  </a:rPr>
                  <a:t>A] </a:t>
                </a:r>
                <a:r>
                  <a:rPr lang="en-US" dirty="0" smtClean="0">
                    <a:latin typeface="+mj-lt"/>
                    <a:ea typeface="Cambria Math" panose="02040503050406030204" pitchFamily="18" charset="0"/>
                    <a:cs typeface="CMU Serif" panose="02000603000000000000" pitchFamily="2" charset="0"/>
                  </a:rPr>
                  <a:t>T</a:t>
                </a:r>
                <a:r>
                  <a:rPr lang="en-US" dirty="0" smtClean="0">
                    <a:ea typeface="CMU Serif" panose="02000603000000000000" pitchFamily="2" charset="0"/>
                    <a:cs typeface="CMU Serif" panose="02000603000000000000" pitchFamily="2" charset="0"/>
                  </a:rPr>
                  <a:t>)</a:t>
                </a:r>
                <a:endParaRPr lang="en-US" sz="2800" b="0" dirty="0" smtClean="0">
                  <a:latin typeface="+mj-lt"/>
                  <a:ea typeface="CMU Serif" panose="02000603000000000000" pitchFamily="2" charset="0"/>
                  <a:cs typeface="CMU Serif" panose="02000603000000000000" pitchFamily="2" charset="0"/>
                </a:endParaRPr>
              </a:p>
              <a:p>
                <a:pPr marL="0" indent="0">
                  <a:buNone/>
                </a:pPr>
                <a:endParaRPr lang="en-US" sz="2800" dirty="0"/>
              </a:p>
              <a:p>
                <a:endParaRPr lang="en-US" sz="2800" dirty="0" smtClean="0"/>
              </a:p>
              <a:p>
                <a:pPr marL="0" indent="0">
                  <a:buNone/>
                </a:pPr>
                <a:endParaRPr lang="en-US" sz="2400" dirty="0" smtClean="0">
                  <a:latin typeface="+mn-lt"/>
                </a:endParaRPr>
              </a:p>
              <a:p>
                <a:pPr lvl="1"/>
                <a:endParaRPr lang="en-US" sz="2400" dirty="0" smtClean="0">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33" t="-2561"/>
                </a:stretch>
              </a:blipFill>
            </p:spPr>
            <p:txBody>
              <a:bodyPr/>
              <a:lstStyle/>
              <a:p>
                <a:r>
                  <a:rPr lang="en-US">
                    <a:noFill/>
                  </a:rPr>
                  <a:t> </a:t>
                </a:r>
              </a:p>
            </p:txBody>
          </p:sp>
        </mc:Fallback>
      </mc:AlternateContent>
      <p:pic>
        <p:nvPicPr>
          <p:cNvPr id="5" name="Picture 2" descr="C:\Users\Mohammad\Desktop\dictionary-clipart-free-vector-look-it-up-clip-art_107415_Look_It_Up_clip_art_high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292781"/>
            <a:ext cx="1573161"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96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a:t>
            </a:r>
            <a:endParaRPr lang="en-US" dirty="0"/>
          </a:p>
        </p:txBody>
      </p:sp>
      <p:sp>
        <p:nvSpPr>
          <p:cNvPr id="3" name="Content Placeholder 2"/>
          <p:cNvSpPr>
            <a:spLocks noGrp="1"/>
          </p:cNvSpPr>
          <p:nvPr>
            <p:ph idx="1"/>
          </p:nvPr>
        </p:nvSpPr>
        <p:spPr/>
        <p:txBody>
          <a:bodyPr>
            <a:normAutofit/>
          </a:bodyPr>
          <a:lstStyle/>
          <a:p>
            <a:r>
              <a:rPr lang="en-US" sz="2800" dirty="0" smtClean="0"/>
              <a:t>Why dependent typing?</a:t>
            </a:r>
          </a:p>
          <a:p>
            <a:pPr lvl="1"/>
            <a:r>
              <a:rPr lang="en-US" sz="2400" dirty="0" smtClean="0"/>
              <a:t>It reveals more information about the behavior of the term</a:t>
            </a:r>
          </a:p>
          <a:p>
            <a:pPr lvl="1"/>
            <a:r>
              <a:rPr lang="en-US" sz="2400" dirty="0" smtClean="0"/>
              <a:t>More precious typing</a:t>
            </a:r>
          </a:p>
          <a:p>
            <a:pPr lvl="1"/>
            <a:r>
              <a:rPr lang="en-US" sz="2400" dirty="0" smtClean="0"/>
              <a:t>Exclude more of the badly behaved terms in a type system</a:t>
            </a:r>
          </a:p>
          <a:p>
            <a:r>
              <a:rPr lang="en-US" sz="2800" dirty="0" smtClean="0"/>
              <a:t>We can type </a:t>
            </a:r>
            <a:r>
              <a:rPr lang="en-US" sz="2800" dirty="0" smtClean="0"/>
              <a:t>a function that returns the first element of a non-empty vector:</a:t>
            </a:r>
            <a:endParaRPr lang="en-US" sz="2800" dirty="0" smtClean="0"/>
          </a:p>
          <a:p>
            <a:pPr marL="0" indent="0" algn="ctr">
              <a:buNone/>
            </a:pPr>
            <a:r>
              <a:rPr lang="en-US" sz="2800" dirty="0" smtClean="0">
                <a:latin typeface="CMU Serif" panose="02000603000000000000" pitchFamily="2" charset="0"/>
                <a:ea typeface="CMU Serif" panose="02000603000000000000" pitchFamily="2" charset="0"/>
                <a:cs typeface="CMU Serif" panose="02000603000000000000" pitchFamily="2" charset="0"/>
              </a:rPr>
              <a:t>first : </a:t>
            </a:r>
            <a:r>
              <a:rPr lang="el-GR" sz="2800" dirty="0" smtClean="0">
                <a:latin typeface="CMU Serif" panose="02000603000000000000" pitchFamily="2" charset="0"/>
                <a:ea typeface="CMU Serif" panose="02000603000000000000" pitchFamily="2" charset="0"/>
                <a:cs typeface="CMU Serif" panose="02000603000000000000" pitchFamily="2" charset="0"/>
              </a:rPr>
              <a:t>Π</a:t>
            </a:r>
            <a:r>
              <a:rPr lang="en-US" sz="2800" dirty="0" smtClean="0">
                <a:latin typeface="CMU Serif" panose="02000603000000000000" pitchFamily="2" charset="0"/>
                <a:ea typeface="CMU Serif" panose="02000603000000000000" pitchFamily="2" charset="0"/>
                <a:cs typeface="CMU Serif" panose="02000603000000000000" pitchFamily="2" charset="0"/>
              </a:rPr>
              <a:t>n:Nat. Vector(n+1) → data</a:t>
            </a:r>
          </a:p>
          <a:p>
            <a:pPr lvl="1"/>
            <a:r>
              <a:rPr lang="en-US" sz="2400" dirty="0" smtClean="0"/>
              <a:t>Non-emptiness is expressed within the type system itself!</a:t>
            </a:r>
          </a:p>
          <a:p>
            <a:pPr marL="0" indent="0">
              <a:buNone/>
            </a:pPr>
            <a:endParaRPr lang="en-US" sz="2400" dirty="0" smtClean="0">
              <a:latin typeface="+mn-lt"/>
            </a:endParaRPr>
          </a:p>
          <a:p>
            <a:pPr lvl="1"/>
            <a:endParaRPr lang="en-US" sz="2400" dirty="0" smtClean="0">
              <a:latin typeface="+mj-lt"/>
            </a:endParaRPr>
          </a:p>
        </p:txBody>
      </p:sp>
      <p:pic>
        <p:nvPicPr>
          <p:cNvPr id="5" name="Picture 2" descr="C:\Users\Mohammad\Desktop\dictionary-clipart-free-vector-look-it-up-clip-art_107415_Look_It_Up_clip_art_h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92781"/>
            <a:ext cx="1573161"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05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(cont.)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Another example: </a:t>
            </a:r>
            <a:r>
              <a:rPr lang="en-US" sz="2800" dirty="0" err="1" smtClean="0"/>
              <a:t>sprintf</a:t>
            </a:r>
            <a:endParaRPr lang="en-US" sz="2800" dirty="0" smtClean="0"/>
          </a:p>
          <a:p>
            <a:pPr marL="0" indent="0" algn="ctr">
              <a:buNone/>
            </a:pPr>
            <a:r>
              <a:rPr lang="en-US" sz="2800" dirty="0" err="1" smtClean="0">
                <a:latin typeface="CMU Serif" panose="02000603000000000000" pitchFamily="2" charset="0"/>
                <a:ea typeface="CMU Serif" panose="02000603000000000000" pitchFamily="2" charset="0"/>
                <a:cs typeface="CMU Serif" panose="02000603000000000000" pitchFamily="2" charset="0"/>
              </a:rPr>
              <a:t>sprintf</a:t>
            </a:r>
            <a:r>
              <a:rPr lang="en-US" sz="2800" dirty="0" smtClean="0">
                <a:latin typeface="CMU Serif" panose="02000603000000000000" pitchFamily="2" charset="0"/>
                <a:ea typeface="CMU Serif" panose="02000603000000000000" pitchFamily="2" charset="0"/>
                <a:cs typeface="CMU Serif" panose="02000603000000000000" pitchFamily="2" charset="0"/>
              </a:rPr>
              <a:t> </a:t>
            </a:r>
            <a:r>
              <a:rPr lang="en-US" sz="2800" dirty="0">
                <a:latin typeface="CMU Serif" panose="02000603000000000000" pitchFamily="2" charset="0"/>
                <a:ea typeface="CMU Serif" panose="02000603000000000000" pitchFamily="2" charset="0"/>
                <a:cs typeface="CMU Serif" panose="02000603000000000000" pitchFamily="2" charset="0"/>
              </a:rPr>
              <a:t>: </a:t>
            </a:r>
            <a:r>
              <a:rPr lang="el-GR" sz="2800" dirty="0" smtClean="0">
                <a:latin typeface="CMU Serif" panose="02000603000000000000" pitchFamily="2" charset="0"/>
                <a:ea typeface="CMU Serif" panose="02000603000000000000" pitchFamily="2" charset="0"/>
                <a:cs typeface="CMU Serif" panose="02000603000000000000" pitchFamily="2" charset="0"/>
              </a:rPr>
              <a:t>Π</a:t>
            </a:r>
            <a:r>
              <a:rPr lang="en-US" sz="2800" dirty="0" smtClean="0">
                <a:latin typeface="CMU Serif" panose="02000603000000000000" pitchFamily="2" charset="0"/>
                <a:ea typeface="CMU Serif" panose="02000603000000000000" pitchFamily="2" charset="0"/>
                <a:cs typeface="CMU Serif" panose="02000603000000000000" pitchFamily="2" charset="0"/>
              </a:rPr>
              <a:t>f:Format. Data(f) </a:t>
            </a:r>
            <a:r>
              <a:rPr lang="en-US" sz="2800" dirty="0">
                <a:latin typeface="CMU Serif" panose="02000603000000000000" pitchFamily="2" charset="0"/>
                <a:ea typeface="CMU Serif" panose="02000603000000000000" pitchFamily="2" charset="0"/>
                <a:cs typeface="CMU Serif" panose="02000603000000000000" pitchFamily="2" charset="0"/>
              </a:rPr>
              <a:t>→ </a:t>
            </a:r>
            <a:r>
              <a:rPr lang="en-US" sz="2800" dirty="0" smtClean="0">
                <a:latin typeface="CMU Serif" panose="02000603000000000000" pitchFamily="2" charset="0"/>
                <a:ea typeface="CMU Serif" panose="02000603000000000000" pitchFamily="2" charset="0"/>
                <a:cs typeface="CMU Serif" panose="02000603000000000000" pitchFamily="2" charset="0"/>
              </a:rPr>
              <a:t>String</a:t>
            </a:r>
            <a:endParaRPr lang="en-US" sz="2800" dirty="0" smtClean="0"/>
          </a:p>
          <a:p>
            <a:pPr lvl="1"/>
            <a:r>
              <a:rPr lang="en-US" sz="2400" dirty="0" smtClean="0"/>
              <a:t>Format: type of valid print formats</a:t>
            </a:r>
          </a:p>
          <a:p>
            <a:pPr lvl="1"/>
            <a:r>
              <a:rPr lang="en-US" sz="2400" dirty="0" smtClean="0"/>
              <a:t>Data(f): type of data corresponding to format f</a:t>
            </a:r>
            <a:endParaRPr lang="en-US" sz="2400" dirty="0">
              <a:latin typeface="+mj-lt"/>
            </a:endParaRPr>
          </a:p>
          <a:p>
            <a:pPr lvl="1"/>
            <a:endParaRPr lang="en-US" sz="2400" dirty="0" smtClean="0">
              <a:latin typeface="+mj-lt"/>
            </a:endParaRPr>
          </a:p>
          <a:p>
            <a:pPr lvl="1"/>
            <a:endParaRPr lang="en-US" sz="2400" dirty="0">
              <a:latin typeface="+mj-lt"/>
            </a:endParaRPr>
          </a:p>
          <a:p>
            <a:pPr lvl="1"/>
            <a:endParaRPr lang="en-US" sz="2400" dirty="0" smtClean="0">
              <a:latin typeface="+mj-lt"/>
            </a:endParaRPr>
          </a:p>
          <a:p>
            <a:pPr lvl="1"/>
            <a:endParaRPr lang="en-US" sz="2400" dirty="0" smtClean="0">
              <a:latin typeface="+mj-lt"/>
            </a:endParaRPr>
          </a:p>
          <a:p>
            <a:pPr lvl="1"/>
            <a:endParaRPr lang="en-US" sz="2400" dirty="0">
              <a:latin typeface="+mj-lt"/>
            </a:endParaRPr>
          </a:p>
          <a:p>
            <a:pPr lvl="1"/>
            <a:r>
              <a:rPr lang="en-US" sz="2400" dirty="0" smtClean="0">
                <a:latin typeface="+mn-lt"/>
              </a:rPr>
              <a:t>Vectors are uniform, here is </a:t>
            </a:r>
            <a:r>
              <a:rPr lang="en-US" sz="2400" dirty="0" smtClean="0">
                <a:latin typeface="+mn-lt"/>
              </a:rPr>
              <a:t>non-uniform</a:t>
            </a:r>
          </a:p>
          <a:p>
            <a:pPr lvl="2"/>
            <a:r>
              <a:rPr lang="en-US" sz="2000" dirty="0" smtClean="0">
                <a:latin typeface="+mn-lt"/>
              </a:rPr>
              <a:t>More challenging!</a:t>
            </a:r>
            <a:endParaRPr lang="en-US" sz="2000" dirty="0" smtClean="0">
              <a:latin typeface="+mn-lt"/>
            </a:endParaRPr>
          </a:p>
        </p:txBody>
      </p:sp>
      <p:pic>
        <p:nvPicPr>
          <p:cNvPr id="4" name="Picture 3"/>
          <p:cNvPicPr>
            <a:picLocks noChangeAspect="1"/>
          </p:cNvPicPr>
          <p:nvPr/>
        </p:nvPicPr>
        <p:blipFill>
          <a:blip r:embed="rId3"/>
          <a:stretch>
            <a:fillRect/>
          </a:stretch>
        </p:blipFill>
        <p:spPr>
          <a:xfrm>
            <a:off x="1905000" y="3810000"/>
            <a:ext cx="5819775" cy="1589630"/>
          </a:xfrm>
          <a:prstGeom prst="rect">
            <a:avLst/>
          </a:prstGeom>
        </p:spPr>
      </p:pic>
      <p:pic>
        <p:nvPicPr>
          <p:cNvPr id="6" name="Picture 2" descr="C:\Users\Mohammad\Desktop\dictionary-clipart-free-vector-look-it-up-clip-art_107415_Look_It_Up_clip_art_high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292781"/>
            <a:ext cx="1573161"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89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Curry-Howard Correspondence</a:t>
            </a:r>
            <a:endParaRPr lang="en-US" dirty="0"/>
          </a:p>
        </p:txBody>
      </p:sp>
      <p:sp>
        <p:nvSpPr>
          <p:cNvPr id="3" name="Content Placeholder 2"/>
          <p:cNvSpPr>
            <a:spLocks noGrp="1"/>
          </p:cNvSpPr>
          <p:nvPr>
            <p:ph idx="1"/>
          </p:nvPr>
        </p:nvSpPr>
        <p:spPr>
          <a:xfrm>
            <a:off x="457200" y="1600200"/>
            <a:ext cx="8610600" cy="4953000"/>
          </a:xfrm>
        </p:spPr>
        <p:txBody>
          <a:bodyPr>
            <a:normAutofit/>
          </a:bodyPr>
          <a:lstStyle/>
          <a:p>
            <a:r>
              <a:rPr lang="en-US" sz="2800" dirty="0" smtClean="0">
                <a:solidFill>
                  <a:srgbClr val="0070C0"/>
                </a:solidFill>
              </a:rPr>
              <a:t>Proposition</a:t>
            </a:r>
            <a:r>
              <a:rPr lang="en-US" sz="2800" dirty="0" smtClean="0"/>
              <a:t>-as-</a:t>
            </a:r>
            <a:r>
              <a:rPr lang="en-US" sz="2800" dirty="0" smtClean="0">
                <a:solidFill>
                  <a:srgbClr val="7030A0"/>
                </a:solidFill>
              </a:rPr>
              <a:t>Type</a:t>
            </a:r>
            <a:r>
              <a:rPr lang="en-US" sz="2800" dirty="0" smtClean="0"/>
              <a:t> (and </a:t>
            </a:r>
            <a:r>
              <a:rPr lang="en-US" sz="2800" dirty="0" smtClean="0">
                <a:solidFill>
                  <a:srgbClr val="0070C0"/>
                </a:solidFill>
              </a:rPr>
              <a:t>Proof</a:t>
            </a:r>
            <a:r>
              <a:rPr lang="en-US" sz="2800" dirty="0" smtClean="0"/>
              <a:t>-as-</a:t>
            </a:r>
            <a:r>
              <a:rPr lang="en-US" sz="2800" dirty="0" smtClean="0">
                <a:solidFill>
                  <a:srgbClr val="7030A0"/>
                </a:solidFill>
              </a:rPr>
              <a:t>Term</a:t>
            </a:r>
            <a:r>
              <a:rPr lang="en-US" sz="2800" dirty="0" smtClean="0"/>
              <a:t>)</a:t>
            </a:r>
          </a:p>
          <a:p>
            <a:pPr lvl="1"/>
            <a:r>
              <a:rPr lang="en-US" sz="2400" dirty="0" smtClean="0"/>
              <a:t>A formula has a </a:t>
            </a:r>
            <a:r>
              <a:rPr lang="en-US" sz="2400" dirty="0" smtClean="0">
                <a:latin typeface="CMU Serif" panose="02000603000000000000" pitchFamily="2" charset="0"/>
                <a:ea typeface="CMU Serif" panose="02000603000000000000" pitchFamily="2" charset="0"/>
                <a:cs typeface="CMU Serif" panose="02000603000000000000" pitchFamily="2" charset="0"/>
              </a:rPr>
              <a:t>proof</a:t>
            </a:r>
            <a:r>
              <a:rPr lang="en-US" sz="2400" dirty="0" smtClean="0"/>
              <a:t> </a:t>
            </a:r>
            <a:r>
              <a:rPr lang="en-US" sz="2400" dirty="0" err="1" smtClean="0"/>
              <a:t>iff</a:t>
            </a:r>
            <a:r>
              <a:rPr lang="en-US" sz="2400" dirty="0" smtClean="0"/>
              <a:t> the corresponding type is inhabited</a:t>
            </a:r>
          </a:p>
          <a:p>
            <a:r>
              <a:rPr lang="en-US" sz="2800" dirty="0" smtClean="0"/>
              <a:t>Example:</a:t>
            </a:r>
            <a:endParaRPr lang="en-US" sz="2400" dirty="0"/>
          </a:p>
          <a:p>
            <a:pPr marL="0" indent="0" algn="ctr">
              <a:buNone/>
            </a:pPr>
            <a:r>
              <a:rPr lang="en-US" sz="2400" dirty="0" smtClean="0"/>
              <a:t> </a:t>
            </a:r>
            <a:r>
              <a:rPr lang="en-US" sz="2400" dirty="0" smtClean="0">
                <a:latin typeface="CMU Serif" panose="02000603000000000000" pitchFamily="2" charset="0"/>
                <a:ea typeface="CMU Serif" panose="02000603000000000000" pitchFamily="2" charset="0"/>
                <a:cs typeface="CMU Serif" panose="02000603000000000000" pitchFamily="2" charset="0"/>
              </a:rPr>
              <a:t>((A → B)</a:t>
            </a:r>
            <a:r>
              <a:rPr lang="en-US" sz="2400" dirty="0">
                <a:latin typeface="CMU Serif" panose="02000603000000000000" pitchFamily="2" charset="0"/>
                <a:ea typeface="CMU Serif" panose="02000603000000000000" pitchFamily="2" charset="0"/>
                <a:cs typeface="CMU Serif" panose="02000603000000000000" pitchFamily="2" charset="0"/>
              </a:rPr>
              <a:t> </a:t>
            </a:r>
            <a:r>
              <a:rPr lang="en-US" sz="2400" dirty="0" smtClean="0">
                <a:latin typeface="CMU Serif" panose="02000603000000000000" pitchFamily="2" charset="0"/>
                <a:ea typeface="CMU Serif" panose="02000603000000000000" pitchFamily="2" charset="0"/>
                <a:cs typeface="CMU Serif" panose="02000603000000000000" pitchFamily="2" charset="0"/>
              </a:rPr>
              <a:t>→ A) → (A</a:t>
            </a:r>
            <a:r>
              <a:rPr lang="en-US" sz="2400" dirty="0">
                <a:latin typeface="CMU Serif" panose="02000603000000000000" pitchFamily="2" charset="0"/>
                <a:ea typeface="CMU Serif" panose="02000603000000000000" pitchFamily="2" charset="0"/>
                <a:cs typeface="CMU Serif" panose="02000603000000000000" pitchFamily="2" charset="0"/>
              </a:rPr>
              <a:t> </a:t>
            </a:r>
            <a:r>
              <a:rPr lang="en-US" sz="2400" dirty="0" smtClean="0">
                <a:latin typeface="CMU Serif" panose="02000603000000000000" pitchFamily="2" charset="0"/>
                <a:ea typeface="CMU Serif" panose="02000603000000000000" pitchFamily="2" charset="0"/>
                <a:cs typeface="CMU Serif" panose="02000603000000000000" pitchFamily="2" charset="0"/>
              </a:rPr>
              <a:t>→ B) → B   (formula, type)</a:t>
            </a:r>
          </a:p>
          <a:p>
            <a:pPr marL="0" indent="0" algn="ctr">
              <a:buNone/>
            </a:pPr>
            <a:r>
              <a:rPr lang="el-GR" sz="2400" dirty="0" smtClean="0">
                <a:latin typeface="Cambria Math" panose="02040503050406030204" pitchFamily="18" charset="0"/>
                <a:ea typeface="Cambria Math" panose="02040503050406030204" pitchFamily="18" charset="0"/>
              </a:rPr>
              <a:t>λ</a:t>
            </a:r>
            <a:r>
              <a:rPr lang="en-US" sz="2400" dirty="0" smtClean="0">
                <a:latin typeface="CMU Serif" panose="02000603000000000000" pitchFamily="2" charset="0"/>
                <a:ea typeface="CMU Serif" panose="02000603000000000000" pitchFamily="2" charset="0"/>
                <a:cs typeface="CMU Serif" panose="02000603000000000000" pitchFamily="2" charset="0"/>
              </a:rPr>
              <a:t>f. </a:t>
            </a:r>
            <a:r>
              <a:rPr lang="el-GR" sz="2400" dirty="0" smtClean="0">
                <a:latin typeface="Cambria Math" panose="02040503050406030204" pitchFamily="18" charset="0"/>
                <a:ea typeface="Cambria Math" panose="02040503050406030204" pitchFamily="18" charset="0"/>
              </a:rPr>
              <a:t>λ</a:t>
            </a:r>
            <a:r>
              <a:rPr lang="en-US" sz="2400" dirty="0" smtClean="0">
                <a:latin typeface="CMU Serif" panose="02000603000000000000" pitchFamily="2" charset="0"/>
                <a:ea typeface="CMU Serif" panose="02000603000000000000" pitchFamily="2" charset="0"/>
                <a:cs typeface="CMU Serif" panose="02000603000000000000" pitchFamily="2" charset="0"/>
              </a:rPr>
              <a:t>u. u (f u)   (proof, term)</a:t>
            </a:r>
          </a:p>
          <a:p>
            <a:r>
              <a:rPr lang="en-US" sz="2800" dirty="0" smtClean="0">
                <a:latin typeface="+mn-lt"/>
                <a:ea typeface="CMU Serif" panose="02000603000000000000" pitchFamily="2" charset="0"/>
                <a:cs typeface="CMU Serif" panose="02000603000000000000" pitchFamily="2" charset="0"/>
              </a:rPr>
              <a:t>Constructive proof of A </a:t>
            </a:r>
            <a:r>
              <a:rPr lang="en-US" sz="2800" dirty="0" smtClean="0">
                <a:latin typeface="+mn-lt"/>
                <a:ea typeface="Cambria Math" panose="02040503050406030204" pitchFamily="18" charset="0"/>
                <a:cs typeface="CMU Serif" panose="02000603000000000000" pitchFamily="2" charset="0"/>
              </a:rPr>
              <a:t>⇒ B should be understood as a </a:t>
            </a:r>
            <a:r>
              <a:rPr lang="en-US" sz="2800" dirty="0" smtClean="0">
                <a:latin typeface="+mj-lt"/>
                <a:ea typeface="Cambria Math" panose="02040503050406030204" pitchFamily="18" charset="0"/>
                <a:cs typeface="CMU Serif" panose="02000603000000000000" pitchFamily="2" charset="0"/>
              </a:rPr>
              <a:t>procedure</a:t>
            </a:r>
            <a:r>
              <a:rPr lang="en-US" sz="2800" dirty="0" smtClean="0">
                <a:latin typeface="+mn-lt"/>
                <a:ea typeface="Cambria Math" panose="02040503050406030204" pitchFamily="18" charset="0"/>
                <a:cs typeface="CMU Serif" panose="02000603000000000000" pitchFamily="2" charset="0"/>
              </a:rPr>
              <a:t> that transforms any given proof of A into a proof of B</a:t>
            </a:r>
          </a:p>
          <a:p>
            <a:pPr lvl="1"/>
            <a:r>
              <a:rPr lang="en-US" sz="2400" dirty="0" smtClean="0">
                <a:latin typeface="+mn-lt"/>
              </a:rPr>
              <a:t>A proof of </a:t>
            </a:r>
            <a:r>
              <a:rPr lang="en-US" sz="2400" dirty="0">
                <a:ea typeface="CMU Serif" panose="02000603000000000000" pitchFamily="2" charset="0"/>
                <a:cs typeface="CMU Serif" panose="02000603000000000000" pitchFamily="2" charset="0"/>
              </a:rPr>
              <a:t>A </a:t>
            </a:r>
            <a:r>
              <a:rPr lang="en-US" sz="2400" dirty="0">
                <a:ea typeface="Cambria Math" panose="02040503050406030204" pitchFamily="18" charset="0"/>
                <a:cs typeface="CMU Serif" panose="02000603000000000000" pitchFamily="2" charset="0"/>
              </a:rPr>
              <a:t>⇒ </a:t>
            </a:r>
            <a:r>
              <a:rPr lang="en-US" sz="2400" dirty="0" smtClean="0">
                <a:ea typeface="Cambria Math" panose="02040503050406030204" pitchFamily="18" charset="0"/>
                <a:cs typeface="CMU Serif" panose="02000603000000000000" pitchFamily="2" charset="0"/>
              </a:rPr>
              <a:t>B is simply any term of type </a:t>
            </a:r>
            <a:r>
              <a:rPr lang="en-US" sz="2400" dirty="0">
                <a:ea typeface="CMU Serif" panose="02000603000000000000" pitchFamily="2" charset="0"/>
                <a:cs typeface="CMU Serif" panose="02000603000000000000" pitchFamily="2" charset="0"/>
              </a:rPr>
              <a:t>A </a:t>
            </a:r>
            <a:r>
              <a:rPr lang="en-US" sz="2400" dirty="0">
                <a:latin typeface="CMU Serif" panose="02000603000000000000" pitchFamily="2" charset="0"/>
                <a:ea typeface="CMU Serif" panose="02000603000000000000" pitchFamily="2" charset="0"/>
                <a:cs typeface="CMU Serif" panose="02000603000000000000" pitchFamily="2" charset="0"/>
              </a:rPr>
              <a:t>→</a:t>
            </a:r>
            <a:r>
              <a:rPr lang="en-US" sz="2400" dirty="0" smtClean="0">
                <a:ea typeface="Cambria Math" panose="02040503050406030204" pitchFamily="18" charset="0"/>
                <a:cs typeface="CMU Serif" panose="02000603000000000000" pitchFamily="2" charset="0"/>
              </a:rPr>
              <a:t> B</a:t>
            </a:r>
          </a:p>
        </p:txBody>
      </p:sp>
    </p:spTree>
    <p:extLst>
      <p:ext uri="{BB962C8B-B14F-4D97-AF65-F5344CB8AC3E}">
        <p14:creationId xmlns:p14="http://schemas.microsoft.com/office/powerpoint/2010/main" val="229629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Curry-Howard Correspondence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610600" cy="4953000"/>
              </a:xfrm>
            </p:spPr>
            <p:txBody>
              <a:bodyPr>
                <a:normAutofit/>
              </a:bodyPr>
              <a:lstStyle/>
              <a:p>
                <a:r>
                  <a:rPr lang="en-US" sz="2800" dirty="0" smtClean="0">
                    <a:ea typeface="Cambria Math" panose="02040503050406030204" pitchFamily="18" charset="0"/>
                    <a:cs typeface="CMU Serif" panose="02000603000000000000" pitchFamily="2" charset="0"/>
                  </a:rPr>
                  <a:t>Generalizing the correspondence to </a:t>
                </a:r>
                <a:r>
                  <a:rPr lang="en-US" sz="2800" dirty="0">
                    <a:solidFill>
                      <a:srgbClr val="0070C0"/>
                    </a:solidFill>
                    <a:ea typeface="Cambria Math" panose="02040503050406030204" pitchFamily="18" charset="0"/>
                    <a:cs typeface="CMU Serif" panose="02000603000000000000" pitchFamily="2" charset="0"/>
                  </a:rPr>
                  <a:t>first-order</a:t>
                </a:r>
                <a:r>
                  <a:rPr lang="en-US" sz="2800" dirty="0">
                    <a:ea typeface="Cambria Math" panose="02040503050406030204" pitchFamily="18" charset="0"/>
                    <a:cs typeface="CMU Serif" panose="02000603000000000000" pitchFamily="2" charset="0"/>
                  </a:rPr>
                  <a:t> predicate logic leads to </a:t>
                </a:r>
                <a:r>
                  <a:rPr lang="en-US" sz="2800" dirty="0">
                    <a:solidFill>
                      <a:srgbClr val="7030A0"/>
                    </a:solidFill>
                    <a:ea typeface="Cambria Math" panose="02040503050406030204" pitchFamily="18" charset="0"/>
                    <a:cs typeface="CMU Serif" panose="02000603000000000000" pitchFamily="2" charset="0"/>
                  </a:rPr>
                  <a:t>dependent </a:t>
                </a:r>
                <a:r>
                  <a:rPr lang="en-US" sz="2800" dirty="0" smtClean="0">
                    <a:solidFill>
                      <a:srgbClr val="7030A0"/>
                    </a:solidFill>
                    <a:ea typeface="Cambria Math" panose="02040503050406030204" pitchFamily="18" charset="0"/>
                    <a:cs typeface="CMU Serif" panose="02000603000000000000" pitchFamily="2" charset="0"/>
                  </a:rPr>
                  <a:t>types</a:t>
                </a:r>
              </a:p>
              <a:p>
                <a:r>
                  <a:rPr lang="en-US" sz="2800" dirty="0" smtClean="0">
                    <a:ea typeface="Cambria Math" panose="02040503050406030204" pitchFamily="18" charset="0"/>
                    <a:cs typeface="CMU Serif" panose="02000603000000000000" pitchFamily="2" charset="0"/>
                  </a:rPr>
                  <a:t>A proof of the </a:t>
                </a:r>
                <a:r>
                  <a:rPr lang="en-US" sz="2800" dirty="0" smtClean="0">
                    <a:latin typeface="+mj-lt"/>
                    <a:ea typeface="Cambria Math" panose="02040503050406030204" pitchFamily="18" charset="0"/>
                    <a:cs typeface="CMU Serif" panose="02000603000000000000" pitchFamily="2" charset="0"/>
                  </a:rPr>
                  <a:t>universal quantification </a:t>
                </a:r>
                <a14:m>
                  <m:oMath xmlns:m="http://schemas.openxmlformats.org/officeDocument/2006/math">
                    <m:r>
                      <a:rPr lang="en-US" sz="2800" b="0" i="1" smtClean="0">
                        <a:latin typeface="Cambria Math" panose="02040503050406030204" pitchFamily="18" charset="0"/>
                        <a:ea typeface="CMU Serif" panose="02000603000000000000" pitchFamily="2" charset="0"/>
                        <a:cs typeface="CMU Serif" panose="02000603000000000000" pitchFamily="2" charset="0"/>
                      </a:rPr>
                      <m:t>∀</m:t>
                    </m:r>
                  </m:oMath>
                </a14:m>
                <a:r>
                  <a:rPr lang="en-US" sz="2800" dirty="0" smtClean="0">
                    <a:latin typeface="CMU Serif" panose="02000603000000000000" pitchFamily="2" charset="0"/>
                    <a:ea typeface="CMU Serif" panose="02000603000000000000" pitchFamily="2" charset="0"/>
                    <a:cs typeface="CMU Serif" panose="02000603000000000000" pitchFamily="2" charset="0"/>
                  </a:rPr>
                  <a:t>x:A. B(x)</a:t>
                </a:r>
                <a:r>
                  <a:rPr lang="en-US" sz="2800" dirty="0" smtClean="0">
                    <a:ea typeface="Cambria Math" panose="02040503050406030204" pitchFamily="18" charset="0"/>
                    <a:cs typeface="CMU Serif" panose="02000603000000000000" pitchFamily="2" charset="0"/>
                  </a:rPr>
                  <a:t> is constructively a procedure that given an </a:t>
                </a:r>
                <a:r>
                  <a:rPr lang="en-US" sz="2800" dirty="0" smtClean="0">
                    <a:latin typeface="+mj-lt"/>
                    <a:ea typeface="Cambria Math" panose="02040503050406030204" pitchFamily="18" charset="0"/>
                    <a:cs typeface="CMU Serif" panose="02000603000000000000" pitchFamily="2" charset="0"/>
                  </a:rPr>
                  <a:t>arbitrary</a:t>
                </a:r>
                <a:r>
                  <a:rPr lang="en-US" sz="2800" dirty="0" smtClean="0">
                    <a:ea typeface="Cambria Math" panose="02040503050406030204" pitchFamily="18" charset="0"/>
                    <a:cs typeface="CMU Serif" panose="02000603000000000000" pitchFamily="2" charset="0"/>
                  </a:rPr>
                  <a:t> element </a:t>
                </a:r>
                <a:r>
                  <a:rPr lang="en-US" sz="2800" dirty="0" smtClean="0">
                    <a:latin typeface="CMU Serif" panose="02000603000000000000" pitchFamily="2" charset="0"/>
                    <a:ea typeface="CMU Serif" panose="02000603000000000000" pitchFamily="2" charset="0"/>
                    <a:cs typeface="CMU Serif" panose="02000603000000000000" pitchFamily="2" charset="0"/>
                  </a:rPr>
                  <a:t>x</a:t>
                </a:r>
                <a:r>
                  <a:rPr lang="en-US" sz="2800" dirty="0" smtClean="0">
                    <a:ea typeface="Cambria Math" panose="02040503050406030204" pitchFamily="18" charset="0"/>
                    <a:cs typeface="CMU Serif" panose="02000603000000000000" pitchFamily="2" charset="0"/>
                  </a:rPr>
                  <a:t> of type </a:t>
                </a:r>
                <a:r>
                  <a:rPr lang="en-US" sz="2800" dirty="0" smtClean="0">
                    <a:latin typeface="CMU Serif" panose="02000603000000000000" pitchFamily="2" charset="0"/>
                    <a:ea typeface="CMU Serif" panose="02000603000000000000" pitchFamily="2" charset="0"/>
                    <a:cs typeface="CMU Serif" panose="02000603000000000000" pitchFamily="2" charset="0"/>
                  </a:rPr>
                  <a:t>A</a:t>
                </a:r>
                <a:r>
                  <a:rPr lang="en-US" sz="2800" dirty="0" smtClean="0">
                    <a:ea typeface="Cambria Math" panose="02040503050406030204" pitchFamily="18" charset="0"/>
                    <a:cs typeface="CMU Serif" panose="02000603000000000000" pitchFamily="2" charset="0"/>
                  </a:rPr>
                  <a:t> produces a proof of </a:t>
                </a:r>
                <a:r>
                  <a:rPr lang="en-US" sz="2800" dirty="0" smtClean="0">
                    <a:latin typeface="CMU Serif" panose="02000603000000000000" pitchFamily="2" charset="0"/>
                    <a:ea typeface="CMU Serif" panose="02000603000000000000" pitchFamily="2" charset="0"/>
                    <a:cs typeface="CMU Serif" panose="02000603000000000000" pitchFamily="2" charset="0"/>
                  </a:rPr>
                  <a:t>B(x)</a:t>
                </a:r>
              </a:p>
              <a:p>
                <a:r>
                  <a:rPr lang="en-US" sz="2800" dirty="0" smtClean="0">
                    <a:ea typeface="Cambria Math" panose="02040503050406030204" pitchFamily="18" charset="0"/>
                    <a:cs typeface="CMU Serif" panose="02000603000000000000" pitchFamily="2" charset="0"/>
                  </a:rPr>
                  <a:t>Identification of </a:t>
                </a:r>
                <a:r>
                  <a:rPr lang="en-US" sz="2800" dirty="0" smtClean="0">
                    <a:solidFill>
                      <a:srgbClr val="0070C0"/>
                    </a:solidFill>
                    <a:ea typeface="Cambria Math" panose="02040503050406030204" pitchFamily="18" charset="0"/>
                    <a:cs typeface="CMU Serif" panose="02000603000000000000" pitchFamily="2" charset="0"/>
                  </a:rPr>
                  <a:t>universal quantification </a:t>
                </a:r>
                <a:r>
                  <a:rPr lang="en-US" sz="2800" dirty="0" smtClean="0">
                    <a:ea typeface="Cambria Math" panose="02040503050406030204" pitchFamily="18" charset="0"/>
                    <a:cs typeface="CMU Serif" panose="02000603000000000000" pitchFamily="2" charset="0"/>
                  </a:rPr>
                  <a:t>with </a:t>
                </a:r>
                <a:r>
                  <a:rPr lang="en-US" sz="2800" dirty="0" smtClean="0">
                    <a:solidFill>
                      <a:srgbClr val="7030A0"/>
                    </a:solidFill>
                    <a:ea typeface="Cambria Math" panose="02040503050406030204" pitchFamily="18" charset="0"/>
                    <a:cs typeface="CMU Serif" panose="02000603000000000000" pitchFamily="2" charset="0"/>
                  </a:rPr>
                  <a:t>dependent product</a:t>
                </a:r>
              </a:p>
              <a:p>
                <a:pPr lvl="1"/>
                <a:r>
                  <a:rPr lang="en-US" sz="2400" dirty="0" smtClean="0">
                    <a:ea typeface="Cambria Math" panose="02040503050406030204" pitchFamily="18" charset="0"/>
                    <a:cs typeface="CMU Serif" panose="02000603000000000000" pitchFamily="2" charset="0"/>
                  </a:rPr>
                  <a:t>A proof of </a:t>
                </a:r>
                <a14:m>
                  <m:oMath xmlns:m="http://schemas.openxmlformats.org/officeDocument/2006/math">
                    <m:r>
                      <a:rPr lang="en-US" sz="2400" i="1">
                        <a:latin typeface="Cambria Math" panose="02040503050406030204" pitchFamily="18" charset="0"/>
                        <a:ea typeface="CMU Serif" panose="02000603000000000000" pitchFamily="2" charset="0"/>
                        <a:cs typeface="CMU Serif" panose="02000603000000000000" pitchFamily="2" charset="0"/>
                      </a:rPr>
                      <m:t>∀</m:t>
                    </m:r>
                  </m:oMath>
                </a14:m>
                <a:r>
                  <a:rPr lang="en-US" sz="2400" dirty="0">
                    <a:latin typeface="CMU Serif" panose="02000603000000000000" pitchFamily="2" charset="0"/>
                    <a:ea typeface="CMU Serif" panose="02000603000000000000" pitchFamily="2" charset="0"/>
                    <a:cs typeface="CMU Serif" panose="02000603000000000000" pitchFamily="2" charset="0"/>
                  </a:rPr>
                  <a:t>x:A. </a:t>
                </a:r>
                <a:r>
                  <a:rPr lang="en-US" sz="2400" dirty="0" smtClean="0">
                    <a:latin typeface="CMU Serif" panose="02000603000000000000" pitchFamily="2" charset="0"/>
                    <a:ea typeface="CMU Serif" panose="02000603000000000000" pitchFamily="2" charset="0"/>
                    <a:cs typeface="CMU Serif" panose="02000603000000000000" pitchFamily="2" charset="0"/>
                  </a:rPr>
                  <a:t>B(x)</a:t>
                </a:r>
                <a:r>
                  <a:rPr lang="en-US" sz="2400" dirty="0" smtClean="0">
                    <a:ea typeface="Cambria Math" panose="02040503050406030204" pitchFamily="18" charset="0"/>
                    <a:cs typeface="CMU Serif" panose="02000603000000000000" pitchFamily="2" charset="0"/>
                  </a:rPr>
                  <a:t> is a member of </a:t>
                </a:r>
                <a:r>
                  <a:rPr lang="el-GR" sz="2400" dirty="0" smtClean="0">
                    <a:latin typeface="CMU Serif" panose="02000603000000000000" pitchFamily="2" charset="0"/>
                    <a:ea typeface="CMU Serif" panose="02000603000000000000" pitchFamily="2" charset="0"/>
                    <a:cs typeface="CMU Serif" panose="02000603000000000000" pitchFamily="2" charset="0"/>
                  </a:rPr>
                  <a:t>Π</a:t>
                </a:r>
                <a:r>
                  <a:rPr lang="en-US" sz="2400" dirty="0" smtClean="0">
                    <a:latin typeface="CMU Serif" panose="02000603000000000000" pitchFamily="2" charset="0"/>
                    <a:ea typeface="CMU Serif" panose="02000603000000000000" pitchFamily="2" charset="0"/>
                    <a:cs typeface="CMU Serif" panose="02000603000000000000" pitchFamily="2" charset="0"/>
                  </a:rPr>
                  <a:t>x:A. B(x)</a:t>
                </a:r>
              </a:p>
              <a:p>
                <a:r>
                  <a:rPr lang="en-US" sz="2800" dirty="0" smtClean="0">
                    <a:solidFill>
                      <a:srgbClr val="0070C0"/>
                    </a:solidFill>
                    <a:ea typeface="Cambria Math" panose="02040503050406030204" pitchFamily="18" charset="0"/>
                    <a:cs typeface="CMU Serif" panose="02000603000000000000" pitchFamily="2" charset="0"/>
                  </a:rPr>
                  <a:t>Existential quantification</a:t>
                </a:r>
                <a:r>
                  <a:rPr lang="en-US" sz="2800" dirty="0" smtClean="0">
                    <a:ea typeface="Cambria Math" panose="02040503050406030204" pitchFamily="18" charset="0"/>
                    <a:cs typeface="CMU Serif" panose="02000603000000000000" pitchFamily="2" charset="0"/>
                  </a:rPr>
                  <a:t> </a:t>
                </a:r>
                <a:r>
                  <a:rPr lang="en-US" sz="2800" dirty="0" smtClean="0">
                    <a:latin typeface="Cambria Math" panose="02040503050406030204" pitchFamily="18" charset="0"/>
                    <a:ea typeface="Cambria Math" panose="02040503050406030204" pitchFamily="18" charset="0"/>
                    <a:cs typeface="CMU Serif" panose="02000603000000000000" pitchFamily="2" charset="0"/>
                  </a:rPr>
                  <a:t>≡ </a:t>
                </a:r>
                <a:r>
                  <a:rPr lang="el-GR" sz="2800" dirty="0" smtClean="0">
                    <a:solidFill>
                      <a:srgbClr val="7030A0"/>
                    </a:solidFill>
                    <a:latin typeface="Cambria Math" panose="02040503050406030204" pitchFamily="18" charset="0"/>
                    <a:ea typeface="Cambria Math" panose="02040503050406030204" pitchFamily="18" charset="0"/>
                    <a:cs typeface="CMU Serif" panose="02000603000000000000" pitchFamily="2" charset="0"/>
                  </a:rPr>
                  <a:t>Σ</a:t>
                </a:r>
                <a:r>
                  <a:rPr lang="en-US" sz="2800" dirty="0" smtClean="0">
                    <a:solidFill>
                      <a:srgbClr val="7030A0"/>
                    </a:solidFill>
                    <a:latin typeface="Cambria Math" panose="02040503050406030204" pitchFamily="18" charset="0"/>
                    <a:ea typeface="Cambria Math" panose="02040503050406030204" pitchFamily="18" charset="0"/>
                    <a:cs typeface="CMU Serif" panose="02000603000000000000" pitchFamily="2" charset="0"/>
                  </a:rPr>
                  <a:t>-</a:t>
                </a:r>
                <a:r>
                  <a:rPr lang="en-US" sz="2800" dirty="0" smtClean="0">
                    <a:solidFill>
                      <a:srgbClr val="7030A0"/>
                    </a:solidFill>
                    <a:ea typeface="Cambria Math" panose="02040503050406030204" pitchFamily="18" charset="0"/>
                    <a:cs typeface="CMU Serif" panose="02000603000000000000" pitchFamily="2" charset="0"/>
                  </a:rPr>
                  <a:t>types</a:t>
                </a:r>
              </a:p>
              <a:p>
                <a:r>
                  <a:rPr lang="en-US" sz="2800" dirty="0" smtClean="0">
                    <a:solidFill>
                      <a:srgbClr val="0070C0"/>
                    </a:solidFill>
                    <a:ea typeface="Cambria Math" panose="02040503050406030204" pitchFamily="18" charset="0"/>
                    <a:cs typeface="CMU Serif" panose="02000603000000000000" pitchFamily="2" charset="0"/>
                  </a:rPr>
                  <a:t>Equality</a:t>
                </a:r>
                <a:r>
                  <a:rPr lang="en-US" sz="2800" dirty="0" smtClean="0">
                    <a:ea typeface="Cambria Math" panose="02040503050406030204" pitchFamily="18" charset="0"/>
                    <a:cs typeface="CMU Serif" panose="02000603000000000000" pitchFamily="2" charset="0"/>
                  </a:rPr>
                  <a:t> </a:t>
                </a:r>
                <a:r>
                  <a:rPr lang="en-US" sz="2800" dirty="0" smtClean="0">
                    <a:latin typeface="Cambria Math" panose="02040503050406030204" pitchFamily="18" charset="0"/>
                    <a:ea typeface="Cambria Math" panose="02040503050406030204" pitchFamily="18" charset="0"/>
                    <a:cs typeface="CMU Serif" panose="02000603000000000000" pitchFamily="2" charset="0"/>
                  </a:rPr>
                  <a:t>≡ </a:t>
                </a:r>
                <a:r>
                  <a:rPr lang="en-US" sz="2800" dirty="0" smtClean="0">
                    <a:solidFill>
                      <a:srgbClr val="7030A0"/>
                    </a:solidFill>
                    <a:ea typeface="Cambria Math" panose="02040503050406030204" pitchFamily="18" charset="0"/>
                    <a:cs typeface="CMU Serif" panose="02000603000000000000" pitchFamily="2" charset="0"/>
                  </a:rPr>
                  <a:t>Identity types</a:t>
                </a:r>
                <a:endParaRPr lang="en-US" sz="2800" dirty="0">
                  <a:solidFill>
                    <a:srgbClr val="7030A0"/>
                  </a:solidFill>
                  <a:ea typeface="Cambria Math" panose="02040503050406030204" pitchFamily="18" charset="0"/>
                  <a:cs typeface="CMU Serif" panose="02000603000000000000" pitchFamily="2"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610600" cy="4953000"/>
              </a:xfrm>
              <a:blipFill>
                <a:blip r:embed="rId3"/>
                <a:stretch>
                  <a:fillRect l="-1274" t="-1355"/>
                </a:stretch>
              </a:blipFill>
            </p:spPr>
            <p:txBody>
              <a:bodyPr/>
              <a:lstStyle/>
              <a:p>
                <a:r>
                  <a:rPr lang="en-US">
                    <a:noFill/>
                  </a:rPr>
                  <a:t> </a:t>
                </a:r>
              </a:p>
            </p:txBody>
          </p:sp>
        </mc:Fallback>
      </mc:AlternateContent>
    </p:spTree>
    <p:extLst>
      <p:ext uri="{BB962C8B-B14F-4D97-AF65-F5344CB8AC3E}">
        <p14:creationId xmlns:p14="http://schemas.microsoft.com/office/powerpoint/2010/main" val="213426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MA">
      <a:majorFont>
        <a:latin typeface="CMU Sans Serif"/>
        <a:ea typeface=""/>
        <a:cs typeface="B Nazanin"/>
      </a:majorFont>
      <a:minorFont>
        <a:latin typeface="CMU Sans Serif Demi Condensed"/>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SMA</Template>
  <TotalTime>7625</TotalTime>
  <Words>2286</Words>
  <Application>Microsoft Office PowerPoint</Application>
  <PresentationFormat>On-screen Show (4:3)</PresentationFormat>
  <Paragraphs>300</Paragraphs>
  <Slides>33</Slides>
  <Notes>29</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 Nazanin</vt:lpstr>
      <vt:lpstr>Calibri</vt:lpstr>
      <vt:lpstr>Cambria Math</vt:lpstr>
      <vt:lpstr>CMU Classical Serif</vt:lpstr>
      <vt:lpstr>CMU Sans Serif</vt:lpstr>
      <vt:lpstr>CMU Sans Serif Demi Condensed</vt:lpstr>
      <vt:lpstr>CMU Serif</vt:lpstr>
      <vt:lpstr>Wingdings</vt:lpstr>
      <vt:lpstr>SMA</vt:lpstr>
      <vt:lpstr>Dependent Types,  Twelf and Its Application in Proof</vt:lpstr>
      <vt:lpstr>Outline</vt:lpstr>
      <vt:lpstr>Motivation</vt:lpstr>
      <vt:lpstr>Motivation (cont.)</vt:lpstr>
      <vt:lpstr>Motivation (cont.)</vt:lpstr>
      <vt:lpstr>Motivation (cont.)</vt:lpstr>
      <vt:lpstr>Motivation (cont.)</vt:lpstr>
      <vt:lpstr>Curry-Howard Correspondence</vt:lpstr>
      <vt:lpstr>Curry-Howard Correspondence (cont.)</vt:lpstr>
      <vt:lpstr>Curry-Howard Correspondence (cont.)</vt:lpstr>
      <vt:lpstr>Logical Frameworks</vt:lpstr>
      <vt:lpstr>Logical Frameworks (cont.)</vt:lpstr>
      <vt:lpstr>Logical Frameworks (cont.)</vt:lpstr>
      <vt:lpstr>Logical Frameworks (cont.)</vt:lpstr>
      <vt:lpstr>Pure First-Order Dependent Types</vt:lpstr>
      <vt:lpstr>Pure First-Order Dependent Types (cont.)</vt:lpstr>
      <vt:lpstr>Pure First-Order Dependent Types (cont.)</vt:lpstr>
      <vt:lpstr>PowerPoint Presentation</vt:lpstr>
      <vt:lpstr>Algorithmic Typing and Equality</vt:lpstr>
      <vt:lpstr>Pure First-Order Dependent Types (cont.)</vt:lpstr>
      <vt:lpstr>Pure First-Order Dependent Types (cont.)</vt:lpstr>
      <vt:lpstr>Dependent Sum Types</vt:lpstr>
      <vt:lpstr>Dependent Sum Types (cont.)</vt:lpstr>
      <vt:lpstr>The Calculus of Construction</vt:lpstr>
      <vt:lpstr>The Calculus of Construction</vt:lpstr>
      <vt:lpstr>Lambda Cube</vt:lpstr>
      <vt:lpstr>First-Order Dependent Types,  PTS-style</vt:lpstr>
      <vt:lpstr>Twelf in Practice</vt:lpstr>
      <vt:lpstr>Programming with Dependent Types</vt:lpstr>
      <vt:lpstr>Conclusion</vt:lpstr>
      <vt:lpstr>References</vt:lpstr>
      <vt:lpstr>Recent Work</vt:lpstr>
      <vt:lpstr>Any Questions?</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dc:creator>
  <cp:lastModifiedBy>Seyed Mohammad Mehdi Ahmadpanah</cp:lastModifiedBy>
  <cp:revision>1428</cp:revision>
  <dcterms:created xsi:type="dcterms:W3CDTF">2017-02-16T11:10:54Z</dcterms:created>
  <dcterms:modified xsi:type="dcterms:W3CDTF">2018-02-14T12:46:35Z</dcterms:modified>
</cp:coreProperties>
</file>