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9" r:id="rId9"/>
    <p:sldId id="270" r:id="rId10"/>
    <p:sldId id="260" r:id="rId11"/>
    <p:sldId id="261" r:id="rId12"/>
    <p:sldId id="262" r:id="rId13"/>
    <p:sldId id="263" r:id="rId14"/>
    <p:sldId id="264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6103-0578-4C92-92F9-9A92F3519F8B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39383-43CB-4631-8D0F-AD6983F52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937D2A2-FFCB-4C48-B5C2-F4B02C254D7A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4C1B-A4CE-44F6-8333-A1A0116CC620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FB7-20CE-4DF4-9AE0-E3C36ECF3B4D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84-87D8-41F8-9EC2-6AB2FD5DD5F7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586-96A1-462A-98CE-6DF88A1F86DF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2E2A-F022-447D-A53E-EAD312BB0C77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D07-B9C9-4A12-BE84-6CA9B3A0D350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AFF-0629-4276-8253-30C538AF5E77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B9C5-0BE5-4E77-8224-F2D94FC8BAEC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5BF3-AE47-4A6E-BDCD-026F1FC8F7BC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A99-FCA5-4A68-B761-E428E92769E9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DDCA68-CE76-46C3-A05C-BAB46F57488A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ransition spd="slow">
    <p:cover/>
  </p:transition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8-queen-proble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3092" y="4960138"/>
            <a:ext cx="7772400" cy="41803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Solving 8-Queens Problem using ROBDD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b="9167"/>
          <a:stretch>
            <a:fillRect/>
          </a:stretch>
        </p:blipFill>
        <p:spPr>
          <a:xfrm>
            <a:off x="3048" y="0"/>
            <a:ext cx="12188952" cy="4572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585981" y="4960138"/>
            <a:ext cx="3200400" cy="1463040"/>
          </a:xfrm>
        </p:spPr>
        <p:txBody>
          <a:bodyPr>
            <a:noAutofit/>
          </a:bodyPr>
          <a:lstStyle/>
          <a:p>
            <a:r>
              <a:rPr lang="en-US" sz="1400" dirty="0" smtClean="0"/>
              <a:t>Presented To,</a:t>
            </a:r>
          </a:p>
          <a:p>
            <a:r>
              <a:rPr lang="en-US" sz="1400" b="1" cap="all" dirty="0"/>
              <a:t>Dr. Hafiz Md. Hasan </a:t>
            </a:r>
            <a:r>
              <a:rPr lang="en-US" sz="1400" b="1" cap="all" dirty="0" err="1"/>
              <a:t>Babu</a:t>
            </a:r>
            <a:endParaRPr lang="en-US" sz="1400" b="1" cap="all" dirty="0"/>
          </a:p>
          <a:p>
            <a:r>
              <a:rPr lang="en-US" sz="1400" dirty="0"/>
              <a:t>(Professor)Department of Computer Science and Engineering</a:t>
            </a:r>
          </a:p>
          <a:p>
            <a:endParaRPr lang="en-US" sz="1400" dirty="0" smtClean="0"/>
          </a:p>
          <a:p>
            <a:r>
              <a:rPr lang="en-US" sz="1400" dirty="0" smtClean="0"/>
              <a:t>Presented </a:t>
            </a:r>
            <a:r>
              <a:rPr lang="en-US" sz="1400" dirty="0" smtClean="0"/>
              <a:t>By,</a:t>
            </a:r>
          </a:p>
          <a:p>
            <a:r>
              <a:rPr lang="en-US" sz="1600" b="1" dirty="0" smtClean="0"/>
              <a:t>Sabbir Mahmud Afridi</a:t>
            </a:r>
            <a:endParaRPr lang="en-US" sz="1600" b="1" dirty="0" smtClean="0"/>
          </a:p>
          <a:p>
            <a:r>
              <a:rPr lang="en-US" sz="1400" dirty="0" smtClean="0"/>
              <a:t>Roll: SH-2334</a:t>
            </a:r>
            <a:endParaRPr lang="en-US" sz="14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34560" y="5169154"/>
            <a:ext cx="671497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Name: Decision Diagrams for VLSI </a:t>
            </a:r>
            <a:r>
              <a:rPr lang="en-US" dirty="0" smtClean="0"/>
              <a:t>Design</a:t>
            </a:r>
          </a:p>
          <a:p>
            <a:r>
              <a:rPr lang="en-US" dirty="0"/>
              <a:t>Course Code: </a:t>
            </a:r>
            <a:r>
              <a:rPr lang="en-US" dirty="0" smtClean="0"/>
              <a:t>CSE-532</a:t>
            </a:r>
          </a:p>
          <a:p>
            <a:r>
              <a:rPr lang="en-US" dirty="0"/>
              <a:t>Masters </a:t>
            </a:r>
            <a:r>
              <a:rPr lang="en-US" dirty="0" smtClean="0"/>
              <a:t>Spring </a:t>
            </a:r>
            <a:r>
              <a:rPr lang="en-US" dirty="0"/>
              <a:t>Semester 2024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301508"/>
            <a:ext cx="1004668" cy="12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8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8-Queens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Method 1: Brute Force Approach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95998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Straightforward Approach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Tries </a:t>
            </a:r>
            <a:r>
              <a:rPr lang="en-US" dirty="0"/>
              <a:t>Every Possibilities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Does not consider Advance Techniques</a:t>
            </a:r>
            <a:endParaRPr lang="en-US" dirty="0"/>
          </a:p>
        </p:txBody>
      </p:sp>
      <p:pic>
        <p:nvPicPr>
          <p:cNvPr id="3074" name="Picture 2" descr="3 Digits Password Reset Zinc Alloy Combination Padlock 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46" y="2084832"/>
            <a:ext cx="2891973" cy="28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25965" y="2084832"/>
            <a:ext cx="16436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0 0 0 </a:t>
            </a:r>
            <a:endParaRPr lang="en-US" dirty="0" smtClean="0"/>
          </a:p>
          <a:p>
            <a:r>
              <a:rPr lang="en-US" dirty="0" smtClean="0"/>
              <a:t>0 </a:t>
            </a:r>
            <a:r>
              <a:rPr lang="en-US" dirty="0"/>
              <a:t>0 1 </a:t>
            </a:r>
            <a:endParaRPr lang="en-US" dirty="0" smtClean="0"/>
          </a:p>
          <a:p>
            <a:r>
              <a:rPr lang="en-US" dirty="0" smtClean="0"/>
              <a:t>… 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9 </a:t>
            </a:r>
            <a:r>
              <a:rPr lang="en-US" dirty="0"/>
              <a:t>9 8 </a:t>
            </a:r>
            <a:endParaRPr lang="en-US" dirty="0" smtClean="0"/>
          </a:p>
          <a:p>
            <a:r>
              <a:rPr lang="en-US" dirty="0" smtClean="0"/>
              <a:t>9 </a:t>
            </a:r>
            <a:r>
              <a:rPr lang="en-US" dirty="0"/>
              <a:t>9 </a:t>
            </a:r>
            <a:r>
              <a:rPr lang="en-US" dirty="0" smtClean="0"/>
              <a:t>9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(Tries Every Possible Combination)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84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8-Queens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Method 1: Brute Force Approach (contd.)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098" name="Picture 2" descr="https://lichess1.org/export/fen.gif?fen=QQQQQQQQ/8/8/8/8/8/8/8_w_-_-_0_1&amp;color=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07" y="2293175"/>
            <a:ext cx="3370343" cy="33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ichess1.org/export/fen.gif?fen=QQQQQQQ1/Q7/8/8/8/8/8/8_w_-_-_0_1&amp;color=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51" y="2293175"/>
            <a:ext cx="3370343" cy="33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51860" y="5663518"/>
            <a:ext cx="326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Combination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5351" y="5665958"/>
            <a:ext cx="326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Combination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83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8-Queens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Method 1: Brute Force Approach (contd.)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122" name="Picture 2" descr="GitHub - saamiberk/Eight-Queens-Problem-using-Hill-Climbing-GUI: Solving  and GUI demonstration of Eight-Queens Problem using Hill 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974289"/>
            <a:ext cx="5944283" cy="47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165729" y="3884113"/>
                <a:ext cx="4932485" cy="948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considers all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𝐶𝑜𝑚𝑏𝑖𝑛𝑎𝑡𝑖𝑜𝑛𝑠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4,426,165,368</m:t>
                    </m:r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blind placements of eight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queens.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29" y="3884113"/>
                <a:ext cx="4932485" cy="948914"/>
              </a:xfrm>
              <a:prstGeom prst="rect">
                <a:avLst/>
              </a:prstGeom>
              <a:blipFill>
                <a:blip r:embed="rId3"/>
                <a:stretch>
                  <a:fillRect l="-988" t="-3205" r="-1235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71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8-Queens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Method 2: </a:t>
            </a:r>
            <a:r>
              <a:rPr lang="en-US" sz="2800" dirty="0" err="1" smtClean="0">
                <a:solidFill>
                  <a:srgbClr val="92D050"/>
                </a:solidFill>
              </a:rPr>
              <a:t>BackTracking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24128" y="2084832"/>
            <a:ext cx="1006719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empty chessboard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place a queen in the first row.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 to the next row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try placing a queen in each column.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for safety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each position (no queens in the same column or diagonal).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Backtrack if stuck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removing the previous queen and trying the next column.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all 8 queens are placed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 record the solution and explore other possibilities if needed.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218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8-Queens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Method 2: </a:t>
            </a:r>
            <a:r>
              <a:rPr lang="en-US" sz="2800" dirty="0" err="1" smtClean="0">
                <a:solidFill>
                  <a:srgbClr val="92D050"/>
                </a:solidFill>
              </a:rPr>
              <a:t>BackTracking</a:t>
            </a:r>
            <a:r>
              <a:rPr lang="en-US" sz="2800" dirty="0" smtClean="0">
                <a:solidFill>
                  <a:srgbClr val="92D050"/>
                </a:solidFill>
              </a:rPr>
              <a:t> (Cont.)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N-Queens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55" y="1979328"/>
            <a:ext cx="3053617" cy="477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311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0" y="2347546"/>
            <a:ext cx="9733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Step 1: </a:t>
            </a:r>
            <a:r>
              <a:rPr lang="en-US" sz="2400" dirty="0"/>
              <a:t>Define the N-Queen problem in the form of </a:t>
            </a:r>
            <a:r>
              <a:rPr lang="en-US" sz="2400" dirty="0" err="1"/>
              <a:t>boolean</a:t>
            </a:r>
            <a:r>
              <a:rPr lang="en-US" sz="2400" dirty="0"/>
              <a:t> expression.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</a:t>
            </a:r>
            <a:r>
              <a:rPr lang="en-US" sz="2400" b="1" dirty="0"/>
              <a:t>2: </a:t>
            </a:r>
            <a:r>
              <a:rPr lang="en-US" sz="2400" dirty="0"/>
              <a:t>Using the </a:t>
            </a:r>
            <a:r>
              <a:rPr lang="en-US" sz="2400" dirty="0" err="1"/>
              <a:t>boolean</a:t>
            </a:r>
            <a:r>
              <a:rPr lang="en-US" sz="2400" dirty="0"/>
              <a:t> expression to get to ROBDD </a:t>
            </a:r>
            <a:r>
              <a:rPr lang="en-US" sz="2400" dirty="0" smtClean="0"/>
              <a:t>solution.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00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8701" y="2347546"/>
                <a:ext cx="6763568" cy="276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each cell of the chessboard as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,​ 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 </a:t>
                </a:r>
              </a:p>
              <a:p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row number.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column number.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queen is present in the cell.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queen is present in the cell.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2347546"/>
                <a:ext cx="6763568" cy="2766911"/>
              </a:xfrm>
              <a:prstGeom prst="rect">
                <a:avLst/>
              </a:prstGeom>
              <a:blipFill>
                <a:blip r:embed="rId2"/>
                <a:stretch>
                  <a:fillRect l="-1443" t="-1762" r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Puzzle | Program to find number of squares in a chessboard -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5" t="4164" r="23601" b="15251"/>
          <a:stretch/>
        </p:blipFill>
        <p:spPr bwMode="auto">
          <a:xfrm>
            <a:off x="7792268" y="2084832"/>
            <a:ext cx="4399732" cy="43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216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1" y="2347546"/>
            <a:ext cx="676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1: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Two Queens in the Same Row.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916077"/>
            <a:ext cx="4278709" cy="1263595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487371"/>
              </p:ext>
            </p:extLst>
          </p:nvPr>
        </p:nvGraphicFramePr>
        <p:xfrm>
          <a:off x="7792269" y="2084832"/>
          <a:ext cx="3957977" cy="4308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r:id="rId4" imgW="5434920" imgH="5917320" progId="">
                  <p:embed/>
                </p:oleObj>
              </mc:Choice>
              <mc:Fallback>
                <p:oleObj r:id="rId4" imgW="543492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92269" y="2084832"/>
                        <a:ext cx="3957977" cy="4308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001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1" y="2347546"/>
            <a:ext cx="676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2: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Two Queens in the Same Column.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881446"/>
            <a:ext cx="3439005" cy="90500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40891"/>
              </p:ext>
            </p:extLst>
          </p:nvPr>
        </p:nvGraphicFramePr>
        <p:xfrm>
          <a:off x="7792269" y="2084832"/>
          <a:ext cx="3948931" cy="429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4" imgW="5434920" imgH="5917320" progId="">
                  <p:embed/>
                </p:oleObj>
              </mc:Choice>
              <mc:Fallback>
                <p:oleObj r:id="rId4" imgW="543492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92269" y="2084832"/>
                        <a:ext cx="3948931" cy="4298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28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1" y="2347546"/>
            <a:ext cx="3947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3: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Two Queens in the Same Right Diagonal.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175667"/>
            <a:ext cx="4410691" cy="109552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81666"/>
              </p:ext>
            </p:extLst>
          </p:nvPr>
        </p:nvGraphicFramePr>
        <p:xfrm>
          <a:off x="7792269" y="2084832"/>
          <a:ext cx="3937225" cy="4275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r:id="rId4" imgW="5447520" imgH="5917320" progId="">
                  <p:embed/>
                </p:oleObj>
              </mc:Choice>
              <mc:Fallback>
                <p:oleObj r:id="rId4" imgW="544752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92269" y="2084832"/>
                        <a:ext cx="3937225" cy="4275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745974"/>
              </p:ext>
            </p:extLst>
          </p:nvPr>
        </p:nvGraphicFramePr>
        <p:xfrm>
          <a:off x="5720334" y="2084832"/>
          <a:ext cx="1613562" cy="391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r:id="rId6" imgW="2336400" imgH="5676120" progId="">
                  <p:embed/>
                </p:oleObj>
              </mc:Choice>
              <mc:Fallback>
                <p:oleObj r:id="rId6" imgW="2336400" imgH="5676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0334" y="2084832"/>
                        <a:ext cx="1613562" cy="3919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03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Introduction to 8-Queens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Introduction </a:t>
            </a:r>
            <a:r>
              <a:rPr lang="en-US" dirty="0"/>
              <a:t>to ROBDD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Methods </a:t>
            </a:r>
            <a:r>
              <a:rPr lang="en-US" dirty="0" smtClean="0"/>
              <a:t>for solving 8-Queens </a:t>
            </a:r>
            <a:r>
              <a:rPr lang="en-US" dirty="0" smtClean="0"/>
              <a:t>Problem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ROBDD Solution to 8-Queens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Complexity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52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1" y="2347546"/>
            <a:ext cx="3719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4: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Two Queens in the Same Left Diagonal.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187280"/>
            <a:ext cx="4515480" cy="1028844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70019"/>
              </p:ext>
            </p:extLst>
          </p:nvPr>
        </p:nvGraphicFramePr>
        <p:xfrm>
          <a:off x="7875324" y="2084832"/>
          <a:ext cx="3775948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r:id="rId4" imgW="5447520" imgH="5917320" progId="">
                  <p:embed/>
                </p:oleObj>
              </mc:Choice>
              <mc:Fallback>
                <p:oleObj r:id="rId4" imgW="544752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75324" y="2084832"/>
                        <a:ext cx="3775948" cy="410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76010"/>
              </p:ext>
            </p:extLst>
          </p:nvPr>
        </p:nvGraphicFramePr>
        <p:xfrm>
          <a:off x="5775125" y="2084832"/>
          <a:ext cx="1612367" cy="392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r:id="rId6" imgW="2336400" imgH="5688720" progId="">
                  <p:embed/>
                </p:oleObj>
              </mc:Choice>
              <mc:Fallback>
                <p:oleObj r:id="rId6" imgW="2336400" imgH="5688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5125" y="2084832"/>
                        <a:ext cx="1612367" cy="3924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20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4128" y="2084832"/>
            <a:ext cx="7763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4 requirements together are not enough to ensure solution.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❏ </a:t>
            </a:r>
            <a:r>
              <a:rPr lang="en-US" dirty="0"/>
              <a:t>A chessboard with no Queens placed can satisfy the 4 requirements.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❏ </a:t>
            </a:r>
            <a:r>
              <a:rPr lang="en-US" dirty="0"/>
              <a:t>But cannot be a valid solution for the N-Queens problem.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412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4128" y="2084832"/>
                <a:ext cx="776360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Requirement 5: </a:t>
                </a:r>
                <a:r>
                  <a:rPr lang="en-US" dirty="0" smtClean="0"/>
                  <a:t>Placing one Queen per row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𝑖𝑁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, 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Taking conjunction of all the above requirements, we get a Boolean Expression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F(X</a:t>
                </a:r>
                <a:r>
                  <a:rPr lang="en-US" dirty="0"/>
                  <a:t>) = R1 ⋀ R2 ⋀ R3 ⋀ R4 ⋀ R5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F(X</a:t>
                </a:r>
                <a:r>
                  <a:rPr lang="en-US" dirty="0"/>
                  <a:t>) = 1 for a valid N-Queens problem solution. Otherwise, it’s 0.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084832"/>
                <a:ext cx="7763607" cy="3416320"/>
              </a:xfrm>
              <a:prstGeom prst="rect">
                <a:avLst/>
              </a:prstGeom>
              <a:blipFill>
                <a:blip r:embed="rId2"/>
                <a:stretch>
                  <a:fillRect l="-628" t="-893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5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4128" y="2084832"/>
                <a:ext cx="776360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Requirement 5: </a:t>
                </a:r>
                <a:r>
                  <a:rPr lang="en-US" dirty="0" smtClean="0"/>
                  <a:t>Placing one Queen per row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𝑖𝑁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, 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Taking conjunction of all the above requirements, we get a Boolean Expression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F(X</a:t>
                </a:r>
                <a:r>
                  <a:rPr lang="en-US" dirty="0"/>
                  <a:t>) = R1 ⋀ R2 ⋀ R3 ⋀ R4 ⋀ R5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F(X</a:t>
                </a:r>
                <a:r>
                  <a:rPr lang="en-US" dirty="0"/>
                  <a:t>) = 1 for a valid N-Queens problem solution. Otherwise, it’s 0.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084832"/>
                <a:ext cx="7763607" cy="3416320"/>
              </a:xfrm>
              <a:prstGeom prst="rect">
                <a:avLst/>
              </a:prstGeom>
              <a:blipFill>
                <a:blip r:embed="rId2"/>
                <a:stretch>
                  <a:fillRect l="-628" t="-893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83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Designing BDD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4128" y="2084832"/>
            <a:ext cx="7763607" cy="333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BDD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all the path in the BDD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in the BDD satisfying F(X) is pointed to the leaf node 1.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which does not is pointed to the leaf node 0.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ROBDD solution, by converting the BDD to ROBDD using the reduction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14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Designing BDD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2455"/>
              </p:ext>
            </p:extLst>
          </p:nvPr>
        </p:nvGraphicFramePr>
        <p:xfrm>
          <a:off x="2312201" y="2084832"/>
          <a:ext cx="7143926" cy="469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3" imgW="12469680" imgH="8164800" progId="">
                  <p:embed/>
                </p:oleObj>
              </mc:Choice>
              <mc:Fallback>
                <p:oleObj r:id="rId3" imgW="12469680" imgH="8164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2201" y="2084832"/>
                        <a:ext cx="7143926" cy="469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059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Results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4128" y="1951892"/>
            <a:ext cx="842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8-Queens problem has 92 distinct solutions! But 12 representative solutions.</a:t>
            </a:r>
          </a:p>
        </p:txBody>
      </p:sp>
      <p:pic>
        <p:nvPicPr>
          <p:cNvPr id="6" name="Picture 2" descr="GitHub - saamiberk/Eight-Queens-Problem-using-Hill-Climbing-GUI: Solving  and GUI demonstration of Eight-Queens Problem using Hill 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68" y="2444262"/>
            <a:ext cx="4843682" cy="386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94656" y="6309065"/>
            <a:ext cx="458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All 12 8-Queens representative solutions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35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Comparison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03805"/>
              </p:ext>
            </p:extLst>
          </p:nvPr>
        </p:nvGraphicFramePr>
        <p:xfrm>
          <a:off x="1024128" y="2293490"/>
          <a:ext cx="5282068" cy="183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034">
                  <a:extLst>
                    <a:ext uri="{9D8B030D-6E8A-4147-A177-3AD203B41FA5}">
                      <a16:colId xmlns:a16="http://schemas.microsoft.com/office/drawing/2014/main" val="1716644923"/>
                    </a:ext>
                  </a:extLst>
                </a:gridCol>
                <a:gridCol w="2641034">
                  <a:extLst>
                    <a:ext uri="{9D8B030D-6E8A-4147-A177-3AD203B41FA5}">
                      <a16:colId xmlns:a16="http://schemas.microsoft.com/office/drawing/2014/main" val="1697413959"/>
                    </a:ext>
                  </a:extLst>
                </a:gridCol>
              </a:tblGrid>
              <a:tr h="6122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Bruteforce</a:t>
                      </a:r>
                      <a:r>
                        <a:rPr lang="en-US" dirty="0" smtClean="0"/>
                        <a:t> Method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O(N</a:t>
                      </a:r>
                      <a:r>
                        <a:rPr lang="pt-BR" smtClean="0"/>
                        <a:t>^(2N</a:t>
                      </a:r>
                      <a:r>
                        <a:rPr lang="pt-BR" dirty="0" smtClean="0"/>
                        <a:t>))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1886"/>
                  </a:ext>
                </a:extLst>
              </a:tr>
              <a:tr h="612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Backtracking</a:t>
                      </a:r>
                      <a:r>
                        <a:rPr lang="en-US" baseline="0" dirty="0" smtClean="0"/>
                        <a:t> Method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O(N!)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363616"/>
                  </a:ext>
                </a:extLst>
              </a:tr>
              <a:tr h="612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ROBDD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2^m (Where m = n ✕ n) </a:t>
                      </a:r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6261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4128" y="4338763"/>
            <a:ext cx="10168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O(n^(2n)) is greater than both n! and 2^m. </a:t>
            </a:r>
            <a:r>
              <a:rPr lang="en-US" dirty="0" err="1" smtClean="0"/>
              <a:t>Bruteforce</a:t>
            </a:r>
            <a:r>
              <a:rPr lang="en-US" dirty="0" smtClean="0"/>
              <a:t> Approach is the slowest.</a:t>
            </a:r>
          </a:p>
          <a:p>
            <a:endParaRPr lang="en-US" dirty="0"/>
          </a:p>
          <a:p>
            <a:r>
              <a:rPr lang="en-US" dirty="0"/>
              <a:t>n! eventually grows faster than an exponential with a constant base (</a:t>
            </a:r>
            <a:r>
              <a:rPr lang="en-US" dirty="0" err="1"/>
              <a:t>e.g</a:t>
            </a:r>
            <a:r>
              <a:rPr lang="en-US" dirty="0"/>
              <a:t> 2m or 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So</a:t>
            </a:r>
            <a:r>
              <a:rPr lang="en-US" dirty="0"/>
              <a:t>, ROBDD Approach eventually will become faster compared to the Backtracking Approach!!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01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Hafiz &amp; Nonmember, Hasan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Tsutomu. (2000). Representations of Multiple-Output Functions Using Binary Decision Diagrams for Characteristic Functions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Moeinzadeh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Mohammadi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Pazhoumand-dar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Mehrbakhsh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Kheibar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Mozayani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"Evolutionary-Reduced Ordered Binary Decision Diagram,"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 Third Asia International Conference on Modelling &amp; Simulation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Indonesia, 2009, pp. 142-145,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10.1109/AMS.2009.130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Saamiberk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-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saamiberk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/Eight-Queens-Problem-using-Hill-Climbing-GUI: Solving and GUI demonstration of Eight-Queens Problem using Hill Climbing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GitHub. https://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github.com/saamiberk/Eight-Queens-Problem-using-Hill-Climbing-GUI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(2023, March 8).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queen problem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https://www.geeksforgeeks.org/8-queen-problem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07-2 Reduced ordered binary decision diagram (ROBDD)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[Video]. YouTube. https://www.youtube.com/watch?v=jLrAeSXoTaE</a:t>
            </a: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88680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b="9167"/>
          <a:stretch>
            <a:fillRect/>
          </a:stretch>
        </p:blipFill>
        <p:spPr>
          <a:xfrm>
            <a:off x="3048" y="0"/>
            <a:ext cx="12188952" cy="45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697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754" y="1922412"/>
            <a:ext cx="5218410" cy="4023360"/>
          </a:xfrm>
        </p:spPr>
        <p:txBody>
          <a:bodyPr/>
          <a:lstStyle/>
          <a:p>
            <a:r>
              <a:rPr lang="en-US" dirty="0"/>
              <a:t>According to the rules of chess, the </a:t>
            </a:r>
            <a:r>
              <a:rPr lang="en-US" dirty="0">
                <a:solidFill>
                  <a:srgbClr val="92D050"/>
                </a:solidFill>
              </a:rPr>
              <a:t>queen </a:t>
            </a:r>
            <a:r>
              <a:rPr lang="en-US" dirty="0"/>
              <a:t>may move any number of unoccupied squares in any direction -- horizontally, vertically, or diagonally, giving her the greatest range of legal moves in the game.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48457"/>
              </p:ext>
            </p:extLst>
          </p:nvPr>
        </p:nvGraphicFramePr>
        <p:xfrm>
          <a:off x="7048988" y="1826441"/>
          <a:ext cx="4215301" cy="421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3" imgW="6006240" imgH="6006240" progId="">
                  <p:embed/>
                </p:oleObj>
              </mc:Choice>
              <mc:Fallback>
                <p:oleObj r:id="rId3" imgW="6006240" imgH="6006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8988" y="1826441"/>
                        <a:ext cx="4215301" cy="4215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616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8-Queen 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754" y="2004646"/>
            <a:ext cx="5937269" cy="444011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n queens problem is the problem of placing </a:t>
            </a:r>
            <a:r>
              <a:rPr lang="en-US" sz="1800" b="1" dirty="0" smtClean="0">
                <a:solidFill>
                  <a:srgbClr val="92D050"/>
                </a:solidFill>
              </a:rPr>
              <a:t>n queens</a:t>
            </a:r>
            <a:r>
              <a:rPr lang="en-US" sz="1800" dirty="0" smtClean="0">
                <a:solidFill>
                  <a:srgbClr val="92D050"/>
                </a:solidFill>
              </a:rPr>
              <a:t> </a:t>
            </a:r>
            <a:r>
              <a:rPr lang="en-US" sz="1800" dirty="0" smtClean="0"/>
              <a:t>on an </a:t>
            </a:r>
            <a:r>
              <a:rPr lang="en-US" sz="1800" b="1" dirty="0" smtClean="0">
                <a:solidFill>
                  <a:srgbClr val="92D050"/>
                </a:solidFill>
              </a:rPr>
              <a:t>n*n</a:t>
            </a:r>
            <a:r>
              <a:rPr lang="en-US" sz="1800" dirty="0" smtClean="0"/>
              <a:t> chessboard such that none of them attack one another (no two are in the same row, column, or diagonal).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 8-Queen Puzzle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chessboard of (8,8) dimension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8 </a:t>
            </a:r>
            <a:r>
              <a:rPr lang="en-US" dirty="0"/>
              <a:t>queens</a:t>
            </a:r>
          </a:p>
          <a:p>
            <a:pPr marL="0" indent="0">
              <a:buNone/>
            </a:pPr>
            <a:r>
              <a:rPr lang="en-US" b="1" dirty="0"/>
              <a:t>We have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Place </a:t>
            </a:r>
            <a:r>
              <a:rPr lang="en-US" dirty="0"/>
              <a:t>all the </a:t>
            </a:r>
            <a:r>
              <a:rPr lang="en-US" dirty="0" smtClean="0"/>
              <a:t>8 </a:t>
            </a:r>
            <a:r>
              <a:rPr lang="en-US" dirty="0"/>
              <a:t>queens in the given chessboard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 </a:t>
            </a:r>
            <a:r>
              <a:rPr lang="en-US" dirty="0"/>
              <a:t>two Queens can kill or attack each other</a:t>
            </a:r>
          </a:p>
        </p:txBody>
      </p:sp>
      <p:pic>
        <p:nvPicPr>
          <p:cNvPr id="1028" name="Picture 4" descr="CDN m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b="19408"/>
          <a:stretch/>
        </p:blipFill>
        <p:spPr bwMode="auto">
          <a:xfrm>
            <a:off x="7066329" y="2076040"/>
            <a:ext cx="4241885" cy="4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72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ROBDD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Reduced ordered binary decision Diagram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423" y="2084832"/>
            <a:ext cx="10999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ROBDD </a:t>
            </a:r>
            <a:r>
              <a:rPr lang="en-US" dirty="0" smtClean="0"/>
              <a:t>is a </a:t>
            </a:r>
            <a:r>
              <a:rPr lang="en-US" dirty="0"/>
              <a:t>data structure for representing Boolean functions in a compact and efficient way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800" dirty="0" smtClean="0"/>
              <a:t>A </a:t>
            </a:r>
            <a:r>
              <a:rPr lang="en-US" sz="2800" dirty="0"/>
              <a:t>BDT is reduced </a:t>
            </a:r>
            <a:r>
              <a:rPr lang="en-US" sz="2800" dirty="0" smtClean="0"/>
              <a:t>if: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Any </a:t>
            </a:r>
            <a:r>
              <a:rPr lang="en-US" sz="2000" dirty="0"/>
              <a:t>two identical nodes is merged into one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No node ‘u’ exists such that low value (u) = high value (u</a:t>
            </a:r>
            <a:r>
              <a:rPr lang="en-US" sz="2000" dirty="0" smtClean="0"/>
              <a:t>)  [Node Elimination]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Removing duplicate Terminal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861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ROBDD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Ordered BDT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363833"/>
              </p:ext>
            </p:extLst>
          </p:nvPr>
        </p:nvGraphicFramePr>
        <p:xfrm>
          <a:off x="1792871" y="1865236"/>
          <a:ext cx="8182585" cy="476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3" imgW="10780920" imgH="6273000" progId="">
                  <p:embed/>
                </p:oleObj>
              </mc:Choice>
              <mc:Fallback>
                <p:oleObj r:id="rId3" imgW="10780920" imgH="627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2871" y="1865236"/>
                        <a:ext cx="8182585" cy="476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365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ROBDD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Ordered BDD (Removing Terminal Nodes)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35320"/>
              </p:ext>
            </p:extLst>
          </p:nvPr>
        </p:nvGraphicFramePr>
        <p:xfrm>
          <a:off x="2550849" y="1811215"/>
          <a:ext cx="6666629" cy="48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3" imgW="8863200" imgH="6412680" progId="">
                  <p:embed/>
                </p:oleObj>
              </mc:Choice>
              <mc:Fallback>
                <p:oleObj r:id="rId3" imgW="8863200" imgH="6412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0849" y="1811215"/>
                        <a:ext cx="6666629" cy="48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093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ROBDD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Ordered BDD (Removing Redundant </a:t>
            </a:r>
            <a:r>
              <a:rPr lang="en-US" sz="2800" dirty="0" err="1" smtClean="0">
                <a:solidFill>
                  <a:srgbClr val="92D050"/>
                </a:solidFill>
              </a:rPr>
              <a:t>TeSTS</a:t>
            </a:r>
            <a:r>
              <a:rPr lang="en-US" sz="2800" dirty="0" smtClean="0">
                <a:solidFill>
                  <a:srgbClr val="92D050"/>
                </a:solidFill>
              </a:rPr>
              <a:t>)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766589"/>
              </p:ext>
            </p:extLst>
          </p:nvPr>
        </p:nvGraphicFramePr>
        <p:xfrm>
          <a:off x="2925111" y="2084832"/>
          <a:ext cx="5918106" cy="460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3" imgW="7682400" imgH="5980680" progId="">
                  <p:embed/>
                </p:oleObj>
              </mc:Choice>
              <mc:Fallback>
                <p:oleObj r:id="rId3" imgW="7682400" imgH="5980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5111" y="2084832"/>
                        <a:ext cx="5918106" cy="4607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909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ROBDD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ROBDD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93970"/>
              </p:ext>
            </p:extLst>
          </p:nvPr>
        </p:nvGraphicFramePr>
        <p:xfrm>
          <a:off x="3077464" y="2164760"/>
          <a:ext cx="5613399" cy="440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3" imgW="7644240" imgH="5993640" progId="">
                  <p:embed/>
                </p:oleObj>
              </mc:Choice>
              <mc:Fallback>
                <p:oleObj r:id="rId3" imgW="7644240" imgH="5993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7464" y="2164760"/>
                        <a:ext cx="5613399" cy="440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Mahmud Afridi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355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431</TotalTime>
  <Words>866</Words>
  <Application>Microsoft Office PowerPoint</Application>
  <PresentationFormat>Widescreen</PresentationFormat>
  <Paragraphs>202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Tw Cen MT</vt:lpstr>
      <vt:lpstr>Tw Cen MT Condensed</vt:lpstr>
      <vt:lpstr>Wingdings 3</vt:lpstr>
      <vt:lpstr>Integral</vt:lpstr>
      <vt:lpstr>Solving 8-Queens Problem using ROBDD</vt:lpstr>
      <vt:lpstr>Content</vt:lpstr>
      <vt:lpstr>Queen </vt:lpstr>
      <vt:lpstr>8-Queen Puzzle Problem</vt:lpstr>
      <vt:lpstr>Introduction to ROBDD Reduced ordered binary decision Diagram</vt:lpstr>
      <vt:lpstr>ROBDD Example Ordered BDT</vt:lpstr>
      <vt:lpstr>ROBDD Example Ordered BDD (Removing Terminal Nodes)</vt:lpstr>
      <vt:lpstr>ROBDD Example Ordered BDD (Removing Redundant TeSTS)</vt:lpstr>
      <vt:lpstr>ROBDD Example ROBDD</vt:lpstr>
      <vt:lpstr>Methods for solving 8-Queens Problem Method 1: Brute Force Approach</vt:lpstr>
      <vt:lpstr>Methods for solving 8-Queens Problem Method 1: Brute Force Approach (contd.)</vt:lpstr>
      <vt:lpstr>Methods for solving 8-Queens Problem Method 1: Brute Force Approach (contd.)</vt:lpstr>
      <vt:lpstr>Methods for solving 8-Queens Problem Method 2: BackTracking</vt:lpstr>
      <vt:lpstr>Methods for solving 8-Queens Problem Method 2: BackTracking (Cont.)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Designing BDD</vt:lpstr>
      <vt:lpstr>ROBDD Solution  Designing BDD</vt:lpstr>
      <vt:lpstr>ROBDD Solution  Results</vt:lpstr>
      <vt:lpstr>Complexity Comparison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8-Queens Problem using ROBDD</dc:title>
  <dc:creator>Afridi Sabbir</dc:creator>
  <cp:lastModifiedBy>Afridi Sabbir</cp:lastModifiedBy>
  <cp:revision>38</cp:revision>
  <dcterms:created xsi:type="dcterms:W3CDTF">2024-12-10T09:44:24Z</dcterms:created>
  <dcterms:modified xsi:type="dcterms:W3CDTF">2024-12-23T18:06:58Z</dcterms:modified>
</cp:coreProperties>
</file>