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305" r:id="rId6"/>
    <p:sldId id="261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1" r:id="rId25"/>
  </p:sldIdLst>
  <p:sldSz cx="9144000" cy="5143500" type="screen16x9"/>
  <p:notesSz cx="6858000" cy="9144000"/>
  <p:embeddedFontLst>
    <p:embeddedFont>
      <p:font typeface="Figtree Black" panose="020B0604020202020204" charset="0"/>
      <p:bold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Hanken Grotesk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645FD2-D3B0-44CC-ACD5-43F96463FB58}">
  <a:tblStyle styleId="{5C645FD2-D3B0-44CC-ACD5-43F96463F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44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78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251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932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912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3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9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55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2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7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8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6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364343" y="1068256"/>
            <a:ext cx="6335486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Multi-Data Center Tie-Line Power Smoothing 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Based on Demand Response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809080" y="2667899"/>
            <a:ext cx="544601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 Yang,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Yuxing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Hanken Grotes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06" y="722712"/>
            <a:ext cx="545960" cy="691088"/>
          </a:xfrm>
          <a:prstGeom prst="rect">
            <a:avLst/>
          </a:prstGeom>
        </p:spPr>
      </p:pic>
      <p:sp>
        <p:nvSpPr>
          <p:cNvPr id="5" name="Google Shape;290;p33"/>
          <p:cNvSpPr txBox="1">
            <a:spLocks/>
          </p:cNvSpPr>
          <p:nvPr/>
        </p:nvSpPr>
        <p:spPr>
          <a:xfrm>
            <a:off x="1809080" y="3377656"/>
            <a:ext cx="5446012" cy="88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pPr marL="0" indent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CSE530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2024</a:t>
            </a:r>
          </a:p>
          <a:p>
            <a:pPr marL="0" indent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8, 2025</a:t>
            </a:r>
          </a:p>
          <a:p>
            <a:pPr marL="0" indent="0"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Workload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9744" y="1219200"/>
            <a:ext cx="730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Characteristics of Data center Workload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999744" y="1686068"/>
            <a:ext cx="7357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Giant Power </a:t>
            </a:r>
            <a:r>
              <a:rPr lang="en-US" b="1" dirty="0" smtClean="0"/>
              <a:t>Load: </a:t>
            </a:r>
            <a:r>
              <a:rPr lang="en-US" dirty="0"/>
              <a:t>Server clusters in DCs handle giant power loads due to high computational intensity. For example, Microsoft’s Quincy DC's peak load equals that of 40,000 households.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Time-Varying Load:</a:t>
            </a:r>
            <a:r>
              <a:rPr lang="en-US" dirty="0" smtClean="0"/>
              <a:t> </a:t>
            </a:r>
            <a:r>
              <a:rPr lang="en-US" dirty="0"/>
              <a:t>Power demands fluctuate with user traffic, such as Facebook’s DC showing an 87% peak-to-valley difference over 30 minutes.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Complementary Load:</a:t>
            </a:r>
            <a:r>
              <a:rPr lang="en-US" dirty="0" smtClean="0"/>
              <a:t> </a:t>
            </a:r>
            <a:r>
              <a:rPr lang="en-US" dirty="0"/>
              <a:t>Variability in user behavior and time zone differences across DCs allow complementary operational patterns, reducing overall power fluctuations</a:t>
            </a:r>
            <a:r>
              <a:rPr lang="en-US" dirty="0" smtClean="0"/>
              <a:t>.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3564" y="42976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Workload Model (cont.)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9744" y="1219200"/>
            <a:ext cx="730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Task Classification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1664" y="1675983"/>
                <a:ext cx="6418506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Delay-Sensitive Tasks: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𝑑𝑒𝑎𝑑𝑙𝑖𝑛𝑒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𝑎𝑟𝑟𝑖𝑣𝑎𝑙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1675983"/>
                <a:ext cx="6418506" cy="557910"/>
              </a:xfrm>
              <a:prstGeom prst="rect">
                <a:avLst/>
              </a:prstGeom>
              <a:blipFill>
                <a:blip r:embed="rId3"/>
                <a:stretch>
                  <a:fillRect l="-285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1664" y="2233893"/>
                <a:ext cx="7181088" cy="574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Delay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Tolarant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Tasks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𝑎𝑟𝑟𝑖𝑣𝑎𝑙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𝑎𝑟𝑟𝑖𝑣𝑎𝑙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b="1"/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𝑑𝑙𝑦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233893"/>
                <a:ext cx="7181088" cy="574132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19314" y="42976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Workload Model (cont.)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9744" y="1219200"/>
            <a:ext cx="730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Key Constraints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3856" y="1706880"/>
                <a:ext cx="7644384" cy="252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Cpu Utilization Bounds: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𝑪𝑷𝑼</m:t>
                        </m:r>
                      </m:sup>
                    </m:sSub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𝒂𝒙</m:t>
                        </m:r>
                      </m:sub>
                    </m:sSub>
                  </m:oMath>
                </a14:m>
                <a:r>
                  <a:rPr lang="en-US" dirty="0" smtClean="0"/>
                  <a:t> to avoid overloading servers or leave them idle.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Bandwidth Limit: </a:t>
                </a:r>
              </a:p>
              <a:p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/>
                            <m:t>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0" dirty="0">
                                  <a:latin typeface="Cambria Math" panose="02040503050406030204" pitchFamily="18" charset="0"/>
                                </a:rPr>
                                <m:t>1→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Task Migration Delay: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𝒅𝒆𝒍𝒂𝒚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" y="1706880"/>
                <a:ext cx="7644384" cy="2528769"/>
              </a:xfrm>
              <a:prstGeom prst="rect">
                <a:avLst/>
              </a:prstGeom>
              <a:blipFill>
                <a:blip r:embed="rId3"/>
                <a:stretch>
                  <a:fillRect l="-80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9314" y="43539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Unit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9744" y="1219200"/>
            <a:ext cx="730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Key Constraints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45" y="1927783"/>
            <a:ext cx="4648132" cy="712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45" y="2771552"/>
            <a:ext cx="2316889" cy="41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12800" y="1749496"/>
            <a:ext cx="7612743" cy="645361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TIE-LINE POWER SMOOTHING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69" y="1033995"/>
            <a:ext cx="5795071" cy="3285351"/>
          </a:xfrm>
          <a:prstGeom prst="rect">
            <a:avLst/>
          </a:prstGeom>
        </p:spPr>
      </p:pic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Formulation of Demand Response Control Targets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3769" y="4288866"/>
            <a:ext cx="4243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Tie-line power smoothing method based on two-layer filters.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Formulation of Demand Response Control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 (cont.)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131" y="3204203"/>
            <a:ext cx="431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Generation of server cluster and UPS battery control signals.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1219200"/>
            <a:ext cx="6348588" cy="1985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50" y="1219200"/>
            <a:ext cx="4225109" cy="790142"/>
          </a:xfrm>
          <a:prstGeom prst="rect">
            <a:avLst/>
          </a:prstGeom>
        </p:spPr>
      </p:pic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Control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93" y="2243113"/>
            <a:ext cx="3874839" cy="1450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9938" y="2383211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Bandwidth Limitation: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573" y="290931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Utilization: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573" y="321777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 adherence: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Control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46" y="1654628"/>
            <a:ext cx="3736802" cy="2385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2460" y="1310505"/>
                <a:ext cx="3693886" cy="2729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first constraint sets the allowable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range, safeguarding the battery against overcharging or over discharging.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second constraint limits the maximum number of </a:t>
                </a:r>
                <a:r>
                  <a:rPr lang="en-US" dirty="0" smtClean="0"/>
                  <a:t>battery activations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binary variable indicating action.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When </a:t>
                </a:r>
                <a:r>
                  <a:rPr lang="en-US" dirty="0"/>
                  <a:t>the power products of the adjacent period are negative</a:t>
                </a:r>
                <a:r>
                  <a:rPr lang="en-US" dirty="0" smtClean="0"/>
                  <a:t>,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1; otherwise, it remains 0.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60" y="1310505"/>
                <a:ext cx="3693886" cy="2729593"/>
              </a:xfrm>
              <a:prstGeom prst="rect">
                <a:avLst/>
              </a:prstGeom>
              <a:blipFill>
                <a:blip r:embed="rId3"/>
                <a:stretch>
                  <a:fillRect l="-495" t="-446" b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12800" y="1749496"/>
            <a:ext cx="7612743" cy="645361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HEURISTIC POWER REGULATION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3463685" y="682399"/>
            <a:ext cx="22166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2794696" y="3225073"/>
            <a:ext cx="3554601" cy="12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Dr. Md. </a:t>
            </a:r>
            <a:r>
              <a:rPr lang="en-US" sz="1600" b="1" dirty="0" err="1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Abdur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Razzaque</a:t>
            </a: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Hanken Grotesk"/>
              <a:cs typeface="Times New Roman" panose="02020603050405020304" pitchFamily="18" charset="0"/>
              <a:sym typeface="Hanken Grotesk"/>
            </a:endParaRPr>
          </a:p>
          <a:p>
            <a:pPr lvl="0" algn="ctr"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(Professor &amp; Chairman)</a:t>
            </a:r>
          </a:p>
          <a:p>
            <a:pPr lvl="0" algn="ctr"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Department of Computer Science and </a:t>
            </a:r>
            <a:r>
              <a:rPr lang="en-US" sz="1100" dirty="0" smtClean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Engineering</a:t>
            </a:r>
          </a:p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University of Dhaka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Hanken Grotesk"/>
              <a:cs typeface="Times New Roman" panose="02020603050405020304" pitchFamily="18" charset="0"/>
              <a:sym typeface="Hanken Grotesk"/>
            </a:endParaRPr>
          </a:p>
        </p:txBody>
      </p:sp>
      <p:graphicFrame>
        <p:nvGraphicFramePr>
          <p:cNvPr id="299" name="Google Shape;299;p34"/>
          <p:cNvGraphicFramePr/>
          <p:nvPr>
            <p:extLst>
              <p:ext uri="{D42A27DB-BD31-4B8C-83A1-F6EECF244321}">
                <p14:modId xmlns:p14="http://schemas.microsoft.com/office/powerpoint/2010/main" val="2005491718"/>
              </p:ext>
            </p:extLst>
          </p:nvPr>
        </p:nvGraphicFramePr>
        <p:xfrm>
          <a:off x="3265210" y="1421629"/>
          <a:ext cx="2613572" cy="720825"/>
        </p:xfrm>
        <a:graphic>
          <a:graphicData uri="http://schemas.openxmlformats.org/drawingml/2006/table">
            <a:tbl>
              <a:tblPr>
                <a:noFill/>
                <a:tableStyleId>{5C645FD2-D3B0-44CC-ACD5-43F96463FB58}</a:tableStyleId>
              </a:tblPr>
              <a:tblGrid>
                <a:gridCol w="1495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dirty="0" smtClean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Sabbir Mahmud Afridi</a:t>
                      </a:r>
                      <a:endParaRPr sz="1000" u="none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Hanken Grotesk"/>
                          <a:cs typeface="Times New Roman" panose="02020603050405020304" pitchFamily="18" charset="0"/>
                          <a:sym typeface="Hanken Grotesk"/>
                        </a:rPr>
                        <a:t>CSE-SH-2334</a:t>
                      </a:r>
                      <a:endParaRPr sz="1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Hanken Grotesk"/>
                        <a:cs typeface="Times New Roman" panose="02020603050405020304" pitchFamily="18" charset="0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dirty="0" smtClean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Nida Shahid</a:t>
                      </a:r>
                      <a:endParaRPr sz="1000" u="none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Hanken Grotesk"/>
                          <a:cs typeface="Times New Roman" panose="02020603050405020304" pitchFamily="18" charset="0"/>
                          <a:sym typeface="Hanken Grotesk"/>
                        </a:rPr>
                        <a:t>CSE-SK-2330</a:t>
                      </a:r>
                      <a:endParaRPr sz="1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Hanken Grotesk"/>
                        <a:cs typeface="Times New Roman" panose="02020603050405020304" pitchFamily="18" charset="0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295;p34"/>
          <p:cNvSpPr txBox="1">
            <a:spLocks/>
          </p:cNvSpPr>
          <p:nvPr/>
        </p:nvSpPr>
        <p:spPr>
          <a:xfrm>
            <a:off x="3446340" y="2652373"/>
            <a:ext cx="22513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4560" y="4592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57065" y="573839"/>
            <a:ext cx="4756379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Workload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44" y="573839"/>
            <a:ext cx="2832819" cy="4028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073" y="1295497"/>
            <a:ext cx="39624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Align server power consumption with targets using intra- and inter-data center task migration.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Smooth </a:t>
            </a:r>
            <a:r>
              <a:rPr lang="en-US" sz="1000" dirty="0"/>
              <a:t>out high-frequency fluctuations due to workload variations. </a:t>
            </a:r>
          </a:p>
          <a:p>
            <a:endParaRPr lang="en-US" dirty="0" smtClean="0"/>
          </a:p>
          <a:p>
            <a:endParaRPr lang="en-US" sz="900" dirty="0"/>
          </a:p>
          <a:p>
            <a:endParaRPr lang="en-US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54544" y="46837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28617" y="607609"/>
            <a:ext cx="4190933" cy="959063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Unit Control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Algorithm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50" y="607609"/>
            <a:ext cx="3340530" cy="3917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57073" y="1566672"/>
                <a:ext cx="396247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Purpose</a:t>
                </a:r>
                <a:r>
                  <a:rPr lang="en-US" b="1" dirty="0" smtClean="0"/>
                  <a:t>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Smooth low-frequency fluctuations by strategically charging and discharging UPS batteries.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Avoid excessive cycling to extend battery lifespan.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Constraints:</a:t>
                </a:r>
              </a:p>
              <a:p>
                <a:endParaRPr lang="en-US" sz="1000" dirty="0" smtClean="0"/>
              </a:p>
              <a:p>
                <a:r>
                  <a:rPr lang="en-US" sz="900" dirty="0" smtClean="0"/>
                  <a:t>Ensure SOC remains within the allowable range </a:t>
                </a:r>
              </a:p>
              <a:p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𝑆𝑂</m:t>
                      </m:r>
                      <m:sSub>
                        <m:sSub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𝑆𝑂𝐶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𝑆𝑂</m:t>
                      </m:r>
                      <m:sSub>
                        <m:sSub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i="1" dirty="0" err="1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 smtClean="0"/>
              </a:p>
              <a:p>
                <a:endParaRPr lang="en-US" sz="1000" dirty="0" smtClean="0"/>
              </a:p>
              <a:p>
                <a:r>
                  <a:rPr lang="en-US" sz="900" dirty="0" smtClean="0"/>
                  <a:t>Limit the number of charge-discharge cycles to protect battery health.</a:t>
                </a:r>
              </a:p>
              <a:p>
                <a:endParaRPr lang="en-US" sz="900" dirty="0"/>
              </a:p>
              <a:p>
                <a:endParaRPr lang="en-US" sz="9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3" y="1566672"/>
                <a:ext cx="3962478" cy="2585323"/>
              </a:xfrm>
              <a:prstGeom prst="rect">
                <a:avLst/>
              </a:prstGeom>
              <a:blipFill>
                <a:blip r:embed="rId3"/>
                <a:stretch>
                  <a:fillRect l="-462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068361" y="46634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5428" y="43277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377" y="1219200"/>
            <a:ext cx="787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Fluctuation Mitigation: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Peak-to-valley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differences reduced by up to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55.49%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Power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standard deviation decreased significantly.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UPS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Efficiency: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Reduced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charging/discharging cycles by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92.34%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Increased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state-of-charge (SOC) variation by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25.44%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enhancing battery utilization.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377" y="1219200"/>
            <a:ext cx="70789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/>
              <a:t>Incorporate advanced optimization algorithms to improve scheduling and battery management.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Explore </a:t>
            </a:r>
            <a:r>
              <a:rPr lang="en-US" dirty="0"/>
              <a:t>real-world deployments in dynamic, interconnected data centers.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Enhance </a:t>
            </a:r>
            <a:r>
              <a:rPr lang="en-US" dirty="0"/>
              <a:t>compatibility with emerging renewable energy technologies.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12800" y="1749496"/>
            <a:ext cx="7612743" cy="645361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881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3373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64971" y="950785"/>
            <a:ext cx="2456534" cy="393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64971" y="2513610"/>
            <a:ext cx="3147657" cy="35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Tie-Line Power Smoothing Method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764971" y="122505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764971" y="1531303"/>
            <a:ext cx="3848721" cy="358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 Model for Data Centers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309;p35"/>
          <p:cNvSpPr txBox="1">
            <a:spLocks noGrp="1"/>
          </p:cNvSpPr>
          <p:nvPr>
            <p:ph type="subTitle" idx="3"/>
          </p:nvPr>
        </p:nvSpPr>
        <p:spPr>
          <a:xfrm>
            <a:off x="1066183" y="2691195"/>
            <a:ext cx="3382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of Demand Response Control Targets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Control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Control Model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309;p35"/>
          <p:cNvSpPr txBox="1">
            <a:spLocks noGrp="1"/>
          </p:cNvSpPr>
          <p:nvPr>
            <p:ph type="subTitle" idx="3"/>
          </p:nvPr>
        </p:nvSpPr>
        <p:spPr>
          <a:xfrm>
            <a:off x="1066183" y="1689210"/>
            <a:ext cx="2926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Multi-Data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Supply-Demand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Energy Consumption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Unit Model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Google Shape;309;p35"/>
          <p:cNvSpPr txBox="1">
            <a:spLocks noGrp="1"/>
          </p:cNvSpPr>
          <p:nvPr>
            <p:ph type="subTitle" idx="3"/>
          </p:nvPr>
        </p:nvSpPr>
        <p:spPr>
          <a:xfrm>
            <a:off x="1066183" y="3556777"/>
            <a:ext cx="3382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Scheduling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Unit Control Algorithm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64971" y="3357608"/>
            <a:ext cx="4200915" cy="35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Heuristic Power Regulation Algorithm</a:t>
            </a:r>
          </a:p>
        </p:txBody>
      </p:sp>
      <p:sp>
        <p:nvSpPr>
          <p:cNvPr id="58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64971" y="4038807"/>
            <a:ext cx="4200915" cy="35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44560" y="4592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544400" y="533550"/>
            <a:ext cx="50676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Introduction</a:t>
            </a:r>
            <a:endParaRPr sz="3600"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38" y="1451430"/>
            <a:ext cx="5181148" cy="2544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769" y="4000387"/>
            <a:ext cx="3033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Fig. </a:t>
            </a:r>
            <a:r>
              <a:rPr lang="en-US" sz="1050" dirty="0"/>
              <a:t>Interconnected multi-data center system.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7040" y="4254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Problem statement</a:t>
            </a:r>
            <a:endParaRPr lang="en-US" dirty="0"/>
          </a:p>
        </p:txBody>
      </p:sp>
      <p:sp>
        <p:nvSpPr>
          <p:cNvPr id="11" name="Google Shape;337;p37"/>
          <p:cNvSpPr txBox="1">
            <a:spLocks/>
          </p:cNvSpPr>
          <p:nvPr/>
        </p:nvSpPr>
        <p:spPr>
          <a:xfrm>
            <a:off x="720000" y="152539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smtClean="0"/>
              <a:t>The increasing demand for data storage and computing power has led to challenges in managing the energy consumption of these DCs.</a:t>
            </a:r>
            <a:endParaRPr lang="en-US" sz="1100" dirty="0"/>
          </a:p>
        </p:txBody>
      </p:sp>
      <p:sp>
        <p:nvSpPr>
          <p:cNvPr id="12" name="Google Shape;338;p37"/>
          <p:cNvSpPr txBox="1">
            <a:spLocks/>
          </p:cNvSpPr>
          <p:nvPr/>
        </p:nvSpPr>
        <p:spPr>
          <a:xfrm>
            <a:off x="720000" y="2283436"/>
            <a:ext cx="6613200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/>
              <a:t>The integration of renewable energy sources into DC power provisioning systems introduces fluctuations due to the intermittent nature of RES, such as wind and solar </a:t>
            </a:r>
            <a:r>
              <a:rPr lang="en-US" sz="1100" dirty="0"/>
              <a:t>power. These fluctuations can destabilize the power grid and affect the operation of IT equipment.</a:t>
            </a:r>
          </a:p>
        </p:txBody>
      </p:sp>
      <p:sp>
        <p:nvSpPr>
          <p:cNvPr id="13" name="Google Shape;339;p37"/>
          <p:cNvSpPr txBox="1">
            <a:spLocks/>
          </p:cNvSpPr>
          <p:nvPr/>
        </p:nvSpPr>
        <p:spPr>
          <a:xfrm>
            <a:off x="720000" y="3165817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dirty="0" smtClean="0"/>
              <a:t>The unpredictable nature of user requests further exacerbates the fluctuations in DC power consumption, making it challenging to maintain stable power supply and operation.</a:t>
            </a:r>
            <a:endParaRPr lang="en-US" sz="1050" dirty="0"/>
          </a:p>
        </p:txBody>
      </p:sp>
      <p:sp>
        <p:nvSpPr>
          <p:cNvPr id="14" name="Google Shape;340;p37"/>
          <p:cNvSpPr txBox="1">
            <a:spLocks/>
          </p:cNvSpPr>
          <p:nvPr/>
        </p:nvSpPr>
        <p:spPr>
          <a:xfrm>
            <a:off x="720000" y="1272906"/>
            <a:ext cx="6613200" cy="399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/>
              <a:t>1. Energy Consumption in Data Centers (DCs)</a:t>
            </a:r>
            <a:endParaRPr lang="en-US" b="1" dirty="0"/>
          </a:p>
        </p:txBody>
      </p:sp>
      <p:sp>
        <p:nvSpPr>
          <p:cNvPr id="15" name="Google Shape;341;p37"/>
          <p:cNvSpPr txBox="1">
            <a:spLocks/>
          </p:cNvSpPr>
          <p:nvPr/>
        </p:nvSpPr>
        <p:spPr>
          <a:xfrm>
            <a:off x="720000" y="2050696"/>
            <a:ext cx="6613200" cy="382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/>
              <a:t>2. Fluctuations in Renewable Energy Sources (RES)</a:t>
            </a:r>
            <a:endParaRPr lang="en-US" b="1" dirty="0"/>
          </a:p>
        </p:txBody>
      </p:sp>
      <p:sp>
        <p:nvSpPr>
          <p:cNvPr id="16" name="Google Shape;342;p37"/>
          <p:cNvSpPr txBox="1">
            <a:spLocks/>
          </p:cNvSpPr>
          <p:nvPr/>
        </p:nvSpPr>
        <p:spPr>
          <a:xfrm>
            <a:off x="720000" y="2892286"/>
            <a:ext cx="6613200" cy="410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/>
              <a:t>3. Randomness of User Requests</a:t>
            </a:r>
            <a:endParaRPr lang="en-US" b="1" dirty="0"/>
          </a:p>
        </p:txBody>
      </p:sp>
      <p:sp>
        <p:nvSpPr>
          <p:cNvPr id="17" name="Google Shape;339;p37"/>
          <p:cNvSpPr txBox="1">
            <a:spLocks/>
          </p:cNvSpPr>
          <p:nvPr/>
        </p:nvSpPr>
        <p:spPr>
          <a:xfrm>
            <a:off x="720000" y="3967048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dirty="0"/>
              <a:t>There is a necessity to develop a method that can smooth the power fluctuations in interconnected multi-data centers to ensure the reliability of both the DCs and the power grid.</a:t>
            </a:r>
          </a:p>
        </p:txBody>
      </p:sp>
      <p:sp>
        <p:nvSpPr>
          <p:cNvPr id="18" name="Google Shape;342;p37"/>
          <p:cNvSpPr txBox="1">
            <a:spLocks/>
          </p:cNvSpPr>
          <p:nvPr/>
        </p:nvSpPr>
        <p:spPr>
          <a:xfrm>
            <a:off x="720000" y="3693517"/>
            <a:ext cx="6613200" cy="410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/>
              <a:t>4. Need </a:t>
            </a:r>
            <a:r>
              <a:rPr lang="en-US" b="1" dirty="0"/>
              <a:t>for Power Smoothing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44560" y="4592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12800" y="1749496"/>
            <a:ext cx="7612743" cy="645361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 MODEL FOR DATA CENTERS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6560" y="425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8" y="573839"/>
            <a:ext cx="5826614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Multi-Data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Supply-Demand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9744" y="3813009"/>
                <a:ext cx="7303008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𝑇𝐿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𝑈𝑃𝑆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𝑐𝑙𝑢𝑠𝑡𝑒𝑟𝑠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3813009"/>
                <a:ext cx="7303008" cy="420564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99744" y="1159055"/>
            <a:ext cx="479871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Typical Architecture of Interconnected Multi-Data Center </a:t>
            </a:r>
            <a:r>
              <a:rPr lang="en-US" sz="1100" b="1" dirty="0" smtClean="0"/>
              <a:t>System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Unified </a:t>
            </a:r>
            <a:r>
              <a:rPr lang="en-US" sz="1200" b="1" dirty="0"/>
              <a:t>System</a:t>
            </a:r>
            <a:r>
              <a:rPr lang="en-US" sz="1200" dirty="0"/>
              <a:t>: Provides essential services like collaborative computing and disaster-tolerant backup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b="1" dirty="0" smtClean="0"/>
              <a:t>Data Centers (DCs) Overview</a:t>
            </a:r>
            <a:r>
              <a:rPr lang="en-US" dirty="0" smtClean="0"/>
              <a:t>:</a:t>
            </a:r>
            <a:endParaRPr lang="en-US" b="1" dirty="0"/>
          </a:p>
          <a:p>
            <a:r>
              <a:rPr lang="en-US" sz="1200" b="1" dirty="0" smtClean="0"/>
              <a:t>DC1</a:t>
            </a:r>
            <a:r>
              <a:rPr lang="en-US" sz="1200" dirty="0"/>
              <a:t>: Connects to various Renewable Energy Sources (RES).</a:t>
            </a:r>
          </a:p>
          <a:p>
            <a:r>
              <a:rPr lang="en-US" sz="1200" b="1" dirty="0"/>
              <a:t>DC2</a:t>
            </a:r>
            <a:r>
              <a:rPr lang="en-US" sz="1200" dirty="0"/>
              <a:t>: Utilizes wind power from abundant local resources.</a:t>
            </a:r>
          </a:p>
          <a:p>
            <a:r>
              <a:rPr lang="en-US" sz="1200" b="1" dirty="0"/>
              <a:t>DC3</a:t>
            </a:r>
            <a:r>
              <a:rPr lang="en-US" sz="1200" dirty="0"/>
              <a:t>: Incorporates a local photovoltaic (PV) power generation unit.</a:t>
            </a:r>
          </a:p>
          <a:p>
            <a:r>
              <a:rPr lang="en-US" sz="1200" b="1" dirty="0"/>
              <a:t>DC4</a:t>
            </a:r>
            <a:r>
              <a:rPr lang="en-US" sz="1200" dirty="0"/>
              <a:t>: Powered exclusively by the grid.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458" y="1504685"/>
            <a:ext cx="2723347" cy="14486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9744" y="3397731"/>
            <a:ext cx="2759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Power-Balancing Relationship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5779" y="4233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8" y="573839"/>
            <a:ext cx="5729078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Energy Consumption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5821" y="2222047"/>
                <a:ext cx="7303008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𝑖𝑑𝑙𝑒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b="1"/>
                            <m:t>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𝑐𝑙𝑢𝑠𝑡𝑒𝑟𝑠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𝑖𝑑𝑙𝑒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21" y="2222047"/>
                <a:ext cx="7303008" cy="339645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99744" y="1219200"/>
            <a:ext cx="730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power load of a server is primarily determined by </a:t>
            </a:r>
            <a:r>
              <a:rPr lang="en-US" sz="1800" dirty="0" smtClean="0"/>
              <a:t>its CPU </a:t>
            </a:r>
            <a:r>
              <a:rPr lang="en-US" sz="1800" dirty="0"/>
              <a:t>utilization, reflecting the processor’s workload intensity.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53885" y="2723661"/>
                <a:ext cx="7303008" cy="352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85" y="2723661"/>
                <a:ext cx="7303008" cy="352212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9744" y="2758709"/>
                <a:ext cx="6756400" cy="318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𝑐𝑙𝑢𝑠𝑡𝑒𝑟𝑠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𝑐𝑙𝑢𝑠𝑡𝑒𝑟𝑠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2758709"/>
                <a:ext cx="6756400" cy="318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47985" y="3237842"/>
                <a:ext cx="4314808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𝐷𝐶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𝑖𝑑𝑙𝑒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b="1"/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𝑖𝑑𝑙𝑒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85" y="3237842"/>
                <a:ext cx="4314808" cy="339645"/>
              </a:xfrm>
              <a:prstGeom prst="rect">
                <a:avLst/>
              </a:prstGeom>
              <a:blipFill>
                <a:blip r:embed="rId6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56803" y="425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Energy Consumption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(cont.)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9744" y="1219200"/>
                <a:ext cx="73030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This research </a:t>
                </a:r>
                <a:r>
                  <a:rPr lang="en-US" sz="1800" dirty="0"/>
                  <a:t>excludes any strategies related to toggling servers on</a:t>
                </a:r>
              </a:p>
              <a:p>
                <a:r>
                  <a:rPr lang="en-US" sz="1800" dirty="0"/>
                  <a:t>and off. Instead, it assumes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 to be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. Under</a:t>
                </a:r>
              </a:p>
              <a:p>
                <a:r>
                  <a:rPr lang="en-US" sz="1800" dirty="0"/>
                  <a:t>the further assumption that servers within the same DC are</a:t>
                </a:r>
              </a:p>
              <a:p>
                <a:r>
                  <a:rPr lang="en-US" sz="1800" dirty="0"/>
                  <a:t>homogenous,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1219200"/>
                <a:ext cx="7303008" cy="1200329"/>
              </a:xfrm>
              <a:prstGeom prst="rect">
                <a:avLst/>
              </a:prstGeom>
              <a:blipFill>
                <a:blip r:embed="rId3"/>
                <a:stretch>
                  <a:fillRect l="-66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93844" y="2725245"/>
                <a:ext cx="4314808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𝐷𝐶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𝑖𝑑𝑙𝑒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b="1"/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𝑖𝑑𝑙𝑒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44" y="2725245"/>
                <a:ext cx="4314808" cy="339645"/>
              </a:xfrm>
              <a:prstGeom prst="rect">
                <a:avLst/>
              </a:prstGeom>
              <a:blipFill>
                <a:blip r:embed="rId4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018700" y="42976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801</Words>
  <Application>Microsoft Office PowerPoint</Application>
  <PresentationFormat>On-screen Show (16:9)</PresentationFormat>
  <Paragraphs>175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Figtree Black</vt:lpstr>
      <vt:lpstr>Arial</vt:lpstr>
      <vt:lpstr>Courier New</vt:lpstr>
      <vt:lpstr>Times New Roman</vt:lpstr>
      <vt:lpstr>Cambria Math</vt:lpstr>
      <vt:lpstr>Hanken Grotesk</vt:lpstr>
      <vt:lpstr>Elegant Black &amp; White Thesis Defense by Slidesgo</vt:lpstr>
      <vt:lpstr>Multi-Data Center Tie-Line Power Smoothing  Method Based on Demand Response</vt:lpstr>
      <vt:lpstr>Presented By</vt:lpstr>
      <vt:lpstr>Table of contents</vt:lpstr>
      <vt:lpstr>Introduction</vt:lpstr>
      <vt:lpstr>Problem statement</vt:lpstr>
      <vt:lpstr>DEMAND RESPONSE MODEL FOR DATA CENTERS</vt:lpstr>
      <vt:lpstr>a. Multi-Data Center Supply-Demand Model</vt:lpstr>
      <vt:lpstr>b. Server Cluster Energy Consumption Model</vt:lpstr>
      <vt:lpstr>b. Server Cluster Energy Consumption Model (cont.)</vt:lpstr>
      <vt:lpstr>c. Workload Model</vt:lpstr>
      <vt:lpstr>c. Workload Model (cont.)</vt:lpstr>
      <vt:lpstr>c. Workload Model (cont.)</vt:lpstr>
      <vt:lpstr>d. UPS Battery Unit Model</vt:lpstr>
      <vt:lpstr>TIE-LINE POWER SMOOTHING METHOD</vt:lpstr>
      <vt:lpstr>a. Formulation of Demand Response Control Targets</vt:lpstr>
      <vt:lpstr>a. Formulation of Demand Response Control Targets (cont.)</vt:lpstr>
      <vt:lpstr>b. Server Cluster Control Model</vt:lpstr>
      <vt:lpstr>c. UPS Battery Control Model</vt:lpstr>
      <vt:lpstr>TWO-STAGE HEURISTIC POWER REGULATION ALGORITHM</vt:lpstr>
      <vt:lpstr>a. Workload Scheduling Algorithm</vt:lpstr>
      <vt:lpstr>b. UPS Battery Unit Control      Algorithm</vt:lpstr>
      <vt:lpstr>Key Results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Multi-Data Center Tie-Line Power Smoothing Method Based on Demand Response</dc:title>
  <dc:creator>Afridi Sabbir</dc:creator>
  <cp:lastModifiedBy>Afridi Sabbir</cp:lastModifiedBy>
  <cp:revision>37</cp:revision>
  <dcterms:modified xsi:type="dcterms:W3CDTF">2025-01-07T21:21:56Z</dcterms:modified>
</cp:coreProperties>
</file>