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0" r:id="rId4"/>
    <p:sldId id="290" r:id="rId5"/>
    <p:sldId id="259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91" r:id="rId14"/>
    <p:sldId id="267" r:id="rId15"/>
    <p:sldId id="268" r:id="rId16"/>
    <p:sldId id="292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>
        <p:scale>
          <a:sx n="90" d="100"/>
          <a:sy n="90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9A527-F6DC-4903-BF50-06A3BC073047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59039-0B11-4D3E-9293-B63810147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B44-BCB8-465B-A7C1-059505A3BBC9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97C-AEAE-4C95-973E-705B007F7676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016A-EFA2-4423-A1AD-42E7F048FFCB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D2EC-4695-4842-B3FB-082A94D381D7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8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9603-9785-47ED-A33B-F66B7EE90021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3C58-13B5-45B0-B97C-C5B625E61BFB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B6AA-A09A-48D5-ACCF-2AEBDCF6EC2E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1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65C-BC39-486E-ADA4-5D029D511F4F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9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4F20-00D4-4976-A1F1-5934FDE14C28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617-B327-497A-9FDC-4CDBA4858FD6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39CA-7BD9-486B-BCE3-F02EA7A5B1ED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970E-D7E1-4510-8085-FED8EA7E5679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4;p24"/>
          <p:cNvSpPr txBox="1">
            <a:spLocks noGrp="1"/>
          </p:cNvSpPr>
          <p:nvPr/>
        </p:nvSpPr>
        <p:spPr>
          <a:xfrm>
            <a:off x="1341597" y="3537358"/>
            <a:ext cx="8559280" cy="60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7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lvl="0"/>
            <a:r>
              <a:rPr lang="en-US" sz="6000" dirty="0"/>
              <a:t>Boolean Matching in Logic </a:t>
            </a:r>
            <a:r>
              <a:rPr lang="en-US" sz="6000" dirty="0" smtClean="0"/>
              <a:t>synthesis</a:t>
            </a:r>
            <a:endParaRPr sz="6000" dirty="0"/>
          </a:p>
        </p:txBody>
      </p:sp>
      <p:sp>
        <p:nvSpPr>
          <p:cNvPr id="6" name="Google Shape;235;p24"/>
          <p:cNvSpPr txBox="1">
            <a:spLocks noGrp="1"/>
          </p:cNvSpPr>
          <p:nvPr/>
        </p:nvSpPr>
        <p:spPr>
          <a:xfrm>
            <a:off x="2947275" y="4234578"/>
            <a:ext cx="5250032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/>
            <a:r>
              <a:rPr lang="en-US" sz="2400" b="1" dirty="0" smtClean="0"/>
              <a:t>Advanced </a:t>
            </a:r>
            <a:r>
              <a:rPr lang="en-US" sz="2400" b="1" dirty="0"/>
              <a:t>Logic </a:t>
            </a:r>
            <a:r>
              <a:rPr lang="en-US" sz="2400" b="1" dirty="0" smtClean="0"/>
              <a:t>Design (CSE-524)</a:t>
            </a:r>
            <a:endParaRPr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197307" y="5029198"/>
            <a:ext cx="3613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Sabbir Mahmud Afridi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MS Session 2022-2023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Roll: SH-2334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University of Dhaka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DU-logo -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94" y="242630"/>
            <a:ext cx="3042498" cy="170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Mapping to NAND and NOR gates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374" y="1424572"/>
            <a:ext cx="5694605" cy="4767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1" y="1617785"/>
            <a:ext cx="5504812" cy="403306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Technology Mapping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70020" y="1267748"/>
            <a:ext cx="105837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There are Two </a:t>
            </a:r>
            <a:r>
              <a:rPr lang="en-US" b="1" dirty="0"/>
              <a:t>Types of Technology Mapping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 smtClean="0"/>
              <a:t> Structural Matching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Structural matching involves mapping a high-level design (such as a Boolean expression or a logic circuit) directly to the structure of available hardware elements.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focuses on maintaining the actual structure and organization of the hardware components (e.g., gates, multiplexers, flip-flops, etc.) while trying to meet the performance and resource constraints.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structural matching, the design’s functionality is preserved, but the mapping is done in a way that directly reflects the available physical structures and hardware components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 smtClean="0"/>
              <a:t> Boolean Matching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Boolean matching focuses on matching Boolean expressions or logic functions to optimized sets of logic gates or blocks.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type of mapping is primarily concerned with the logical equivalence of functions rather than the physical layout or the exact hardware structure.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 goal is to find a set of gates that can implement the Boolean functions efficiently. It usually involves simplifying the logic functions using techniques like Boolean algebra or </a:t>
            </a:r>
            <a:r>
              <a:rPr lang="en-US" dirty="0" err="1"/>
              <a:t>Karnaugh</a:t>
            </a:r>
            <a:r>
              <a:rPr lang="en-US" dirty="0"/>
              <a:t> maps before mapping them to the available technology.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Structural Mapping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70020" y="1267748"/>
            <a:ext cx="105837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Decompose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Subject and pattern graphs into common </a:t>
            </a:r>
            <a:r>
              <a:rPr lang="en-US" sz="2400" dirty="0" smtClean="0"/>
              <a:t>terms</a:t>
            </a:r>
          </a:p>
          <a:p>
            <a:pPr lvl="1"/>
            <a:r>
              <a:rPr lang="en-US" sz="2400" dirty="0" smtClean="0"/>
              <a:t>	-  NAND/NOR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Could </a:t>
            </a:r>
            <a:r>
              <a:rPr lang="en-US" sz="2400" dirty="0"/>
              <a:t>have multiple representations</a:t>
            </a:r>
            <a:br>
              <a:rPr lang="en-US" sz="2400" dirty="0"/>
            </a:br>
            <a:r>
              <a:rPr lang="en-US" sz="2400" dirty="0" smtClean="0"/>
              <a:t>	- </a:t>
            </a:r>
            <a:r>
              <a:rPr lang="en-US" sz="2400" dirty="0"/>
              <a:t>Decomposition is not </a:t>
            </a:r>
            <a:r>
              <a:rPr lang="en-US" sz="2400" dirty="0" smtClean="0"/>
              <a:t>canonical</a:t>
            </a:r>
          </a:p>
          <a:p>
            <a:pPr lvl="1"/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</a:t>
            </a:r>
            <a:r>
              <a:rPr lang="en-US" sz="2400" dirty="0"/>
              <a:t>DAGs into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Make </a:t>
            </a:r>
            <a:r>
              <a:rPr lang="en-US" sz="2400" dirty="0" err="1"/>
              <a:t>fanouts</a:t>
            </a:r>
            <a:r>
              <a:rPr lang="en-US" sz="2400" dirty="0"/>
              <a:t> into primary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Duplicate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Tree matching and covering run in linear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Structural Mapping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https://miro.medium.com/v2/resize:fit:875/1*SdF85t2QWuyjeOkwDwna_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517316"/>
            <a:ext cx="8334375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1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Structural Mapping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70020" y="1267748"/>
            <a:ext cx="1058377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Structural Mapping Problems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Trees </a:t>
            </a:r>
            <a:r>
              <a:rPr lang="en-US" sz="2400" dirty="0"/>
              <a:t>only: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optimization across </a:t>
            </a:r>
            <a:r>
              <a:rPr lang="en-US" sz="2400" dirty="0" err="1"/>
              <a:t>fanout</a:t>
            </a:r>
            <a:r>
              <a:rPr lang="en-US" sz="2400" dirty="0"/>
              <a:t>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XOR </a:t>
            </a:r>
            <a:r>
              <a:rPr lang="en-US" sz="2400" dirty="0" smtClean="0"/>
              <a:t>gates 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Imperfect </a:t>
            </a:r>
            <a:r>
              <a:rPr lang="en-US" sz="2400" dirty="0"/>
              <a:t>matching. Example:</a:t>
            </a:r>
            <a:br>
              <a:rPr lang="en-US" sz="2400" dirty="0"/>
            </a:br>
            <a:r>
              <a:rPr lang="en-US" sz="2400" dirty="0"/>
              <a:t>f</a:t>
            </a:r>
            <a:r>
              <a:rPr lang="en-US" sz="2400" dirty="0" smtClean="0"/>
              <a:t>= xy+x′y′+</a:t>
            </a:r>
            <a:r>
              <a:rPr lang="en-US" sz="2400" dirty="0" err="1" smtClean="0"/>
              <a:t>y’z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g= xy+x′y</a:t>
            </a:r>
            <a:r>
              <a:rPr lang="en-US" sz="2400" dirty="0"/>
              <a:t>′+</a:t>
            </a:r>
            <a:r>
              <a:rPr lang="en-US" sz="2400" dirty="0" err="1" smtClean="0"/>
              <a:t>xz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Different </a:t>
            </a:r>
            <a:r>
              <a:rPr lang="en-US" sz="2400" dirty="0"/>
              <a:t>structure, same function</a:t>
            </a:r>
            <a:br>
              <a:rPr lang="en-US" sz="2400" dirty="0"/>
            </a:br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Solution:</a:t>
            </a:r>
            <a:r>
              <a:rPr lang="en-US" sz="2400" dirty="0" smtClean="0"/>
              <a:t> Boolean </a:t>
            </a:r>
            <a:r>
              <a:rPr lang="en-US" sz="2400" dirty="0"/>
              <a:t>matching and covering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Boolean Matching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04109" y="1652594"/>
            <a:ext cx="1058378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Boolean matching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involves identifying when two different representations of logic functions are equivalent by applying these kinds of equivalences, such as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negation, permutation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negation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purpose of Boolean matching is to recognize these equivalent functions and simplify the logic, which ultimately helps reduce the complexity of the final circuit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41040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Equivalence of functions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38199" y="142457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Equivalence of two functions defined under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Negation </a:t>
            </a:r>
            <a:r>
              <a:rPr lang="en-US" sz="2400" dirty="0"/>
              <a:t>of input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Permutation </a:t>
            </a:r>
            <a:r>
              <a:rPr lang="en-US" sz="2400" dirty="0"/>
              <a:t>of input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Negation </a:t>
            </a:r>
            <a:r>
              <a:rPr lang="en-US" sz="2400" dirty="0"/>
              <a:t>of output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0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Negation of Input Variables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41439"/>
            <a:ext cx="6802316" cy="40541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Permutation of Input Variables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4572"/>
            <a:ext cx="7416448" cy="442852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Negation of Output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38655"/>
            <a:ext cx="7210736" cy="22438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4572"/>
            <a:ext cx="11353801" cy="523290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Synthesis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Mapping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Technology Mapping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Library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Negation, Permutation on Variables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of functions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Shannon’s expansion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Matching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Boolean Matching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Equivalence of Functions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199" y="135390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NPN-Equivalent:</a:t>
            </a:r>
          </a:p>
          <a:p>
            <a:endParaRPr lang="en-US" sz="2400" dirty="0" smtClean="0"/>
          </a:p>
          <a:p>
            <a:r>
              <a:rPr lang="en-US" sz="2400" dirty="0" smtClean="0"/>
              <a:t>	- Equivalent under:</a:t>
            </a:r>
          </a:p>
          <a:p>
            <a:endParaRPr lang="en-US" sz="2400" dirty="0" smtClean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Input Negation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Input Permutation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Output </a:t>
            </a:r>
            <a:r>
              <a:rPr lang="en-US" sz="2400" dirty="0"/>
              <a:t>Negation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Minterm Expansion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4572"/>
            <a:ext cx="9783540" cy="476316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Maxterm Expansion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19" y="1302754"/>
            <a:ext cx="9069066" cy="486795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Shannon Decomposition/Expansion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18479"/>
            <a:ext cx="9201150" cy="21812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Shannon Decomposition/Expansion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4572"/>
            <a:ext cx="9048750" cy="2362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Shannon Decomposition/Expansion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19" y="1424572"/>
            <a:ext cx="7229475" cy="22002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Boolean Matching Algorithm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71846"/>
            <a:ext cx="10583780" cy="498756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Boolean Matching Algorithm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199" y="1335232"/>
            <a:ext cx="1044526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functions of all possible permutations and combinations on the inputs of 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functions of all possible permutations and combinations on the inputs of B.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to find if any of the outcomes of A match with the outcome of B.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matching is found, then we can say that an instance of A can be modeled with an instance of B.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Possible Combination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838199" y="1424572"/>
                <a:ext cx="10583780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800" dirty="0" smtClean="0">
                    <a:latin typeface="Arial" panose="020B0604020202020204" pitchFamily="34" charset="0"/>
                  </a:rPr>
                  <a:t>Variables of an n-variable function </a:t>
                </a:r>
                <a:r>
                  <a:rPr lang="en-US" altLang="en-US" sz="2800" dirty="0">
                    <a:latin typeface="Arial" panose="020B0604020202020204" pitchFamily="34" charset="0"/>
                  </a:rPr>
                  <a:t>can be permuted in </a:t>
                </a:r>
                <a:r>
                  <a:rPr lang="en-US" altLang="en-US" sz="2800" dirty="0" smtClean="0">
                    <a:latin typeface="Arial" panose="020B0604020202020204" pitchFamily="34" charset="0"/>
                  </a:rPr>
                  <a:t>n! ways </a:t>
                </a:r>
                <a:r>
                  <a:rPr lang="en-US" altLang="en-US" sz="2800" dirty="0">
                    <a:latin typeface="Arial" panose="020B0604020202020204" pitchFamily="34" charset="0"/>
                  </a:rPr>
                  <a:t>and complemented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 smtClean="0">
                    <a:latin typeface="Arial" panose="020B0604020202020204" pitchFamily="34" charset="0"/>
                  </a:rPr>
                  <a:t> </a:t>
                </a:r>
                <a:r>
                  <a:rPr lang="en-US" altLang="en-US" sz="2800" dirty="0">
                    <a:latin typeface="Arial" panose="020B0604020202020204" pitchFamily="34" charset="0"/>
                  </a:rPr>
                  <a:t>ways; thus the total </a:t>
                </a:r>
                <a:r>
                  <a:rPr lang="en-US" altLang="en-US" sz="2800" dirty="0" smtClean="0">
                    <a:latin typeface="Arial" panose="020B0604020202020204" pitchFamily="34" charset="0"/>
                  </a:rPr>
                  <a:t>number of </a:t>
                </a:r>
                <a:r>
                  <a:rPr lang="en-US" altLang="en-US" sz="2800" dirty="0">
                    <a:latin typeface="Arial" panose="020B0604020202020204" pitchFamily="34" charset="0"/>
                  </a:rPr>
                  <a:t>possible combinations are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!</m:t>
                    </m:r>
                    <m:sSup>
                      <m:sSup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 smtClean="0">
                    <a:latin typeface="Arial" panose="020B0604020202020204" pitchFamily="34" charset="0"/>
                  </a:rPr>
                  <a:t>.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199" y="1424572"/>
                <a:ext cx="10583780" cy="1384995"/>
              </a:xfrm>
              <a:prstGeom prst="rect">
                <a:avLst/>
              </a:prstGeom>
              <a:blipFill>
                <a:blip r:embed="rId2"/>
                <a:stretch>
                  <a:fillRect l="-1151" t="-4405" b="-118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Computing NP-Representative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70019" y="1328509"/>
            <a:ext cx="105837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" panose="020B0604020202020204" pitchFamily="34" charset="0"/>
              </a:rPr>
              <a:t>For </a:t>
            </a:r>
            <a:r>
              <a:rPr lang="en-US" altLang="en-US" sz="2400" dirty="0">
                <a:latin typeface="Arial" panose="020B0604020202020204" pitchFamily="34" charset="0"/>
              </a:rPr>
              <a:t>example, </a:t>
            </a:r>
            <a:r>
              <a:rPr lang="en-US" altLang="en-US" sz="2400" dirty="0" smtClean="0">
                <a:latin typeface="Arial" panose="020B0604020202020204" pitchFamily="34" charset="0"/>
              </a:rPr>
              <a:t>let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5" y="1790174"/>
            <a:ext cx="4752975" cy="2038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65" y="4194126"/>
            <a:ext cx="8411749" cy="111458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Logic Synthesis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4572"/>
            <a:ext cx="11353801" cy="5232902"/>
          </a:xfrm>
        </p:spPr>
        <p:txBody>
          <a:bodyPr>
            <a:normAutofit/>
          </a:bodyPr>
          <a:lstStyle/>
          <a:p>
            <a:r>
              <a:rPr lang="en-US" dirty="0"/>
              <a:t>To understand </a:t>
            </a:r>
            <a:r>
              <a:rPr lang="en-US" b="1" dirty="0"/>
              <a:t>Logic Synthesis</a:t>
            </a:r>
            <a:r>
              <a:rPr lang="en-US" dirty="0"/>
              <a:t> </a:t>
            </a:r>
            <a:r>
              <a:rPr lang="en-US" dirty="0" smtClean="0"/>
              <a:t>it’s </a:t>
            </a:r>
            <a:r>
              <a:rPr lang="en-US" dirty="0"/>
              <a:t>important first to know the meanings of the key </a:t>
            </a:r>
            <a:r>
              <a:rPr lang="en-US" dirty="0" smtClean="0"/>
              <a:t>terms: </a:t>
            </a:r>
            <a:r>
              <a:rPr lang="en-US" b="1" dirty="0"/>
              <a:t>logic</a:t>
            </a:r>
            <a:r>
              <a:rPr lang="en-US" dirty="0"/>
              <a:t>, </a:t>
            </a:r>
            <a:r>
              <a:rPr lang="en-US" b="1" dirty="0" smtClean="0"/>
              <a:t>synthesis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Logic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In the context of digital circuits, </a:t>
            </a:r>
            <a:r>
              <a:rPr lang="en-US" b="1" dirty="0"/>
              <a:t>logic</a:t>
            </a:r>
            <a:r>
              <a:rPr lang="en-US" dirty="0"/>
              <a:t> refers to the rules that govern how digital signals behave. It deals with binary values (0s and 1s) and how they are manipulated to produce output based on certain conditions.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Synthesis</a:t>
            </a:r>
          </a:p>
          <a:p>
            <a:r>
              <a:rPr lang="en-US" b="1" dirty="0"/>
              <a:t>Synthesis</a:t>
            </a:r>
            <a:r>
              <a:rPr lang="en-US" dirty="0"/>
              <a:t> means the process of creating something. In the context of </a:t>
            </a:r>
            <a:r>
              <a:rPr lang="en-US" b="1" dirty="0"/>
              <a:t>logic synthesis</a:t>
            </a:r>
            <a:r>
              <a:rPr lang="en-US" dirty="0"/>
              <a:t>, it refers to the process of turning a high-level abstract description of a circuit (such as a written algorithm or equation) into a physical hardware design (a set of gates and wires).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Computing NP-Representative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53358"/>
            <a:ext cx="4848902" cy="3982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35364"/>
            <a:ext cx="8821381" cy="143847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Computing NP-Representative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53358"/>
            <a:ext cx="4848902" cy="3982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35364"/>
            <a:ext cx="8821381" cy="143847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Computing NP-Representative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71" y="1224325"/>
            <a:ext cx="9926435" cy="530616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Computing NP-Representative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8" y="1527962"/>
            <a:ext cx="8640381" cy="190526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Conclusion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199" y="1563450"/>
            <a:ext cx="94751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Although checking of functional equivalence of two functions is NP-hard problem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Boolean matching eases this task better than other techniques </a:t>
            </a:r>
            <a:r>
              <a:rPr lang="en-US" sz="2400" dirty="0" smtClean="0"/>
              <a:t>like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K-map </a:t>
            </a:r>
            <a:r>
              <a:rPr lang="en-US" sz="2400" dirty="0"/>
              <a:t>or Quin-</a:t>
            </a:r>
            <a:r>
              <a:rPr lang="en-US" sz="2400" dirty="0" err="1"/>
              <a:t>Maclauskys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used practically while logic synthesis for commonly used circuits.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92" y="1690688"/>
            <a:ext cx="4877415" cy="32428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6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Logic Synthesis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6836"/>
            <a:ext cx="11353801" cy="5232902"/>
          </a:xfrm>
        </p:spPr>
        <p:txBody>
          <a:bodyPr>
            <a:normAutofit/>
          </a:bodyPr>
          <a:lstStyle/>
          <a:p>
            <a:r>
              <a:rPr lang="en-US" sz="2000" b="1" dirty="0"/>
              <a:t>Logic Synthesis</a:t>
            </a:r>
            <a:r>
              <a:rPr lang="en-US" sz="2000" dirty="0"/>
              <a:t> is the process of converting a high-level design (like a Boolean expression or algorithm) into an actual set of gates and connections that can be physically implemented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Boolean </a:t>
            </a:r>
            <a:r>
              <a:rPr lang="en-US" sz="2000" b="1" dirty="0"/>
              <a:t>Matching: </a:t>
            </a:r>
            <a:r>
              <a:rPr lang="en-US" sz="2000" dirty="0"/>
              <a:t>Boolean matching is a technique used during logic synthesis where the synthesis tool checks if the logic in the design can match pre-existing patterns or templates of gates.</a:t>
            </a:r>
            <a:endParaRPr lang="en-US" sz="2000" dirty="0" smtClean="0"/>
          </a:p>
          <a:p>
            <a:r>
              <a:rPr lang="en-US" sz="2400" dirty="0" smtClean="0"/>
              <a:t>Example:</a:t>
            </a:r>
          </a:p>
          <a:p>
            <a:pPr lvl="1"/>
            <a:r>
              <a:rPr lang="en-US" sz="2000" dirty="0" smtClean="0"/>
              <a:t>Suppose </a:t>
            </a:r>
            <a:r>
              <a:rPr lang="en-US" sz="2000" dirty="0"/>
              <a:t>we are given the following Boolean expression</a:t>
            </a:r>
            <a:r>
              <a:rPr lang="en-US" sz="2000" dirty="0" smtClean="0"/>
              <a:t>: </a:t>
            </a:r>
            <a:r>
              <a:rPr lang="en-US" sz="2000" dirty="0">
                <a:solidFill>
                  <a:schemeClr val="accent1"/>
                </a:solidFill>
              </a:rPr>
              <a:t>A AND B OR A AND </a:t>
            </a:r>
            <a:r>
              <a:rPr lang="en-US" sz="2000" dirty="0" smtClean="0">
                <a:solidFill>
                  <a:schemeClr val="accent1"/>
                </a:solidFill>
              </a:rPr>
              <a:t>C</a:t>
            </a:r>
          </a:p>
          <a:p>
            <a:pPr lvl="1"/>
            <a:r>
              <a:rPr lang="en-US" sz="2000" dirty="0"/>
              <a:t>The Boolean matching process identifies that the expression can be simplified into</a:t>
            </a:r>
            <a:r>
              <a:rPr lang="en-US" sz="2000" dirty="0" smtClean="0"/>
              <a:t>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				      A </a:t>
            </a:r>
            <a:r>
              <a:rPr lang="en-US" sz="2000" dirty="0">
                <a:solidFill>
                  <a:schemeClr val="accent1"/>
                </a:solidFill>
              </a:rPr>
              <a:t>AND (B OR C</a:t>
            </a:r>
            <a:r>
              <a:rPr lang="en-US" sz="2000" dirty="0" smtClean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000" dirty="0"/>
              <a:t>Now that we have a simpler expression, </a:t>
            </a:r>
            <a:r>
              <a:rPr lang="en-US" sz="2000" b="1" dirty="0"/>
              <a:t>logic synthesis</a:t>
            </a:r>
            <a:r>
              <a:rPr lang="en-US" sz="2000" dirty="0"/>
              <a:t> converts it into gates that could be implemented in hardware:</a:t>
            </a:r>
          </a:p>
          <a:p>
            <a:pPr lvl="1"/>
            <a:endParaRPr lang="en-US" sz="2000" dirty="0">
              <a:solidFill>
                <a:schemeClr val="accent1"/>
              </a:solidFill>
            </a:endParaRPr>
          </a:p>
          <a:p>
            <a:pPr lvl="1"/>
            <a:endParaRPr lang="en-US" sz="2000" dirty="0" smtClean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29" y="4849789"/>
            <a:ext cx="4067743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Logic Synthesis Procedure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459" y="1424572"/>
            <a:ext cx="6267080" cy="472005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Cell Library/Standard Cell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18" y="1424572"/>
            <a:ext cx="10317081" cy="52329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low-level logic function such as AND, OR, INVERT, flip-flops, latches, and buffers.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52" y="2480595"/>
            <a:ext cx="6692811" cy="392497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Technology Mapping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4572"/>
            <a:ext cx="9844455" cy="5232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is the phase of logic synthesis when gates are selected from a technology library to implement the circuit.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Why Technology Mapping?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18" y="1424572"/>
            <a:ext cx="10317081" cy="52329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Straight implementation may not be good. 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F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6-input AND gate cause a long delay.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Gates in the library are pre-designed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They are usually optimized in terms of area, delay, power,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Moreover we may don't have available gates in the Library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378" y="4231022"/>
            <a:ext cx="4793242" cy="10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Where is Technology Mapping?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18" y="1424572"/>
            <a:ext cx="10317081" cy="52329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logic equations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number of literals (and operands)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logic equations to gates (AND, OR,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Gate-level optimization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OR-NOT by NOR,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delay, power, area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echnology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from gates to technology library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FPGA, TTL chips, standard cells,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1242</Words>
  <Application>Microsoft Office PowerPoint</Application>
  <PresentationFormat>Widescreen</PresentationFormat>
  <Paragraphs>210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Barlow Medium</vt:lpstr>
      <vt:lpstr>Calibri</vt:lpstr>
      <vt:lpstr>Calibri Light</vt:lpstr>
      <vt:lpstr>Cambria Math</vt:lpstr>
      <vt:lpstr>Darker Grotesque Black</vt:lpstr>
      <vt:lpstr>Times New Roman</vt:lpstr>
      <vt:lpstr>Wingdings</vt:lpstr>
      <vt:lpstr>Office Theme</vt:lpstr>
      <vt:lpstr>PowerPoint Presentation</vt:lpstr>
      <vt:lpstr>Outline</vt:lpstr>
      <vt:lpstr>Logic Synthesis</vt:lpstr>
      <vt:lpstr>Logic Synthesis</vt:lpstr>
      <vt:lpstr>Logic Synthesis Procedure</vt:lpstr>
      <vt:lpstr>Cell Library/Standard Cell</vt:lpstr>
      <vt:lpstr>Technology Mapping</vt:lpstr>
      <vt:lpstr>Why Technology Mapping?</vt:lpstr>
      <vt:lpstr>Where is Technology Mapping?</vt:lpstr>
      <vt:lpstr>Mapping to NAND and NOR gates</vt:lpstr>
      <vt:lpstr>Technology Mapping</vt:lpstr>
      <vt:lpstr>Structural Mapping</vt:lpstr>
      <vt:lpstr>Structural Mapping</vt:lpstr>
      <vt:lpstr>Structural Mapping</vt:lpstr>
      <vt:lpstr>Boolean Matching</vt:lpstr>
      <vt:lpstr>Equivalence of functions</vt:lpstr>
      <vt:lpstr>Negation of Input Variables</vt:lpstr>
      <vt:lpstr>Permutation of Input Variables</vt:lpstr>
      <vt:lpstr>Negation of Output</vt:lpstr>
      <vt:lpstr>Equivalence of Functions</vt:lpstr>
      <vt:lpstr>Minterm Expansion</vt:lpstr>
      <vt:lpstr>Maxterm Expansion</vt:lpstr>
      <vt:lpstr>Shannon Decomposition/Expansion</vt:lpstr>
      <vt:lpstr>Shannon Decomposition/Expansion</vt:lpstr>
      <vt:lpstr>Shannon Decomposition/Expansion</vt:lpstr>
      <vt:lpstr>Boolean Matching Algorithm</vt:lpstr>
      <vt:lpstr>Boolean Matching Algorithm</vt:lpstr>
      <vt:lpstr>Possible Combination</vt:lpstr>
      <vt:lpstr>Computing NP-Representative</vt:lpstr>
      <vt:lpstr>Computing NP-Representative</vt:lpstr>
      <vt:lpstr>Computing NP-Representative</vt:lpstr>
      <vt:lpstr>Computing NP-Representative</vt:lpstr>
      <vt:lpstr>Computing NP-Representative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Afridi Sabbir</dc:creator>
  <cp:lastModifiedBy>Afridi Sabbir</cp:lastModifiedBy>
  <cp:revision>29</cp:revision>
  <dcterms:created xsi:type="dcterms:W3CDTF">2025-04-07T12:52:56Z</dcterms:created>
  <dcterms:modified xsi:type="dcterms:W3CDTF">2025-04-14T19:09:26Z</dcterms:modified>
</cp:coreProperties>
</file>