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>
        <p:scale>
          <a:sx n="66" d="100"/>
          <a:sy n="66" d="100"/>
        </p:scale>
        <p:origin x="1522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E99CFA-F26F-4FDA-957B-4BEBA2D21C43}" type="doc">
      <dgm:prSet loTypeId="urn:microsoft.com/office/officeart/2005/8/layout/orgChart1" loCatId="hierarchy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6072B7A-0CD9-4FE9-B9E6-EBE16197F402}">
      <dgm:prSet phldrT="[Text]"/>
      <dgm:spPr/>
      <dgm:t>
        <a:bodyPr/>
        <a:lstStyle/>
        <a:p>
          <a:r>
            <a:rPr lang="en-US" dirty="0" smtClean="0"/>
            <a:t>Goal</a:t>
          </a:r>
          <a:endParaRPr lang="en-US" dirty="0"/>
        </a:p>
      </dgm:t>
    </dgm:pt>
    <dgm:pt modelId="{9753E4F7-39AD-4450-9ECC-C06FB7C9C1C1}" type="parTrans" cxnId="{115BB701-490C-4D40-BA09-EB4C0679D0CA}">
      <dgm:prSet/>
      <dgm:spPr/>
      <dgm:t>
        <a:bodyPr/>
        <a:lstStyle/>
        <a:p>
          <a:endParaRPr lang="en-US"/>
        </a:p>
      </dgm:t>
    </dgm:pt>
    <dgm:pt modelId="{87A9E4D9-3596-418E-8221-D0DA0907B922}" type="sibTrans" cxnId="{115BB701-490C-4D40-BA09-EB4C0679D0CA}">
      <dgm:prSet/>
      <dgm:spPr/>
      <dgm:t>
        <a:bodyPr/>
        <a:lstStyle/>
        <a:p>
          <a:endParaRPr lang="en-US"/>
        </a:p>
      </dgm:t>
    </dgm:pt>
    <dgm:pt modelId="{C7E021D8-F462-4BDD-A653-90E4840FB268}">
      <dgm:prSet phldrT="[Text]"/>
      <dgm:spPr/>
      <dgm:t>
        <a:bodyPr/>
        <a:lstStyle/>
        <a:p>
          <a:r>
            <a:rPr lang="en-US" dirty="0" smtClean="0"/>
            <a:t>Maximize Speed</a:t>
          </a:r>
          <a:endParaRPr lang="en-US" dirty="0"/>
        </a:p>
      </dgm:t>
    </dgm:pt>
    <dgm:pt modelId="{DE13DE8A-E87C-4FCE-9E88-272268AF4F70}" type="parTrans" cxnId="{F0D8B626-D8F4-404D-89DD-D0ED55FEB571}">
      <dgm:prSet/>
      <dgm:spPr/>
      <dgm:t>
        <a:bodyPr/>
        <a:lstStyle/>
        <a:p>
          <a:endParaRPr lang="en-US"/>
        </a:p>
      </dgm:t>
    </dgm:pt>
    <dgm:pt modelId="{3C7FFCA2-DC43-4A7E-9039-64E5274FB805}" type="sibTrans" cxnId="{F0D8B626-D8F4-404D-89DD-D0ED55FEB571}">
      <dgm:prSet/>
      <dgm:spPr/>
      <dgm:t>
        <a:bodyPr/>
        <a:lstStyle/>
        <a:p>
          <a:endParaRPr lang="en-US"/>
        </a:p>
      </dgm:t>
    </dgm:pt>
    <dgm:pt modelId="{E48E1DE4-2D87-4B61-852C-C626C7226BF1}">
      <dgm:prSet phldrT="[Text]"/>
      <dgm:spPr/>
      <dgm:t>
        <a:bodyPr/>
        <a:lstStyle/>
        <a:p>
          <a:r>
            <a:rPr lang="en-US" dirty="0" smtClean="0"/>
            <a:t>Minimize Power</a:t>
          </a:r>
          <a:endParaRPr lang="en-US" dirty="0"/>
        </a:p>
      </dgm:t>
    </dgm:pt>
    <dgm:pt modelId="{D154D26A-47DE-46C5-A828-821BEA8BCCC8}" type="parTrans" cxnId="{26B1D40E-CADF-4F61-BF60-A52DAF8961F6}">
      <dgm:prSet/>
      <dgm:spPr/>
      <dgm:t>
        <a:bodyPr/>
        <a:lstStyle/>
        <a:p>
          <a:endParaRPr lang="en-US"/>
        </a:p>
      </dgm:t>
    </dgm:pt>
    <dgm:pt modelId="{6B77F003-4CD1-4215-A145-F66F7D52578E}" type="sibTrans" cxnId="{26B1D40E-CADF-4F61-BF60-A52DAF8961F6}">
      <dgm:prSet/>
      <dgm:spPr/>
      <dgm:t>
        <a:bodyPr/>
        <a:lstStyle/>
        <a:p>
          <a:endParaRPr lang="en-US"/>
        </a:p>
      </dgm:t>
    </dgm:pt>
    <dgm:pt modelId="{79A904C4-798D-46F7-9B8F-B3B1F81361C8}">
      <dgm:prSet phldrT="[Text]"/>
      <dgm:spPr/>
      <dgm:t>
        <a:bodyPr/>
        <a:lstStyle/>
        <a:p>
          <a:r>
            <a:rPr lang="en-US" dirty="0" smtClean="0"/>
            <a:t>Minimize Chip/Board Size</a:t>
          </a:r>
          <a:endParaRPr lang="en-US" dirty="0"/>
        </a:p>
      </dgm:t>
    </dgm:pt>
    <dgm:pt modelId="{9EB8AA65-03A7-4440-A3FA-D360F2129110}" type="parTrans" cxnId="{274558D2-6708-4FC7-8A7C-35E4A7EBBDB1}">
      <dgm:prSet/>
      <dgm:spPr/>
      <dgm:t>
        <a:bodyPr/>
        <a:lstStyle/>
        <a:p>
          <a:endParaRPr lang="en-US"/>
        </a:p>
      </dgm:t>
    </dgm:pt>
    <dgm:pt modelId="{04929284-5192-499C-A57C-5ABC87D9E684}" type="sibTrans" cxnId="{274558D2-6708-4FC7-8A7C-35E4A7EBBDB1}">
      <dgm:prSet/>
      <dgm:spPr/>
      <dgm:t>
        <a:bodyPr/>
        <a:lstStyle/>
        <a:p>
          <a:endParaRPr lang="en-US"/>
        </a:p>
      </dgm:t>
    </dgm:pt>
    <dgm:pt modelId="{240D4420-083E-4CB7-9ED4-506886733595}" type="pres">
      <dgm:prSet presAssocID="{74E99CFA-F26F-4FDA-957B-4BEBA2D21C4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7644445-9B6D-42C0-98C2-155266244C3A}" type="pres">
      <dgm:prSet presAssocID="{26072B7A-0CD9-4FE9-B9E6-EBE16197F402}" presName="hierRoot1" presStyleCnt="0">
        <dgm:presLayoutVars>
          <dgm:hierBranch val="init"/>
        </dgm:presLayoutVars>
      </dgm:prSet>
      <dgm:spPr/>
    </dgm:pt>
    <dgm:pt modelId="{AF010D43-9F6D-4E2E-AB2E-4F9F96877BB6}" type="pres">
      <dgm:prSet presAssocID="{26072B7A-0CD9-4FE9-B9E6-EBE16197F402}" presName="rootComposite1" presStyleCnt="0"/>
      <dgm:spPr/>
    </dgm:pt>
    <dgm:pt modelId="{06497ADA-A3AD-4606-B2A1-1AB448C6B5B2}" type="pres">
      <dgm:prSet presAssocID="{26072B7A-0CD9-4FE9-B9E6-EBE16197F40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8C9C8A-874C-4430-8108-E59CCE037EE9}" type="pres">
      <dgm:prSet presAssocID="{26072B7A-0CD9-4FE9-B9E6-EBE16197F40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E94C7208-3929-4C96-B4E3-E4AFFDD5DA81}" type="pres">
      <dgm:prSet presAssocID="{26072B7A-0CD9-4FE9-B9E6-EBE16197F402}" presName="hierChild2" presStyleCnt="0"/>
      <dgm:spPr/>
    </dgm:pt>
    <dgm:pt modelId="{95D6984F-3A64-4DBD-A79F-3EF2A334F4DB}" type="pres">
      <dgm:prSet presAssocID="{DE13DE8A-E87C-4FCE-9E88-272268AF4F70}" presName="Name37" presStyleLbl="parChTrans1D2" presStyleIdx="0" presStyleCnt="3"/>
      <dgm:spPr/>
      <dgm:t>
        <a:bodyPr/>
        <a:lstStyle/>
        <a:p>
          <a:endParaRPr lang="en-US"/>
        </a:p>
      </dgm:t>
    </dgm:pt>
    <dgm:pt modelId="{E436A7EC-2986-47F2-8B48-84746944AB98}" type="pres">
      <dgm:prSet presAssocID="{C7E021D8-F462-4BDD-A653-90E4840FB268}" presName="hierRoot2" presStyleCnt="0">
        <dgm:presLayoutVars>
          <dgm:hierBranch val="init"/>
        </dgm:presLayoutVars>
      </dgm:prSet>
      <dgm:spPr/>
    </dgm:pt>
    <dgm:pt modelId="{2D820769-DA5E-44A7-B193-E7CF647CF798}" type="pres">
      <dgm:prSet presAssocID="{C7E021D8-F462-4BDD-A653-90E4840FB268}" presName="rootComposite" presStyleCnt="0"/>
      <dgm:spPr/>
    </dgm:pt>
    <dgm:pt modelId="{FB69414E-F8A6-431C-ABAF-C6BB71F966B7}" type="pres">
      <dgm:prSet presAssocID="{C7E021D8-F462-4BDD-A653-90E4840FB268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749D70-091E-4A1D-BC18-77F4E5B8F17C}" type="pres">
      <dgm:prSet presAssocID="{C7E021D8-F462-4BDD-A653-90E4840FB268}" presName="rootConnector" presStyleLbl="node2" presStyleIdx="0" presStyleCnt="3"/>
      <dgm:spPr/>
      <dgm:t>
        <a:bodyPr/>
        <a:lstStyle/>
        <a:p>
          <a:endParaRPr lang="en-US"/>
        </a:p>
      </dgm:t>
    </dgm:pt>
    <dgm:pt modelId="{3BD8B40E-69B7-4CC6-B0D4-CEBD18D1E2FD}" type="pres">
      <dgm:prSet presAssocID="{C7E021D8-F462-4BDD-A653-90E4840FB268}" presName="hierChild4" presStyleCnt="0"/>
      <dgm:spPr/>
    </dgm:pt>
    <dgm:pt modelId="{B1FFD437-977E-4C75-BB21-C23C8ACF756D}" type="pres">
      <dgm:prSet presAssocID="{C7E021D8-F462-4BDD-A653-90E4840FB268}" presName="hierChild5" presStyleCnt="0"/>
      <dgm:spPr/>
    </dgm:pt>
    <dgm:pt modelId="{AD70329B-DB53-4349-9642-5DF0BC8D3F69}" type="pres">
      <dgm:prSet presAssocID="{D154D26A-47DE-46C5-A828-821BEA8BCCC8}" presName="Name37" presStyleLbl="parChTrans1D2" presStyleIdx="1" presStyleCnt="3"/>
      <dgm:spPr/>
      <dgm:t>
        <a:bodyPr/>
        <a:lstStyle/>
        <a:p>
          <a:endParaRPr lang="en-US"/>
        </a:p>
      </dgm:t>
    </dgm:pt>
    <dgm:pt modelId="{EBD81BE0-2EB5-4C33-AC6B-B8E9E1982F3F}" type="pres">
      <dgm:prSet presAssocID="{E48E1DE4-2D87-4B61-852C-C626C7226BF1}" presName="hierRoot2" presStyleCnt="0">
        <dgm:presLayoutVars>
          <dgm:hierBranch val="init"/>
        </dgm:presLayoutVars>
      </dgm:prSet>
      <dgm:spPr/>
    </dgm:pt>
    <dgm:pt modelId="{C460FB11-6C7B-498B-98CE-89B46F2A0671}" type="pres">
      <dgm:prSet presAssocID="{E48E1DE4-2D87-4B61-852C-C626C7226BF1}" presName="rootComposite" presStyleCnt="0"/>
      <dgm:spPr/>
    </dgm:pt>
    <dgm:pt modelId="{0F6C52F0-5A02-418E-90F7-8CC5EB72D3D0}" type="pres">
      <dgm:prSet presAssocID="{E48E1DE4-2D87-4B61-852C-C626C7226BF1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C3887A-7A2F-4994-8185-DE033FCE8476}" type="pres">
      <dgm:prSet presAssocID="{E48E1DE4-2D87-4B61-852C-C626C7226BF1}" presName="rootConnector" presStyleLbl="node2" presStyleIdx="1" presStyleCnt="3"/>
      <dgm:spPr/>
      <dgm:t>
        <a:bodyPr/>
        <a:lstStyle/>
        <a:p>
          <a:endParaRPr lang="en-US"/>
        </a:p>
      </dgm:t>
    </dgm:pt>
    <dgm:pt modelId="{C44611C6-415E-4067-929D-6169A710FAA8}" type="pres">
      <dgm:prSet presAssocID="{E48E1DE4-2D87-4B61-852C-C626C7226BF1}" presName="hierChild4" presStyleCnt="0"/>
      <dgm:spPr/>
    </dgm:pt>
    <dgm:pt modelId="{059B0AC2-EB82-4085-A122-C0092435E19A}" type="pres">
      <dgm:prSet presAssocID="{E48E1DE4-2D87-4B61-852C-C626C7226BF1}" presName="hierChild5" presStyleCnt="0"/>
      <dgm:spPr/>
    </dgm:pt>
    <dgm:pt modelId="{CEF2151F-9C11-45DE-8BF7-1E6BAFF149E5}" type="pres">
      <dgm:prSet presAssocID="{9EB8AA65-03A7-4440-A3FA-D360F2129110}" presName="Name37" presStyleLbl="parChTrans1D2" presStyleIdx="2" presStyleCnt="3"/>
      <dgm:spPr/>
      <dgm:t>
        <a:bodyPr/>
        <a:lstStyle/>
        <a:p>
          <a:endParaRPr lang="en-US"/>
        </a:p>
      </dgm:t>
    </dgm:pt>
    <dgm:pt modelId="{D2F01C99-D313-4516-91C4-F20056912BDA}" type="pres">
      <dgm:prSet presAssocID="{79A904C4-798D-46F7-9B8F-B3B1F81361C8}" presName="hierRoot2" presStyleCnt="0">
        <dgm:presLayoutVars>
          <dgm:hierBranch val="init"/>
        </dgm:presLayoutVars>
      </dgm:prSet>
      <dgm:spPr/>
    </dgm:pt>
    <dgm:pt modelId="{D6147AEF-641A-442B-8DA2-4758C795A778}" type="pres">
      <dgm:prSet presAssocID="{79A904C4-798D-46F7-9B8F-B3B1F81361C8}" presName="rootComposite" presStyleCnt="0"/>
      <dgm:spPr/>
    </dgm:pt>
    <dgm:pt modelId="{853AF374-DC7E-40DD-8B56-119E1FF8B247}" type="pres">
      <dgm:prSet presAssocID="{79A904C4-798D-46F7-9B8F-B3B1F81361C8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B8D481-AE51-44F1-86AA-CFF55C82651D}" type="pres">
      <dgm:prSet presAssocID="{79A904C4-798D-46F7-9B8F-B3B1F81361C8}" presName="rootConnector" presStyleLbl="node2" presStyleIdx="2" presStyleCnt="3"/>
      <dgm:spPr/>
      <dgm:t>
        <a:bodyPr/>
        <a:lstStyle/>
        <a:p>
          <a:endParaRPr lang="en-US"/>
        </a:p>
      </dgm:t>
    </dgm:pt>
    <dgm:pt modelId="{9019F3AE-C5D7-4066-9C3B-534CB469647D}" type="pres">
      <dgm:prSet presAssocID="{79A904C4-798D-46F7-9B8F-B3B1F81361C8}" presName="hierChild4" presStyleCnt="0"/>
      <dgm:spPr/>
    </dgm:pt>
    <dgm:pt modelId="{1C0B37D1-1124-4EA7-AC5E-541C160164F8}" type="pres">
      <dgm:prSet presAssocID="{79A904C4-798D-46F7-9B8F-B3B1F81361C8}" presName="hierChild5" presStyleCnt="0"/>
      <dgm:spPr/>
    </dgm:pt>
    <dgm:pt modelId="{6D400F95-9527-401A-AAB7-86FEDE20C898}" type="pres">
      <dgm:prSet presAssocID="{26072B7A-0CD9-4FE9-B9E6-EBE16197F402}" presName="hierChild3" presStyleCnt="0"/>
      <dgm:spPr/>
    </dgm:pt>
  </dgm:ptLst>
  <dgm:cxnLst>
    <dgm:cxn modelId="{40C2A49C-D799-4823-964C-E2D6CC33574A}" type="presOf" srcId="{79A904C4-798D-46F7-9B8F-B3B1F81361C8}" destId="{2BB8D481-AE51-44F1-86AA-CFF55C82651D}" srcOrd="1" destOrd="0" presId="urn:microsoft.com/office/officeart/2005/8/layout/orgChart1"/>
    <dgm:cxn modelId="{B03834B1-F569-4BF6-BB59-49138123AE6F}" type="presOf" srcId="{26072B7A-0CD9-4FE9-B9E6-EBE16197F402}" destId="{598C9C8A-874C-4430-8108-E59CCE037EE9}" srcOrd="1" destOrd="0" presId="urn:microsoft.com/office/officeart/2005/8/layout/orgChart1"/>
    <dgm:cxn modelId="{66419053-C35F-4603-832A-6497F1DB7732}" type="presOf" srcId="{26072B7A-0CD9-4FE9-B9E6-EBE16197F402}" destId="{06497ADA-A3AD-4606-B2A1-1AB448C6B5B2}" srcOrd="0" destOrd="0" presId="urn:microsoft.com/office/officeart/2005/8/layout/orgChart1"/>
    <dgm:cxn modelId="{BFF36784-0B40-4DD7-B4DE-96BA3C666C68}" type="presOf" srcId="{D154D26A-47DE-46C5-A828-821BEA8BCCC8}" destId="{AD70329B-DB53-4349-9642-5DF0BC8D3F69}" srcOrd="0" destOrd="0" presId="urn:microsoft.com/office/officeart/2005/8/layout/orgChart1"/>
    <dgm:cxn modelId="{6D088D3E-6A3F-4F2F-9B96-387AF3B286E6}" type="presOf" srcId="{74E99CFA-F26F-4FDA-957B-4BEBA2D21C43}" destId="{240D4420-083E-4CB7-9ED4-506886733595}" srcOrd="0" destOrd="0" presId="urn:microsoft.com/office/officeart/2005/8/layout/orgChart1"/>
    <dgm:cxn modelId="{0C1A8A9B-A24D-462E-9422-FFF1D77FBDAA}" type="presOf" srcId="{C7E021D8-F462-4BDD-A653-90E4840FB268}" destId="{DE749D70-091E-4A1D-BC18-77F4E5B8F17C}" srcOrd="1" destOrd="0" presId="urn:microsoft.com/office/officeart/2005/8/layout/orgChart1"/>
    <dgm:cxn modelId="{1246D486-D1B6-4278-85E5-4C93D5AF3D8D}" type="presOf" srcId="{79A904C4-798D-46F7-9B8F-B3B1F81361C8}" destId="{853AF374-DC7E-40DD-8B56-119E1FF8B247}" srcOrd="0" destOrd="0" presId="urn:microsoft.com/office/officeart/2005/8/layout/orgChart1"/>
    <dgm:cxn modelId="{A67453E8-999C-40FC-8221-0FAF838BBD17}" type="presOf" srcId="{E48E1DE4-2D87-4B61-852C-C626C7226BF1}" destId="{BBC3887A-7A2F-4994-8185-DE033FCE8476}" srcOrd="1" destOrd="0" presId="urn:microsoft.com/office/officeart/2005/8/layout/orgChart1"/>
    <dgm:cxn modelId="{2B8D311A-2C5F-487D-AD7C-BA8EDC74D829}" type="presOf" srcId="{E48E1DE4-2D87-4B61-852C-C626C7226BF1}" destId="{0F6C52F0-5A02-418E-90F7-8CC5EB72D3D0}" srcOrd="0" destOrd="0" presId="urn:microsoft.com/office/officeart/2005/8/layout/orgChart1"/>
    <dgm:cxn modelId="{C0A30B46-BEA0-45D7-9DE7-2E310BB7A72A}" type="presOf" srcId="{9EB8AA65-03A7-4440-A3FA-D360F2129110}" destId="{CEF2151F-9C11-45DE-8BF7-1E6BAFF149E5}" srcOrd="0" destOrd="0" presId="urn:microsoft.com/office/officeart/2005/8/layout/orgChart1"/>
    <dgm:cxn modelId="{106E540F-FC53-418B-8A56-1B9D693300D4}" type="presOf" srcId="{C7E021D8-F462-4BDD-A653-90E4840FB268}" destId="{FB69414E-F8A6-431C-ABAF-C6BB71F966B7}" srcOrd="0" destOrd="0" presId="urn:microsoft.com/office/officeart/2005/8/layout/orgChart1"/>
    <dgm:cxn modelId="{115BB701-490C-4D40-BA09-EB4C0679D0CA}" srcId="{74E99CFA-F26F-4FDA-957B-4BEBA2D21C43}" destId="{26072B7A-0CD9-4FE9-B9E6-EBE16197F402}" srcOrd="0" destOrd="0" parTransId="{9753E4F7-39AD-4450-9ECC-C06FB7C9C1C1}" sibTransId="{87A9E4D9-3596-418E-8221-D0DA0907B922}"/>
    <dgm:cxn modelId="{F0D8B626-D8F4-404D-89DD-D0ED55FEB571}" srcId="{26072B7A-0CD9-4FE9-B9E6-EBE16197F402}" destId="{C7E021D8-F462-4BDD-A653-90E4840FB268}" srcOrd="0" destOrd="0" parTransId="{DE13DE8A-E87C-4FCE-9E88-272268AF4F70}" sibTransId="{3C7FFCA2-DC43-4A7E-9039-64E5274FB805}"/>
    <dgm:cxn modelId="{26B1D40E-CADF-4F61-BF60-A52DAF8961F6}" srcId="{26072B7A-0CD9-4FE9-B9E6-EBE16197F402}" destId="{E48E1DE4-2D87-4B61-852C-C626C7226BF1}" srcOrd="1" destOrd="0" parTransId="{D154D26A-47DE-46C5-A828-821BEA8BCCC8}" sibTransId="{6B77F003-4CD1-4215-A145-F66F7D52578E}"/>
    <dgm:cxn modelId="{08FB6F5F-BAB9-4432-8657-FA39696F1A91}" type="presOf" srcId="{DE13DE8A-E87C-4FCE-9E88-272268AF4F70}" destId="{95D6984F-3A64-4DBD-A79F-3EF2A334F4DB}" srcOrd="0" destOrd="0" presId="urn:microsoft.com/office/officeart/2005/8/layout/orgChart1"/>
    <dgm:cxn modelId="{274558D2-6708-4FC7-8A7C-35E4A7EBBDB1}" srcId="{26072B7A-0CD9-4FE9-B9E6-EBE16197F402}" destId="{79A904C4-798D-46F7-9B8F-B3B1F81361C8}" srcOrd="2" destOrd="0" parTransId="{9EB8AA65-03A7-4440-A3FA-D360F2129110}" sibTransId="{04929284-5192-499C-A57C-5ABC87D9E684}"/>
    <dgm:cxn modelId="{8FA001AD-D36B-4E37-ACAB-BD440C7CD80A}" type="presParOf" srcId="{240D4420-083E-4CB7-9ED4-506886733595}" destId="{57644445-9B6D-42C0-98C2-155266244C3A}" srcOrd="0" destOrd="0" presId="urn:microsoft.com/office/officeart/2005/8/layout/orgChart1"/>
    <dgm:cxn modelId="{8885E547-5769-4C7B-92AB-438BC74760DF}" type="presParOf" srcId="{57644445-9B6D-42C0-98C2-155266244C3A}" destId="{AF010D43-9F6D-4E2E-AB2E-4F9F96877BB6}" srcOrd="0" destOrd="0" presId="urn:microsoft.com/office/officeart/2005/8/layout/orgChart1"/>
    <dgm:cxn modelId="{28635378-B809-42B0-961B-6E04334B9CD3}" type="presParOf" srcId="{AF010D43-9F6D-4E2E-AB2E-4F9F96877BB6}" destId="{06497ADA-A3AD-4606-B2A1-1AB448C6B5B2}" srcOrd="0" destOrd="0" presId="urn:microsoft.com/office/officeart/2005/8/layout/orgChart1"/>
    <dgm:cxn modelId="{6196B8CC-BD64-4AD6-B4AD-E5A4B1F61423}" type="presParOf" srcId="{AF010D43-9F6D-4E2E-AB2E-4F9F96877BB6}" destId="{598C9C8A-874C-4430-8108-E59CCE037EE9}" srcOrd="1" destOrd="0" presId="urn:microsoft.com/office/officeart/2005/8/layout/orgChart1"/>
    <dgm:cxn modelId="{8214B0EE-0A11-4CA6-93FD-345393F1C55C}" type="presParOf" srcId="{57644445-9B6D-42C0-98C2-155266244C3A}" destId="{E94C7208-3929-4C96-B4E3-E4AFFDD5DA81}" srcOrd="1" destOrd="0" presId="urn:microsoft.com/office/officeart/2005/8/layout/orgChart1"/>
    <dgm:cxn modelId="{4E59EDB7-322B-4E87-B2E0-8760C6856EBF}" type="presParOf" srcId="{E94C7208-3929-4C96-B4E3-E4AFFDD5DA81}" destId="{95D6984F-3A64-4DBD-A79F-3EF2A334F4DB}" srcOrd="0" destOrd="0" presId="urn:microsoft.com/office/officeart/2005/8/layout/orgChart1"/>
    <dgm:cxn modelId="{DD439F04-F65C-411B-9360-79C9634A8101}" type="presParOf" srcId="{E94C7208-3929-4C96-B4E3-E4AFFDD5DA81}" destId="{E436A7EC-2986-47F2-8B48-84746944AB98}" srcOrd="1" destOrd="0" presId="urn:microsoft.com/office/officeart/2005/8/layout/orgChart1"/>
    <dgm:cxn modelId="{4C565780-9C38-45CA-8743-879BE2C57115}" type="presParOf" srcId="{E436A7EC-2986-47F2-8B48-84746944AB98}" destId="{2D820769-DA5E-44A7-B193-E7CF647CF798}" srcOrd="0" destOrd="0" presId="urn:microsoft.com/office/officeart/2005/8/layout/orgChart1"/>
    <dgm:cxn modelId="{9784B822-8C30-46A5-9B57-F3A0660241ED}" type="presParOf" srcId="{2D820769-DA5E-44A7-B193-E7CF647CF798}" destId="{FB69414E-F8A6-431C-ABAF-C6BB71F966B7}" srcOrd="0" destOrd="0" presId="urn:microsoft.com/office/officeart/2005/8/layout/orgChart1"/>
    <dgm:cxn modelId="{0DBDBB59-AD39-4D52-B472-F5F05D29A0E8}" type="presParOf" srcId="{2D820769-DA5E-44A7-B193-E7CF647CF798}" destId="{DE749D70-091E-4A1D-BC18-77F4E5B8F17C}" srcOrd="1" destOrd="0" presId="urn:microsoft.com/office/officeart/2005/8/layout/orgChart1"/>
    <dgm:cxn modelId="{1AD3C3FF-90FE-4060-B3F5-75F7A35D4B18}" type="presParOf" srcId="{E436A7EC-2986-47F2-8B48-84746944AB98}" destId="{3BD8B40E-69B7-4CC6-B0D4-CEBD18D1E2FD}" srcOrd="1" destOrd="0" presId="urn:microsoft.com/office/officeart/2005/8/layout/orgChart1"/>
    <dgm:cxn modelId="{19468BA4-59DF-4970-8384-CF84FEF4FDD2}" type="presParOf" srcId="{E436A7EC-2986-47F2-8B48-84746944AB98}" destId="{B1FFD437-977E-4C75-BB21-C23C8ACF756D}" srcOrd="2" destOrd="0" presId="urn:microsoft.com/office/officeart/2005/8/layout/orgChart1"/>
    <dgm:cxn modelId="{7E0710D9-34EB-4C01-A7C4-9781F17A5C62}" type="presParOf" srcId="{E94C7208-3929-4C96-B4E3-E4AFFDD5DA81}" destId="{AD70329B-DB53-4349-9642-5DF0BC8D3F69}" srcOrd="2" destOrd="0" presId="urn:microsoft.com/office/officeart/2005/8/layout/orgChart1"/>
    <dgm:cxn modelId="{0E26EB8F-FF3B-4205-B18A-89E5C6E76C36}" type="presParOf" srcId="{E94C7208-3929-4C96-B4E3-E4AFFDD5DA81}" destId="{EBD81BE0-2EB5-4C33-AC6B-B8E9E1982F3F}" srcOrd="3" destOrd="0" presId="urn:microsoft.com/office/officeart/2005/8/layout/orgChart1"/>
    <dgm:cxn modelId="{AF13F989-26DC-4096-8DF5-051147B194D2}" type="presParOf" srcId="{EBD81BE0-2EB5-4C33-AC6B-B8E9E1982F3F}" destId="{C460FB11-6C7B-498B-98CE-89B46F2A0671}" srcOrd="0" destOrd="0" presId="urn:microsoft.com/office/officeart/2005/8/layout/orgChart1"/>
    <dgm:cxn modelId="{19223D64-0C25-4440-ACB9-E543482E405D}" type="presParOf" srcId="{C460FB11-6C7B-498B-98CE-89B46F2A0671}" destId="{0F6C52F0-5A02-418E-90F7-8CC5EB72D3D0}" srcOrd="0" destOrd="0" presId="urn:microsoft.com/office/officeart/2005/8/layout/orgChart1"/>
    <dgm:cxn modelId="{DF974770-7328-4C7F-8BA2-3926F35A495D}" type="presParOf" srcId="{C460FB11-6C7B-498B-98CE-89B46F2A0671}" destId="{BBC3887A-7A2F-4994-8185-DE033FCE8476}" srcOrd="1" destOrd="0" presId="urn:microsoft.com/office/officeart/2005/8/layout/orgChart1"/>
    <dgm:cxn modelId="{8FB50036-C3ED-4A12-858D-4F00126AFC09}" type="presParOf" srcId="{EBD81BE0-2EB5-4C33-AC6B-B8E9E1982F3F}" destId="{C44611C6-415E-4067-929D-6169A710FAA8}" srcOrd="1" destOrd="0" presId="urn:microsoft.com/office/officeart/2005/8/layout/orgChart1"/>
    <dgm:cxn modelId="{D21D58ED-493B-4CB1-8125-C769CAD9BD4B}" type="presParOf" srcId="{EBD81BE0-2EB5-4C33-AC6B-B8E9E1982F3F}" destId="{059B0AC2-EB82-4085-A122-C0092435E19A}" srcOrd="2" destOrd="0" presId="urn:microsoft.com/office/officeart/2005/8/layout/orgChart1"/>
    <dgm:cxn modelId="{C7BB3CAF-9289-4EC1-B931-2B31B34E00F4}" type="presParOf" srcId="{E94C7208-3929-4C96-B4E3-E4AFFDD5DA81}" destId="{CEF2151F-9C11-45DE-8BF7-1E6BAFF149E5}" srcOrd="4" destOrd="0" presId="urn:microsoft.com/office/officeart/2005/8/layout/orgChart1"/>
    <dgm:cxn modelId="{55EE0836-EF62-4A34-8D01-619F2855A67D}" type="presParOf" srcId="{E94C7208-3929-4C96-B4E3-E4AFFDD5DA81}" destId="{D2F01C99-D313-4516-91C4-F20056912BDA}" srcOrd="5" destOrd="0" presId="urn:microsoft.com/office/officeart/2005/8/layout/orgChart1"/>
    <dgm:cxn modelId="{D3A1EADA-A1FF-4AAE-A5F5-BCCD10CB8106}" type="presParOf" srcId="{D2F01C99-D313-4516-91C4-F20056912BDA}" destId="{D6147AEF-641A-442B-8DA2-4758C795A778}" srcOrd="0" destOrd="0" presId="urn:microsoft.com/office/officeart/2005/8/layout/orgChart1"/>
    <dgm:cxn modelId="{6E045EA2-7968-43E7-B237-194EDC9D15A1}" type="presParOf" srcId="{D6147AEF-641A-442B-8DA2-4758C795A778}" destId="{853AF374-DC7E-40DD-8B56-119E1FF8B247}" srcOrd="0" destOrd="0" presId="urn:microsoft.com/office/officeart/2005/8/layout/orgChart1"/>
    <dgm:cxn modelId="{30FB5791-DED2-4246-89FC-973A7ED43016}" type="presParOf" srcId="{D6147AEF-641A-442B-8DA2-4758C795A778}" destId="{2BB8D481-AE51-44F1-86AA-CFF55C82651D}" srcOrd="1" destOrd="0" presId="urn:microsoft.com/office/officeart/2005/8/layout/orgChart1"/>
    <dgm:cxn modelId="{77884781-00D1-4940-A929-6A4191D51AF9}" type="presParOf" srcId="{D2F01C99-D313-4516-91C4-F20056912BDA}" destId="{9019F3AE-C5D7-4066-9C3B-534CB469647D}" srcOrd="1" destOrd="0" presId="urn:microsoft.com/office/officeart/2005/8/layout/orgChart1"/>
    <dgm:cxn modelId="{52AF017E-AF5A-4627-AD63-664CA10AC5A9}" type="presParOf" srcId="{D2F01C99-D313-4516-91C4-F20056912BDA}" destId="{1C0B37D1-1124-4EA7-AC5E-541C160164F8}" srcOrd="2" destOrd="0" presId="urn:microsoft.com/office/officeart/2005/8/layout/orgChart1"/>
    <dgm:cxn modelId="{729401E9-2815-4496-8190-ED086CACE43F}" type="presParOf" srcId="{57644445-9B6D-42C0-98C2-155266244C3A}" destId="{6D400F95-9527-401A-AAB7-86FEDE20C89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F2151F-9C11-45DE-8BF7-1E6BAFF149E5}">
      <dsp:nvSpPr>
        <dsp:cNvPr id="0" name=""/>
        <dsp:cNvSpPr/>
      </dsp:nvSpPr>
      <dsp:spPr>
        <a:xfrm>
          <a:off x="3148135" y="1710905"/>
          <a:ext cx="2227328" cy="3865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280"/>
              </a:lnTo>
              <a:lnTo>
                <a:pt x="2227328" y="193280"/>
              </a:lnTo>
              <a:lnTo>
                <a:pt x="2227328" y="38656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70329B-DB53-4349-9642-5DF0BC8D3F69}">
      <dsp:nvSpPr>
        <dsp:cNvPr id="0" name=""/>
        <dsp:cNvSpPr/>
      </dsp:nvSpPr>
      <dsp:spPr>
        <a:xfrm>
          <a:off x="3102415" y="1710905"/>
          <a:ext cx="91440" cy="3865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656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D6984F-3A64-4DBD-A79F-3EF2A334F4DB}">
      <dsp:nvSpPr>
        <dsp:cNvPr id="0" name=""/>
        <dsp:cNvSpPr/>
      </dsp:nvSpPr>
      <dsp:spPr>
        <a:xfrm>
          <a:off x="920806" y="1710905"/>
          <a:ext cx="2227328" cy="386561"/>
        </a:xfrm>
        <a:custGeom>
          <a:avLst/>
          <a:gdLst/>
          <a:ahLst/>
          <a:cxnLst/>
          <a:rect l="0" t="0" r="0" b="0"/>
          <a:pathLst>
            <a:path>
              <a:moveTo>
                <a:pt x="2227328" y="0"/>
              </a:moveTo>
              <a:lnTo>
                <a:pt x="2227328" y="193280"/>
              </a:lnTo>
              <a:lnTo>
                <a:pt x="0" y="193280"/>
              </a:lnTo>
              <a:lnTo>
                <a:pt x="0" y="38656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97ADA-A3AD-4606-B2A1-1AB448C6B5B2}">
      <dsp:nvSpPr>
        <dsp:cNvPr id="0" name=""/>
        <dsp:cNvSpPr/>
      </dsp:nvSpPr>
      <dsp:spPr>
        <a:xfrm>
          <a:off x="2227751" y="790521"/>
          <a:ext cx="1840767" cy="92038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Goal</a:t>
          </a:r>
          <a:endParaRPr lang="en-US" sz="2200" kern="1200" dirty="0"/>
        </a:p>
      </dsp:txBody>
      <dsp:txXfrm>
        <a:off x="2227751" y="790521"/>
        <a:ext cx="1840767" cy="920383"/>
      </dsp:txXfrm>
    </dsp:sp>
    <dsp:sp modelId="{FB69414E-F8A6-431C-ABAF-C6BB71F966B7}">
      <dsp:nvSpPr>
        <dsp:cNvPr id="0" name=""/>
        <dsp:cNvSpPr/>
      </dsp:nvSpPr>
      <dsp:spPr>
        <a:xfrm>
          <a:off x="422" y="2097466"/>
          <a:ext cx="1840767" cy="92038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Maximize Speed</a:t>
          </a:r>
          <a:endParaRPr lang="en-US" sz="2200" kern="1200" dirty="0"/>
        </a:p>
      </dsp:txBody>
      <dsp:txXfrm>
        <a:off x="422" y="2097466"/>
        <a:ext cx="1840767" cy="920383"/>
      </dsp:txXfrm>
    </dsp:sp>
    <dsp:sp modelId="{0F6C52F0-5A02-418E-90F7-8CC5EB72D3D0}">
      <dsp:nvSpPr>
        <dsp:cNvPr id="0" name=""/>
        <dsp:cNvSpPr/>
      </dsp:nvSpPr>
      <dsp:spPr>
        <a:xfrm>
          <a:off x="2227751" y="2097466"/>
          <a:ext cx="1840767" cy="92038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Minimize Power</a:t>
          </a:r>
          <a:endParaRPr lang="en-US" sz="2200" kern="1200" dirty="0"/>
        </a:p>
      </dsp:txBody>
      <dsp:txXfrm>
        <a:off x="2227751" y="2097466"/>
        <a:ext cx="1840767" cy="920383"/>
      </dsp:txXfrm>
    </dsp:sp>
    <dsp:sp modelId="{853AF374-DC7E-40DD-8B56-119E1FF8B247}">
      <dsp:nvSpPr>
        <dsp:cNvPr id="0" name=""/>
        <dsp:cNvSpPr/>
      </dsp:nvSpPr>
      <dsp:spPr>
        <a:xfrm>
          <a:off x="4455080" y="2097466"/>
          <a:ext cx="1840767" cy="92038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Minimize Chip/Board Size</a:t>
          </a:r>
          <a:endParaRPr lang="en-US" sz="2200" kern="1200" dirty="0"/>
        </a:p>
      </dsp:txBody>
      <dsp:txXfrm>
        <a:off x="4455080" y="2097466"/>
        <a:ext cx="1840767" cy="9203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9A527-F6DC-4903-BF50-06A3BC07304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59039-0B11-4D3E-9293-B63810147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7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3B44-BCB8-465B-A7C1-059505A3BBC9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46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9797C-AEAE-4C95-973E-705B007F7676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9016A-EFA2-4423-A1AD-42E7F048FFCB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1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D2EC-4695-4842-B3FB-082A94D381D7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8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9603-9785-47ED-A33B-F66B7EE90021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94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63C58-13B5-45B0-B97C-C5B625E61BFB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8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8B6AA-A09A-48D5-ACCF-2AEBDCF6EC2E}" type="datetime1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1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3965C-BC39-486E-ADA4-5D029D511F4F}" type="datetime1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9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4F20-00D4-4976-A1F1-5934FDE14C28}" type="datetime1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5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A617-B327-497A-9FDC-4CDBA4858FD6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39CA-7BD9-486B-BCE3-F02EA7A5B1ED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1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2970E-D7E1-4510-8085-FED8EA7E5679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5CBED-3ACD-49F7-B230-C2C380938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5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4;p24"/>
          <p:cNvSpPr txBox="1">
            <a:spLocks noGrp="1"/>
          </p:cNvSpPr>
          <p:nvPr/>
        </p:nvSpPr>
        <p:spPr>
          <a:xfrm>
            <a:off x="1341597" y="3537358"/>
            <a:ext cx="8559280" cy="600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 Black"/>
              <a:buNone/>
              <a:defRPr sz="7200" b="0" i="0" u="none" strike="noStrike" cap="none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"/>
              <a:buNone/>
              <a:defRPr sz="5200" b="1" i="0" u="none" strike="noStrike" cap="none">
                <a:solidFill>
                  <a:srgbClr val="191919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"/>
              <a:buNone/>
              <a:defRPr sz="5200" b="1" i="0" u="none" strike="noStrike" cap="none">
                <a:solidFill>
                  <a:srgbClr val="191919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"/>
              <a:buNone/>
              <a:defRPr sz="5200" b="1" i="0" u="none" strike="noStrike" cap="none">
                <a:solidFill>
                  <a:srgbClr val="191919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"/>
              <a:buNone/>
              <a:defRPr sz="5200" b="1" i="0" u="none" strike="noStrike" cap="none">
                <a:solidFill>
                  <a:srgbClr val="191919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"/>
              <a:buNone/>
              <a:defRPr sz="5200" b="1" i="0" u="none" strike="noStrike" cap="none">
                <a:solidFill>
                  <a:srgbClr val="191919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"/>
              <a:buNone/>
              <a:defRPr sz="5200" b="1" i="0" u="none" strike="noStrike" cap="none">
                <a:solidFill>
                  <a:srgbClr val="191919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"/>
              <a:buNone/>
              <a:defRPr sz="5200" b="1" i="0" u="none" strike="noStrike" cap="none">
                <a:solidFill>
                  <a:srgbClr val="191919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arker Grotesque"/>
              <a:buNone/>
              <a:defRPr sz="5200" b="1" i="0" u="none" strike="noStrike" cap="none">
                <a:solidFill>
                  <a:srgbClr val="191919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pPr lvl="0"/>
            <a:r>
              <a:rPr lang="en-US" sz="6000" dirty="0"/>
              <a:t>Boolean Matching in Logic </a:t>
            </a:r>
            <a:r>
              <a:rPr lang="en-US" sz="6000" dirty="0" smtClean="0"/>
              <a:t>synthesis</a:t>
            </a:r>
            <a:endParaRPr sz="6000" dirty="0"/>
          </a:p>
        </p:txBody>
      </p:sp>
      <p:sp>
        <p:nvSpPr>
          <p:cNvPr id="6" name="Google Shape;235;p24"/>
          <p:cNvSpPr txBox="1">
            <a:spLocks noGrp="1"/>
          </p:cNvSpPr>
          <p:nvPr/>
        </p:nvSpPr>
        <p:spPr>
          <a:xfrm>
            <a:off x="2947275" y="4234578"/>
            <a:ext cx="5250032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Medium"/>
              <a:buNone/>
              <a:defRPr sz="16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 sz="18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 sz="18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 sz="18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 sz="18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 sz="18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 sz="18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 sz="18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 Medium"/>
              <a:buNone/>
              <a:defRPr sz="18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lvl="0" indent="0"/>
            <a:r>
              <a:rPr lang="en-US" sz="2400" b="1" dirty="0" smtClean="0"/>
              <a:t>Advanced </a:t>
            </a:r>
            <a:r>
              <a:rPr lang="en-US" sz="2400" b="1" dirty="0"/>
              <a:t>Logic </a:t>
            </a:r>
            <a:r>
              <a:rPr lang="en-US" sz="2400" b="1" dirty="0" smtClean="0"/>
              <a:t>Design (CSE-524)</a:t>
            </a:r>
            <a:endParaRPr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197307" y="5029198"/>
            <a:ext cx="36136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Sabbir Mahmud Afridi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MS Session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2022-2023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Roll: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SH-2334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University of Dhaka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DU-logo -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894" y="242630"/>
            <a:ext cx="3042498" cy="170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8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/>
              <a:t>Technology Mapping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70020" y="1267748"/>
            <a:ext cx="1058377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There are Two </a:t>
            </a:r>
            <a:r>
              <a:rPr lang="en-US" b="1" dirty="0"/>
              <a:t>Types of Technology Mapping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 smtClean="0"/>
              <a:t> Structural Matching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Structural matching involves mapping a high-level design (such as a Boolean expression or a logic circuit) directly to the structure of available hardware elements.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It focuses on maintaining the actual structure and organization of the hardware components (e.g., gates, multiplexers, flip-flops, etc.) while trying to meet the performance and resource constraints.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 structural matching, the design’s functionality is preserved, but the mapping is done in a way that directly reflects the available physical structures and hardware components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 smtClean="0"/>
              <a:t> Boolean Matching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Boolean matching focuses on matching Boolean expressions or logic functions to optimized sets of logic gates or blocks.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type of mapping is primarily concerned with the logical equivalence of functions rather than the physical layout or the exact hardware structure.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goal is to find a set of gates that can implement the Boolean functions efficiently. It usually involves simplifying the logic functions using techniques like Boolean algebra or </a:t>
            </a:r>
            <a:r>
              <a:rPr lang="en-US" dirty="0" err="1"/>
              <a:t>Karnaugh</a:t>
            </a:r>
            <a:r>
              <a:rPr lang="en-US" dirty="0"/>
              <a:t> maps before mapping them to the available technology.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8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/>
              <a:t>Structural Mapping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70020" y="1267748"/>
            <a:ext cx="1058377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Decompose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Subject and pattern graphs into common </a:t>
            </a:r>
            <a:r>
              <a:rPr lang="en-US" sz="2400" dirty="0" smtClean="0"/>
              <a:t>terms</a:t>
            </a:r>
          </a:p>
          <a:p>
            <a:pPr lvl="1"/>
            <a:r>
              <a:rPr lang="en-US" sz="2400" dirty="0" smtClean="0"/>
              <a:t>	-  NAND/NOR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Could </a:t>
            </a:r>
            <a:r>
              <a:rPr lang="en-US" sz="2400" dirty="0"/>
              <a:t>have multiple representations</a:t>
            </a:r>
            <a:br>
              <a:rPr lang="en-US" sz="2400" dirty="0"/>
            </a:br>
            <a:r>
              <a:rPr lang="en-US" sz="2400" dirty="0" smtClean="0"/>
              <a:t>	- </a:t>
            </a:r>
            <a:r>
              <a:rPr lang="en-US" sz="2400" dirty="0"/>
              <a:t>Decomposition is not </a:t>
            </a:r>
            <a:r>
              <a:rPr lang="en-US" sz="2400" dirty="0" smtClean="0"/>
              <a:t>canonical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Make </a:t>
            </a:r>
            <a:r>
              <a:rPr lang="en-US" sz="2400" dirty="0"/>
              <a:t>DAGs into trees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Make </a:t>
            </a:r>
            <a:r>
              <a:rPr lang="en-US" sz="2400" dirty="0" err="1"/>
              <a:t>fanouts</a:t>
            </a:r>
            <a:r>
              <a:rPr lang="en-US" sz="2400" dirty="0"/>
              <a:t> into primary outputs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Duplicate logic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Tree matching and covering run in linear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6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/>
              <a:t>Structural Mapping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70020" y="1267748"/>
            <a:ext cx="1058377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Structural Mapping Problems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Trees </a:t>
            </a:r>
            <a:r>
              <a:rPr lang="en-US" sz="2400" dirty="0"/>
              <a:t>only: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 optimization across </a:t>
            </a:r>
            <a:r>
              <a:rPr lang="en-US" sz="2400" dirty="0" err="1"/>
              <a:t>fanout</a:t>
            </a:r>
            <a:r>
              <a:rPr lang="en-US" sz="2400" dirty="0"/>
              <a:t> nodes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No XOR </a:t>
            </a:r>
            <a:r>
              <a:rPr lang="en-US" sz="2400" dirty="0" smtClean="0"/>
              <a:t>gates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Imperfect </a:t>
            </a:r>
            <a:r>
              <a:rPr lang="en-US" sz="2400" dirty="0"/>
              <a:t>matching. Example:</a:t>
            </a:r>
            <a:br>
              <a:rPr lang="en-US" sz="2400" dirty="0"/>
            </a:br>
            <a:r>
              <a:rPr lang="en-US" sz="2400" dirty="0"/>
              <a:t>f</a:t>
            </a:r>
            <a:r>
              <a:rPr lang="en-US" sz="2400" dirty="0" smtClean="0"/>
              <a:t>= xy+x′y′+</a:t>
            </a:r>
            <a:r>
              <a:rPr lang="en-US" sz="2400" dirty="0" err="1" smtClean="0"/>
              <a:t>y’z</a:t>
            </a:r>
            <a:endParaRPr lang="en-US" sz="2400" dirty="0" smtClean="0"/>
          </a:p>
          <a:p>
            <a:r>
              <a:rPr lang="en-US" sz="2400" dirty="0"/>
              <a:t> </a:t>
            </a:r>
            <a:r>
              <a:rPr lang="en-US" sz="2400" dirty="0" smtClean="0"/>
              <a:t>    g= xy+x′y</a:t>
            </a:r>
            <a:r>
              <a:rPr lang="en-US" sz="2400" dirty="0"/>
              <a:t>′+</a:t>
            </a:r>
            <a:r>
              <a:rPr lang="en-US" sz="2400" dirty="0" err="1" smtClean="0"/>
              <a:t>xz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r>
              <a:rPr lang="en-US" sz="2400" dirty="0" smtClean="0"/>
              <a:t>Different </a:t>
            </a:r>
            <a:r>
              <a:rPr lang="en-US" sz="2400" dirty="0"/>
              <a:t>structure, same function</a:t>
            </a:r>
            <a:br>
              <a:rPr lang="en-US" sz="2400" dirty="0"/>
            </a:br>
            <a:endParaRPr lang="en-US" sz="2400" dirty="0"/>
          </a:p>
          <a:p>
            <a:endParaRPr lang="en-US" sz="2400" dirty="0" smtClean="0"/>
          </a:p>
          <a:p>
            <a:r>
              <a:rPr lang="en-US" sz="2400" b="1" dirty="0" smtClean="0"/>
              <a:t>Solution:</a:t>
            </a:r>
            <a:r>
              <a:rPr lang="en-US" sz="2400" dirty="0" smtClean="0"/>
              <a:t> Boolean </a:t>
            </a:r>
            <a:r>
              <a:rPr lang="en-US" sz="2400" dirty="0"/>
              <a:t>matching and covering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3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/>
              <a:t>Equivalence of functions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838199" y="142457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Equivalence of two functions defined under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Negation </a:t>
            </a:r>
            <a:r>
              <a:rPr lang="en-US" sz="2400" dirty="0"/>
              <a:t>of input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Permutation </a:t>
            </a:r>
            <a:r>
              <a:rPr lang="en-US" sz="2400" dirty="0"/>
              <a:t>of input variables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Negation </a:t>
            </a:r>
            <a:r>
              <a:rPr lang="en-US" sz="2400" dirty="0"/>
              <a:t>of output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9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/>
              <a:t>Negation of Input Variables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41439"/>
            <a:ext cx="6802316" cy="405418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2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/>
              <a:t>Permutation of Input Variables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24572"/>
            <a:ext cx="7416448" cy="442852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9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/>
              <a:t>Negation of Output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38655"/>
            <a:ext cx="7210736" cy="224386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4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/>
              <a:t>Equivalence of Functions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199" y="1353905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NPN-Equivalent:</a:t>
            </a:r>
          </a:p>
          <a:p>
            <a:endParaRPr lang="en-US" sz="2400" dirty="0" smtClean="0"/>
          </a:p>
          <a:p>
            <a:r>
              <a:rPr lang="en-US" sz="2400" dirty="0" smtClean="0"/>
              <a:t>	- Equivalent under:</a:t>
            </a:r>
          </a:p>
          <a:p>
            <a:endParaRPr lang="en-US" sz="2400" dirty="0" smtClean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Input Negation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Input Permutation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Output </a:t>
            </a:r>
            <a:r>
              <a:rPr lang="en-US" sz="2400" dirty="0"/>
              <a:t>Negation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4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/>
              <a:t>Equivalence of Functions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199" y="1353905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NPN-Equivalent:</a:t>
            </a:r>
          </a:p>
          <a:p>
            <a:endParaRPr lang="en-US" sz="2400" dirty="0" smtClean="0"/>
          </a:p>
          <a:p>
            <a:r>
              <a:rPr lang="en-US" sz="2400" dirty="0" smtClean="0"/>
              <a:t>	- Equivalent under:</a:t>
            </a:r>
          </a:p>
          <a:p>
            <a:endParaRPr lang="en-US" sz="2400" dirty="0" smtClean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Input Negation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Input Permutation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Output </a:t>
            </a:r>
            <a:r>
              <a:rPr lang="en-US" sz="2400" dirty="0"/>
              <a:t>Negation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3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/>
              <a:t>Minterm Expansion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24572"/>
            <a:ext cx="9783540" cy="476316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1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24572"/>
            <a:ext cx="11353801" cy="5232902"/>
          </a:xfrm>
        </p:spPr>
        <p:txBody>
          <a:bodyPr>
            <a:normAutofit/>
          </a:bodyPr>
          <a:lstStyle/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Synthesis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Mapping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Technology Mapping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 Library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Negation, Permutation on Variables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Equivalence of functions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Shannon’s expansion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 Matching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lvl="1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Boolean Matching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6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err="1" smtClean="0"/>
              <a:t>Maxterm</a:t>
            </a:r>
            <a:r>
              <a:rPr lang="en-US" dirty="0" smtClean="0"/>
              <a:t> Expansion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19" y="1302754"/>
            <a:ext cx="9069066" cy="486795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4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/>
              <a:t>Shannon Decomposition/Expansion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18479"/>
            <a:ext cx="9201150" cy="21812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9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/>
              <a:t>Shannon Decomposition/Expansion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24572"/>
            <a:ext cx="9048750" cy="23622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6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/>
              <a:t>Shannon Decomposition/Expansion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19" y="1424572"/>
            <a:ext cx="7229475" cy="220027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/>
              <a:t>Boolean Matching Algorithm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71846"/>
            <a:ext cx="10583780" cy="4987564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0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/>
              <a:t>Boolean Matching Algorithm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199" y="1335232"/>
            <a:ext cx="1044526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functions of all possible permutations and combinations on the inputs of 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functions of all possible permutations and combinations on the inputs of B.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Try to find if any of the outcomes of A match with the outcome of B.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matching is found, then we can say that an instance of A can be modeled with an instance of B.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/>
              <a:t>Possible Combination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/>
              <p:cNvSpPr>
                <a:spLocks noChangeArrowheads="1"/>
              </p:cNvSpPr>
              <p:nvPr/>
            </p:nvSpPr>
            <p:spPr bwMode="auto">
              <a:xfrm>
                <a:off x="838199" y="1424572"/>
                <a:ext cx="10583780" cy="13849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800" dirty="0" smtClean="0">
                    <a:latin typeface="Arial" panose="020B0604020202020204" pitchFamily="34" charset="0"/>
                  </a:rPr>
                  <a:t>Variables of an n-variable function </a:t>
                </a:r>
                <a:r>
                  <a:rPr lang="en-US" altLang="en-US" sz="2800" dirty="0">
                    <a:latin typeface="Arial" panose="020B0604020202020204" pitchFamily="34" charset="0"/>
                  </a:rPr>
                  <a:t>can be permuted in </a:t>
                </a:r>
                <a:r>
                  <a:rPr lang="en-US" altLang="en-US" sz="2800" dirty="0" smtClean="0">
                    <a:latin typeface="Arial" panose="020B0604020202020204" pitchFamily="34" charset="0"/>
                  </a:rPr>
                  <a:t>n! ways </a:t>
                </a:r>
                <a:r>
                  <a:rPr lang="en-US" altLang="en-US" sz="2800" dirty="0">
                    <a:latin typeface="Arial" panose="020B0604020202020204" pitchFamily="34" charset="0"/>
                  </a:rPr>
                  <a:t>and complemented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800" dirty="0" smtClean="0">
                    <a:latin typeface="Arial" panose="020B0604020202020204" pitchFamily="34" charset="0"/>
                  </a:rPr>
                  <a:t> </a:t>
                </a:r>
                <a:r>
                  <a:rPr lang="en-US" altLang="en-US" sz="2800" dirty="0">
                    <a:latin typeface="Arial" panose="020B0604020202020204" pitchFamily="34" charset="0"/>
                  </a:rPr>
                  <a:t>ways; thus the total </a:t>
                </a:r>
                <a:r>
                  <a:rPr lang="en-US" altLang="en-US" sz="2800" dirty="0" smtClean="0">
                    <a:latin typeface="Arial" panose="020B0604020202020204" pitchFamily="34" charset="0"/>
                  </a:rPr>
                  <a:t>number of </a:t>
                </a:r>
                <a:r>
                  <a:rPr lang="en-US" altLang="en-US" sz="2800" dirty="0">
                    <a:latin typeface="Arial" panose="020B0604020202020204" pitchFamily="34" charset="0"/>
                  </a:rPr>
                  <a:t>possible combinations are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</a:rPr>
                      <m:t>!</m:t>
                    </m:r>
                    <m:sSup>
                      <m:sSupPr>
                        <m:ctrlP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800" dirty="0" smtClean="0">
                    <a:latin typeface="Arial" panose="020B0604020202020204" pitchFamily="34" charset="0"/>
                  </a:rPr>
                  <a:t>.</a:t>
                </a:r>
                <a:endParaRPr kumimoji="0" lang="en-US" altLang="en-US" sz="2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199" y="1424572"/>
                <a:ext cx="10583780" cy="1384995"/>
              </a:xfrm>
              <a:prstGeom prst="rect">
                <a:avLst/>
              </a:prstGeom>
              <a:blipFill>
                <a:blip r:embed="rId2"/>
                <a:stretch>
                  <a:fillRect l="-1151" t="-4405" b="-118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7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/>
              <a:t>Computing NP-Representative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70019" y="1328509"/>
            <a:ext cx="105837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latin typeface="Arial" panose="020B0604020202020204" pitchFamily="34" charset="0"/>
              </a:rPr>
              <a:t>For </a:t>
            </a:r>
            <a:r>
              <a:rPr lang="en-US" altLang="en-US" sz="2400" dirty="0">
                <a:latin typeface="Arial" panose="020B0604020202020204" pitchFamily="34" charset="0"/>
              </a:rPr>
              <a:t>example, </a:t>
            </a:r>
            <a:r>
              <a:rPr lang="en-US" altLang="en-US" sz="2400" dirty="0" smtClean="0">
                <a:latin typeface="Arial" panose="020B0604020202020204" pitchFamily="34" charset="0"/>
              </a:rPr>
              <a:t>let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65" y="1790174"/>
            <a:ext cx="4752975" cy="2038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65" y="4194126"/>
            <a:ext cx="8411749" cy="1114581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6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/>
              <a:t>Computing NP-Representative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53358"/>
            <a:ext cx="4848902" cy="39820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235364"/>
            <a:ext cx="8821381" cy="143847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4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/>
              <a:t>Computing NP-Representative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53358"/>
            <a:ext cx="4848902" cy="39820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235364"/>
            <a:ext cx="8821381" cy="143847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3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/>
              <a:t>Logic 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24572"/>
            <a:ext cx="11353801" cy="5232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Logic synthesis is the process of converting a high-level design or description of a digital circuit into a list of basic logic gates (like AND, OR, NOT) that can be physically built in hardware.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57582287"/>
              </p:ext>
            </p:extLst>
          </p:nvPr>
        </p:nvGraphicFramePr>
        <p:xfrm>
          <a:off x="2981953" y="2480595"/>
          <a:ext cx="6296271" cy="3808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9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/>
              <a:t>Computing NP-Representative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71" y="1224325"/>
            <a:ext cx="9926435" cy="530616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1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/>
              <a:t>Computing NP-Representative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08" y="1527962"/>
            <a:ext cx="8640381" cy="190526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0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9284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199" y="1563450"/>
            <a:ext cx="947517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Although checking of functional equivalence of two functions is NP-hard problem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Boolean matching eases this task better than other techniques </a:t>
            </a:r>
            <a:r>
              <a:rPr lang="en-US" sz="2400" dirty="0" smtClean="0"/>
              <a:t>like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K-map </a:t>
            </a:r>
            <a:r>
              <a:rPr lang="en-US" sz="2400" dirty="0"/>
              <a:t>or Quin-</a:t>
            </a:r>
            <a:r>
              <a:rPr lang="en-US" sz="2400" dirty="0" err="1"/>
              <a:t>Maclauskys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is used practically while logic synthesis for commonly used circuits.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292" y="1690688"/>
            <a:ext cx="4877415" cy="324289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6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/>
              <a:t>Logic Synthesis Procedure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459" y="1424572"/>
            <a:ext cx="6267080" cy="472005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58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/>
              <a:t>Technology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24572"/>
            <a:ext cx="9844455" cy="5232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Technology mapping is the phase of logic synthesis when gates are selected from a technology library to implement the circuit.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Technology mapping is normally done after technology independent optimization.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Another sense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mapping is the process of expressing a given Boolean network in terms of library gates (for standard cells) or look-up tables.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3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/>
              <a:t>Cell Library/Standard Cell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018" y="1424572"/>
            <a:ext cx="10317081" cy="52329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low-level logic function such as AND, OR, INVERT, flip-flops, latches, and buffers.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152" y="2480595"/>
            <a:ext cx="6692811" cy="392497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7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/>
              <a:t>Why Technology Mapping?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018" y="1424572"/>
            <a:ext cx="10317081" cy="52329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Straight implementation may not be good. </a:t>
            </a:r>
          </a:p>
          <a:p>
            <a:pPr marL="457200" lvl="1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F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abcdef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a 6-input AND gate cause a long delay.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Gates in the library are pre-designed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They are usually optimized in terms of area, delay, power,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Moreover we may don't have available gates in the Library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238" y="3951934"/>
            <a:ext cx="2608451" cy="24611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60689" y="4041023"/>
            <a:ext cx="59024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circuit on the top of the figure shows a combination of different logic gates (AND, OR, NOT, etc.) connected in a certain way to perform a specific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circuit on the bottom illustrates how the original design can be optimized by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complex gates with more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gates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are available in the library.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3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/>
              <a:t>Where is Technology Mapping?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018" y="1424572"/>
            <a:ext cx="10317081" cy="52329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Simplification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logic equations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number of literals (and operands)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logic equations to gates (AND, OR,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Gate-level optimization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OR-NOT by NOR,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delay, power, area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echnology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from gates to technology library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FPGA, TTL chips, standard cells,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5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009"/>
            <a:ext cx="10515600" cy="1325563"/>
          </a:xfrm>
        </p:spPr>
        <p:txBody>
          <a:bodyPr/>
          <a:lstStyle/>
          <a:p>
            <a:r>
              <a:rPr lang="en-US" dirty="0" smtClean="0"/>
              <a:t>Mapping to NAND and NOR gates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38199" y="1155032"/>
            <a:ext cx="10583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374" y="1424572"/>
            <a:ext cx="5694605" cy="47675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31" y="1617785"/>
            <a:ext cx="5504812" cy="403306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Boolean Matching in Logic Synthesis - Sabbir Mahmud Afridi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5CBED-3ACD-49F7-B230-C2C3809380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4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1104</Words>
  <Application>Microsoft Office PowerPoint</Application>
  <PresentationFormat>Widescreen</PresentationFormat>
  <Paragraphs>210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Barlow Medium</vt:lpstr>
      <vt:lpstr>Calibri</vt:lpstr>
      <vt:lpstr>Calibri Light</vt:lpstr>
      <vt:lpstr>Cambria Math</vt:lpstr>
      <vt:lpstr>Darker Grotesque Black</vt:lpstr>
      <vt:lpstr>Times New Roman</vt:lpstr>
      <vt:lpstr>Wingdings</vt:lpstr>
      <vt:lpstr>Office Theme</vt:lpstr>
      <vt:lpstr>PowerPoint Presentation</vt:lpstr>
      <vt:lpstr>Outline</vt:lpstr>
      <vt:lpstr>Logic Synthesis</vt:lpstr>
      <vt:lpstr>Logic Synthesis Procedure</vt:lpstr>
      <vt:lpstr>Technology Mapping</vt:lpstr>
      <vt:lpstr>Cell Library/Standard Cell</vt:lpstr>
      <vt:lpstr>Why Technology Mapping?</vt:lpstr>
      <vt:lpstr>Where is Technology Mapping?</vt:lpstr>
      <vt:lpstr>Mapping to NAND and NOR gates</vt:lpstr>
      <vt:lpstr>Technology Mapping</vt:lpstr>
      <vt:lpstr>Structural Mapping</vt:lpstr>
      <vt:lpstr>Structural Mapping</vt:lpstr>
      <vt:lpstr>Equivalence of functions</vt:lpstr>
      <vt:lpstr>Negation of Input Variables</vt:lpstr>
      <vt:lpstr>Permutation of Input Variables</vt:lpstr>
      <vt:lpstr>Negation of Output</vt:lpstr>
      <vt:lpstr>Equivalence of Functions</vt:lpstr>
      <vt:lpstr>Equivalence of Functions</vt:lpstr>
      <vt:lpstr>Minterm Expansion</vt:lpstr>
      <vt:lpstr>Maxterm Expansion</vt:lpstr>
      <vt:lpstr>Shannon Decomposition/Expansion</vt:lpstr>
      <vt:lpstr>Shannon Decomposition/Expansion</vt:lpstr>
      <vt:lpstr>Shannon Decomposition/Expansion</vt:lpstr>
      <vt:lpstr>Boolean Matching Algorithm</vt:lpstr>
      <vt:lpstr>Boolean Matching Algorithm</vt:lpstr>
      <vt:lpstr>Possible Combination</vt:lpstr>
      <vt:lpstr>Computing NP-Representative</vt:lpstr>
      <vt:lpstr>Computing NP-Representative</vt:lpstr>
      <vt:lpstr>Computing NP-Representative</vt:lpstr>
      <vt:lpstr>Computing NP-Representative</vt:lpstr>
      <vt:lpstr>Computing NP-Representative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Afridi Sabbir</dc:creator>
  <cp:lastModifiedBy>Afridi Sabbir</cp:lastModifiedBy>
  <cp:revision>23</cp:revision>
  <dcterms:created xsi:type="dcterms:W3CDTF">2025-04-07T12:52:56Z</dcterms:created>
  <dcterms:modified xsi:type="dcterms:W3CDTF">2025-04-08T03:48:11Z</dcterms:modified>
</cp:coreProperties>
</file>