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6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1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2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3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4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04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8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0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8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62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93B2-C275-4679-B954-5ABB125A000C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8A3F-B8D1-47AD-9385-3C3233C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① </a:t>
            </a:r>
            <a:r>
              <a:rPr lang="en-US" altLang="ko-KR" sz="2400" b="1" dirty="0"/>
              <a:t>A’</a:t>
            </a:r>
            <a:r>
              <a:rPr lang="ko-KR" altLang="en-US" sz="2400" b="1" dirty="0"/>
              <a:t>으로 </a:t>
            </a:r>
            <a:r>
              <a:rPr lang="en-US" altLang="ko-KR" sz="2400" b="1" dirty="0"/>
              <a:t>update</a:t>
            </a:r>
            <a:r>
              <a:rPr lang="ko-KR" altLang="en-US" sz="2400" b="1" dirty="0"/>
              <a:t>되어 </a:t>
            </a:r>
            <a:r>
              <a:rPr lang="en-US" altLang="ko-KR" sz="2400" b="1" dirty="0"/>
              <a:t>journal</a:t>
            </a:r>
            <a:r>
              <a:rPr lang="ko-KR" altLang="en-US" sz="2400" b="1" dirty="0"/>
              <a:t>에 쓰여지는 중 </a:t>
            </a:r>
            <a:r>
              <a:rPr lang="en-US" altLang="ko-KR" sz="2400" b="1" dirty="0"/>
              <a:t>crash </a:t>
            </a:r>
            <a:r>
              <a:rPr lang="ko-KR" altLang="en-US" sz="2400" b="1" dirty="0"/>
              <a:t>발생 </a:t>
            </a:r>
            <a:r>
              <a:rPr lang="en-US" altLang="ko-KR" sz="2400" b="1" dirty="0"/>
              <a:t>(JC</a:t>
            </a:r>
            <a:r>
              <a:rPr lang="ko-KR" altLang="en-US" sz="2400" b="1" dirty="0"/>
              <a:t>는 기록 안 됨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837713" y="1825625"/>
            <a:ext cx="3515087" cy="4351338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Consistency </a:t>
            </a:r>
            <a:r>
              <a:rPr lang="ko-KR" altLang="en-US" sz="2000" b="1" dirty="0"/>
              <a:t>문제 여부</a:t>
            </a:r>
            <a:r>
              <a:rPr lang="en-US" altLang="ko-KR" sz="2000" b="1" dirty="0"/>
              <a:t>?</a:t>
            </a:r>
          </a:p>
          <a:p>
            <a:pPr lvl="1"/>
            <a:r>
              <a:rPr lang="en-US" altLang="ko-KR" sz="1600" b="1" dirty="0"/>
              <a:t>No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Original data</a:t>
            </a:r>
            <a:r>
              <a:rPr lang="ko-KR" altLang="en-US" sz="2000" b="1" dirty="0"/>
              <a:t>가 </a:t>
            </a:r>
            <a:r>
              <a:rPr lang="en-US" altLang="ko-KR" sz="2000" b="1" dirty="0"/>
              <a:t>A’</a:t>
            </a:r>
            <a:r>
              <a:rPr lang="ko-KR" altLang="en-US" sz="2000" b="1" dirty="0"/>
              <a:t>으로 </a:t>
            </a:r>
            <a:r>
              <a:rPr lang="en-US" altLang="ko-KR" sz="2000" b="1" dirty="0"/>
              <a:t>update </a:t>
            </a:r>
            <a:r>
              <a:rPr lang="ko-KR" altLang="en-US" sz="2000" b="1" dirty="0"/>
              <a:t>되나</a:t>
            </a:r>
            <a:r>
              <a:rPr lang="en-US" altLang="ko-KR" sz="2000" b="1" dirty="0"/>
              <a:t>?</a:t>
            </a:r>
          </a:p>
          <a:p>
            <a:pPr lvl="1"/>
            <a:r>
              <a:rPr lang="en-US" altLang="ko-KR" sz="1600" b="1" dirty="0"/>
              <a:t>No; after recovery, no</a:t>
            </a:r>
            <a:endParaRPr lang="ko-KR" altLang="en-US" sz="1600" b="1" dirty="0"/>
          </a:p>
        </p:txBody>
      </p:sp>
      <p:sp>
        <p:nvSpPr>
          <p:cNvPr id="6" name="사각형: 둥근 모서리 5"/>
          <p:cNvSpPr/>
          <p:nvPr/>
        </p:nvSpPr>
        <p:spPr>
          <a:xfrm>
            <a:off x="2307770" y="2419928"/>
            <a:ext cx="5058888" cy="134191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2685" y="26996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</a:t>
            </a:r>
            <a:endParaRPr lang="ko-KR" altLang="en-US" sz="4400" b="1" dirty="0"/>
          </a:p>
        </p:txBody>
      </p:sp>
      <p:sp>
        <p:nvSpPr>
          <p:cNvPr id="8" name="직사각형 7"/>
          <p:cNvSpPr/>
          <p:nvPr/>
        </p:nvSpPr>
        <p:spPr>
          <a:xfrm>
            <a:off x="5461485" y="26996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A’</a:t>
            </a:r>
            <a:endParaRPr lang="ko-KR" altLang="en-US" sz="4400" b="1" dirty="0"/>
          </a:p>
        </p:txBody>
      </p:sp>
      <p:sp>
        <p:nvSpPr>
          <p:cNvPr id="9" name="화살표: 오른쪽 8"/>
          <p:cNvSpPr/>
          <p:nvPr/>
        </p:nvSpPr>
        <p:spPr>
          <a:xfrm>
            <a:off x="4663201" y="2975429"/>
            <a:ext cx="58057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2307770" y="4111501"/>
            <a:ext cx="5058888" cy="205094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87545" y="497839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</a:t>
            </a:r>
            <a:endParaRPr lang="ko-KR" altLang="en-US" sz="44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326747" y="4775200"/>
            <a:ext cx="0" cy="140176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036345" y="497839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A’</a:t>
            </a:r>
            <a:endParaRPr lang="ko-KR" altLang="en-US" sz="4400" b="1" dirty="0"/>
          </a:p>
        </p:txBody>
      </p:sp>
      <p:sp>
        <p:nvSpPr>
          <p:cNvPr id="16" name="직사각형 15"/>
          <p:cNvSpPr/>
          <p:nvPr/>
        </p:nvSpPr>
        <p:spPr>
          <a:xfrm>
            <a:off x="5429714" y="4978399"/>
            <a:ext cx="576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JD</a:t>
            </a:r>
            <a:endParaRPr lang="ko-KR" altLang="en-US" sz="2400" b="1" dirty="0"/>
          </a:p>
        </p:txBody>
      </p:sp>
      <p:sp>
        <p:nvSpPr>
          <p:cNvPr id="17" name="직사각형 16"/>
          <p:cNvSpPr/>
          <p:nvPr/>
        </p:nvSpPr>
        <p:spPr>
          <a:xfrm>
            <a:off x="6036345" y="4978399"/>
            <a:ext cx="409605" cy="72000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06400" y="2815771"/>
            <a:ext cx="1785257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Page cache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657" y="4811488"/>
            <a:ext cx="1785257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Storage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8422" y="5711763"/>
            <a:ext cx="202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 location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82457" y="5704506"/>
            <a:ext cx="98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Journal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1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② </a:t>
            </a:r>
            <a:r>
              <a:rPr lang="en-US" altLang="ko-KR" sz="2400" b="1" dirty="0"/>
              <a:t>A’</a:t>
            </a:r>
            <a:r>
              <a:rPr lang="ko-KR" altLang="en-US" sz="2400" b="1" dirty="0"/>
              <a:t>으로 </a:t>
            </a:r>
            <a:r>
              <a:rPr lang="en-US" altLang="ko-KR" sz="2400" b="1" dirty="0"/>
              <a:t>update</a:t>
            </a:r>
            <a:r>
              <a:rPr lang="ko-KR" altLang="en-US" sz="2400" b="1" dirty="0"/>
              <a:t>되어 </a:t>
            </a:r>
            <a:r>
              <a:rPr lang="en-US" altLang="ko-KR" sz="2400" b="1" dirty="0"/>
              <a:t>journal</a:t>
            </a:r>
            <a:r>
              <a:rPr lang="ko-KR" altLang="en-US" sz="2400" b="1" dirty="0"/>
              <a:t>에 쓰여지고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JC</a:t>
            </a:r>
            <a:r>
              <a:rPr lang="ko-KR" altLang="en-US" sz="2400" b="1" dirty="0"/>
              <a:t>가 쓰여지는 중 </a:t>
            </a:r>
            <a:r>
              <a:rPr lang="en-US" altLang="ko-KR" sz="2400" b="1" dirty="0"/>
              <a:t>crash </a:t>
            </a:r>
            <a:r>
              <a:rPr lang="ko-KR" altLang="en-US" sz="2400" b="1" dirty="0"/>
              <a:t>발생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837713" y="1825625"/>
            <a:ext cx="3515087" cy="4351338"/>
          </a:xfrm>
        </p:spPr>
        <p:txBody>
          <a:bodyPr/>
          <a:lstStyle/>
          <a:p>
            <a:pPr lvl="0"/>
            <a:r>
              <a:rPr lang="en-US" altLang="ko-KR" sz="2000" b="1" dirty="0">
                <a:solidFill>
                  <a:prstClr val="black"/>
                </a:solidFill>
              </a:rPr>
              <a:t>Consistency </a:t>
            </a:r>
            <a:r>
              <a:rPr lang="ko-KR" altLang="en-US" sz="2000" b="1" dirty="0">
                <a:solidFill>
                  <a:prstClr val="black"/>
                </a:solidFill>
              </a:rPr>
              <a:t>문제 여부</a:t>
            </a:r>
            <a:r>
              <a:rPr lang="en-US" altLang="ko-KR" sz="2000" b="1" dirty="0">
                <a:solidFill>
                  <a:prstClr val="black"/>
                </a:solidFill>
              </a:rPr>
              <a:t>?</a:t>
            </a:r>
          </a:p>
          <a:p>
            <a:pPr lvl="1"/>
            <a:r>
              <a:rPr lang="en-US" altLang="ko-KR" sz="1600" b="1" dirty="0">
                <a:solidFill>
                  <a:prstClr val="black"/>
                </a:solidFill>
              </a:rPr>
              <a:t>No</a:t>
            </a:r>
          </a:p>
          <a:p>
            <a:pPr lvl="0"/>
            <a:endParaRPr lang="en-US" altLang="ko-KR" sz="2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2000" b="1" dirty="0">
                <a:solidFill>
                  <a:prstClr val="black"/>
                </a:solidFill>
              </a:rPr>
              <a:t>Original data</a:t>
            </a:r>
            <a:r>
              <a:rPr lang="ko-KR" altLang="en-US" sz="2000" b="1" dirty="0">
                <a:solidFill>
                  <a:prstClr val="black"/>
                </a:solidFill>
              </a:rPr>
              <a:t>가 </a:t>
            </a:r>
            <a:r>
              <a:rPr lang="en-US" altLang="ko-KR" sz="2000" b="1" dirty="0">
                <a:solidFill>
                  <a:prstClr val="black"/>
                </a:solidFill>
              </a:rPr>
              <a:t>A’</a:t>
            </a:r>
            <a:r>
              <a:rPr lang="ko-KR" altLang="en-US" sz="2000" b="1" dirty="0">
                <a:solidFill>
                  <a:prstClr val="black"/>
                </a:solidFill>
              </a:rPr>
              <a:t>으로 </a:t>
            </a:r>
            <a:r>
              <a:rPr lang="en-US" altLang="ko-KR" sz="2000" b="1" dirty="0">
                <a:solidFill>
                  <a:prstClr val="black"/>
                </a:solidFill>
              </a:rPr>
              <a:t>update </a:t>
            </a:r>
            <a:r>
              <a:rPr lang="ko-KR" altLang="en-US" sz="2000" b="1" dirty="0">
                <a:solidFill>
                  <a:prstClr val="black"/>
                </a:solidFill>
              </a:rPr>
              <a:t>되나</a:t>
            </a:r>
            <a:r>
              <a:rPr lang="en-US" altLang="ko-KR" sz="2000" b="1" dirty="0">
                <a:solidFill>
                  <a:prstClr val="black"/>
                </a:solidFill>
              </a:rPr>
              <a:t>?</a:t>
            </a:r>
          </a:p>
          <a:p>
            <a:pPr lvl="1"/>
            <a:r>
              <a:rPr lang="en-US" altLang="ko-KR" sz="1600" b="1" dirty="0">
                <a:solidFill>
                  <a:prstClr val="black"/>
                </a:solidFill>
              </a:rPr>
              <a:t>No; after recovery, no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2307770" y="2419928"/>
            <a:ext cx="5058888" cy="134191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2307770" y="4111501"/>
            <a:ext cx="5058888" cy="205094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87545" y="497839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</a:t>
            </a:r>
            <a:endParaRPr lang="ko-KR" altLang="en-US" sz="44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326747" y="4775200"/>
            <a:ext cx="0" cy="140176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036345" y="497839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A’</a:t>
            </a:r>
            <a:endParaRPr lang="ko-KR" altLang="en-US" sz="4400" b="1" dirty="0"/>
          </a:p>
        </p:txBody>
      </p:sp>
      <p:sp>
        <p:nvSpPr>
          <p:cNvPr id="15" name="직사각형 14"/>
          <p:cNvSpPr/>
          <p:nvPr/>
        </p:nvSpPr>
        <p:spPr>
          <a:xfrm>
            <a:off x="6772462" y="4978399"/>
            <a:ext cx="576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JC</a:t>
            </a:r>
            <a:endParaRPr lang="ko-KR" altLang="en-US" sz="2400" b="1" dirty="0"/>
          </a:p>
        </p:txBody>
      </p:sp>
      <p:sp>
        <p:nvSpPr>
          <p:cNvPr id="16" name="직사각형 15"/>
          <p:cNvSpPr/>
          <p:nvPr/>
        </p:nvSpPr>
        <p:spPr>
          <a:xfrm>
            <a:off x="5429714" y="4978399"/>
            <a:ext cx="576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JD</a:t>
            </a:r>
            <a:endParaRPr lang="ko-KR" altLang="en-US" sz="2400" b="1" dirty="0"/>
          </a:p>
        </p:txBody>
      </p:sp>
      <p:sp>
        <p:nvSpPr>
          <p:cNvPr id="17" name="직사각형 16"/>
          <p:cNvSpPr/>
          <p:nvPr/>
        </p:nvSpPr>
        <p:spPr>
          <a:xfrm>
            <a:off x="6772462" y="4978399"/>
            <a:ext cx="409605" cy="72000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632685" y="26996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</a:t>
            </a:r>
            <a:endParaRPr lang="ko-KR" altLang="en-US" sz="4400" b="1" dirty="0"/>
          </a:p>
        </p:txBody>
      </p:sp>
      <p:sp>
        <p:nvSpPr>
          <p:cNvPr id="25" name="직사각형 24"/>
          <p:cNvSpPr/>
          <p:nvPr/>
        </p:nvSpPr>
        <p:spPr>
          <a:xfrm>
            <a:off x="5461485" y="26996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A’</a:t>
            </a:r>
            <a:endParaRPr lang="ko-KR" altLang="en-US" sz="4400" b="1" dirty="0"/>
          </a:p>
        </p:txBody>
      </p:sp>
      <p:sp>
        <p:nvSpPr>
          <p:cNvPr id="26" name="화살표: 오른쪽 25"/>
          <p:cNvSpPr/>
          <p:nvPr/>
        </p:nvSpPr>
        <p:spPr>
          <a:xfrm>
            <a:off x="4663201" y="2975429"/>
            <a:ext cx="58057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06400" y="2815771"/>
            <a:ext cx="1785257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Page cache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3657" y="4811488"/>
            <a:ext cx="1785257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Storage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08422" y="5711763"/>
            <a:ext cx="202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 location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782457" y="5704506"/>
            <a:ext cx="98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Journal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3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③ </a:t>
            </a:r>
            <a:r>
              <a:rPr lang="en-US" altLang="ko-KR" sz="2400" b="1" dirty="0"/>
              <a:t>A’</a:t>
            </a:r>
            <a:r>
              <a:rPr lang="ko-KR" altLang="en-US" sz="2400" b="1" dirty="0"/>
              <a:t>으로 </a:t>
            </a:r>
            <a:r>
              <a:rPr lang="en-US" altLang="ko-KR" sz="2400" b="1" dirty="0"/>
              <a:t>update</a:t>
            </a:r>
            <a:r>
              <a:rPr lang="ko-KR" altLang="en-US" sz="2400" b="1" dirty="0"/>
              <a:t>되어 </a:t>
            </a:r>
            <a:r>
              <a:rPr lang="en-US" altLang="ko-KR" sz="2400" b="1" dirty="0"/>
              <a:t>journal</a:t>
            </a:r>
            <a:r>
              <a:rPr lang="ko-KR" altLang="en-US" sz="2400" b="1" dirty="0"/>
              <a:t>에 완전히 쓰인 이후 </a:t>
            </a:r>
            <a:r>
              <a:rPr lang="en-US" altLang="ko-KR" sz="2400" b="1" dirty="0"/>
              <a:t>crash </a:t>
            </a:r>
            <a:r>
              <a:rPr lang="ko-KR" altLang="en-US" sz="2400" b="1" dirty="0"/>
              <a:t>발생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837713" y="1825625"/>
            <a:ext cx="3515087" cy="4351338"/>
          </a:xfrm>
        </p:spPr>
        <p:txBody>
          <a:bodyPr/>
          <a:lstStyle/>
          <a:p>
            <a:pPr lvl="0"/>
            <a:r>
              <a:rPr lang="en-US" altLang="ko-KR" sz="2000" b="1" dirty="0">
                <a:solidFill>
                  <a:prstClr val="black"/>
                </a:solidFill>
              </a:rPr>
              <a:t>Consistency </a:t>
            </a:r>
            <a:r>
              <a:rPr lang="ko-KR" altLang="en-US" sz="2000" b="1" dirty="0">
                <a:solidFill>
                  <a:prstClr val="black"/>
                </a:solidFill>
              </a:rPr>
              <a:t>문제 여부</a:t>
            </a:r>
            <a:r>
              <a:rPr lang="en-US" altLang="ko-KR" sz="2000" b="1" dirty="0">
                <a:solidFill>
                  <a:prstClr val="black"/>
                </a:solidFill>
              </a:rPr>
              <a:t>?</a:t>
            </a:r>
          </a:p>
          <a:p>
            <a:pPr lvl="1"/>
            <a:r>
              <a:rPr lang="en-US" altLang="ko-KR" sz="1600" b="1" dirty="0">
                <a:solidFill>
                  <a:prstClr val="black"/>
                </a:solidFill>
              </a:rPr>
              <a:t>No</a:t>
            </a:r>
          </a:p>
          <a:p>
            <a:pPr lvl="0"/>
            <a:endParaRPr lang="en-US" altLang="ko-KR" sz="2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2000" b="1" dirty="0">
                <a:solidFill>
                  <a:prstClr val="black"/>
                </a:solidFill>
              </a:rPr>
              <a:t>Original data</a:t>
            </a:r>
            <a:r>
              <a:rPr lang="ko-KR" altLang="en-US" sz="2000" b="1" dirty="0">
                <a:solidFill>
                  <a:prstClr val="black"/>
                </a:solidFill>
              </a:rPr>
              <a:t>가 </a:t>
            </a:r>
            <a:r>
              <a:rPr lang="en-US" altLang="ko-KR" sz="2000" b="1" dirty="0">
                <a:solidFill>
                  <a:prstClr val="black"/>
                </a:solidFill>
              </a:rPr>
              <a:t>A’</a:t>
            </a:r>
            <a:r>
              <a:rPr lang="ko-KR" altLang="en-US" sz="2000" b="1" dirty="0">
                <a:solidFill>
                  <a:prstClr val="black"/>
                </a:solidFill>
              </a:rPr>
              <a:t>으로 </a:t>
            </a:r>
            <a:r>
              <a:rPr lang="en-US" altLang="ko-KR" sz="2000" b="1" dirty="0">
                <a:solidFill>
                  <a:prstClr val="black"/>
                </a:solidFill>
              </a:rPr>
              <a:t>update </a:t>
            </a:r>
            <a:r>
              <a:rPr lang="ko-KR" altLang="en-US" sz="2000" b="1" dirty="0">
                <a:solidFill>
                  <a:prstClr val="black"/>
                </a:solidFill>
              </a:rPr>
              <a:t>되나</a:t>
            </a:r>
            <a:r>
              <a:rPr lang="en-US" altLang="ko-KR" sz="2000" b="1" dirty="0">
                <a:solidFill>
                  <a:prstClr val="black"/>
                </a:solidFill>
              </a:rPr>
              <a:t>?</a:t>
            </a:r>
          </a:p>
          <a:p>
            <a:pPr lvl="1"/>
            <a:r>
              <a:rPr lang="en-US" altLang="ko-KR" sz="1600" b="1" dirty="0">
                <a:solidFill>
                  <a:prstClr val="black"/>
                </a:solidFill>
              </a:rPr>
              <a:t>Not yet; after recovery, yes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2307770" y="2419928"/>
            <a:ext cx="5058888" cy="134191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2307770" y="4111501"/>
            <a:ext cx="5058888" cy="205094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87545" y="497839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</a:t>
            </a:r>
            <a:endParaRPr lang="ko-KR" altLang="en-US" sz="44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326747" y="4775200"/>
            <a:ext cx="0" cy="140176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036345" y="497839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A’</a:t>
            </a:r>
            <a:endParaRPr lang="ko-KR" altLang="en-US" sz="4400" b="1" dirty="0"/>
          </a:p>
        </p:txBody>
      </p:sp>
      <p:sp>
        <p:nvSpPr>
          <p:cNvPr id="15" name="직사각형 14"/>
          <p:cNvSpPr/>
          <p:nvPr/>
        </p:nvSpPr>
        <p:spPr>
          <a:xfrm>
            <a:off x="6772462" y="4978399"/>
            <a:ext cx="576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JC</a:t>
            </a:r>
            <a:endParaRPr lang="ko-KR" altLang="en-US" sz="2400" b="1" dirty="0"/>
          </a:p>
        </p:txBody>
      </p:sp>
      <p:sp>
        <p:nvSpPr>
          <p:cNvPr id="16" name="직사각형 15"/>
          <p:cNvSpPr/>
          <p:nvPr/>
        </p:nvSpPr>
        <p:spPr>
          <a:xfrm>
            <a:off x="5429714" y="4978399"/>
            <a:ext cx="576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JD</a:t>
            </a:r>
            <a:endParaRPr lang="ko-KR" altLang="en-US" sz="2400" b="1" dirty="0"/>
          </a:p>
        </p:txBody>
      </p:sp>
      <p:sp>
        <p:nvSpPr>
          <p:cNvPr id="19" name="직사각형 18"/>
          <p:cNvSpPr/>
          <p:nvPr/>
        </p:nvSpPr>
        <p:spPr>
          <a:xfrm>
            <a:off x="3632685" y="26996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</a:t>
            </a:r>
            <a:endParaRPr lang="ko-KR" altLang="en-US" sz="4400" b="1" dirty="0"/>
          </a:p>
        </p:txBody>
      </p:sp>
      <p:sp>
        <p:nvSpPr>
          <p:cNvPr id="20" name="직사각형 19"/>
          <p:cNvSpPr/>
          <p:nvPr/>
        </p:nvSpPr>
        <p:spPr>
          <a:xfrm>
            <a:off x="5461485" y="26996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A’</a:t>
            </a:r>
            <a:endParaRPr lang="ko-KR" altLang="en-US" sz="4400" b="1" dirty="0"/>
          </a:p>
        </p:txBody>
      </p:sp>
      <p:sp>
        <p:nvSpPr>
          <p:cNvPr id="21" name="화살표: 오른쪽 20"/>
          <p:cNvSpPr/>
          <p:nvPr/>
        </p:nvSpPr>
        <p:spPr>
          <a:xfrm>
            <a:off x="4663201" y="2975429"/>
            <a:ext cx="58057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06400" y="2815771"/>
            <a:ext cx="1785257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Page cache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3657" y="4811488"/>
            <a:ext cx="1785257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Storage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08422" y="5711763"/>
            <a:ext cx="202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 location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82457" y="5704506"/>
            <a:ext cx="98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Journal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0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④ </a:t>
            </a:r>
            <a:r>
              <a:rPr lang="en-US" altLang="ko-KR" sz="2400" b="1" dirty="0"/>
              <a:t>Journal</a:t>
            </a:r>
            <a:r>
              <a:rPr lang="ko-KR" altLang="en-US" sz="2400" b="1" dirty="0"/>
              <a:t>에 완전히 쓰이고 </a:t>
            </a:r>
            <a:r>
              <a:rPr lang="en-US" altLang="ko-KR" sz="2400" b="1" dirty="0"/>
              <a:t>checkpoint</a:t>
            </a:r>
            <a:r>
              <a:rPr lang="ko-KR" altLang="en-US" sz="2400" b="1" dirty="0"/>
              <a:t> 중 </a:t>
            </a:r>
            <a:r>
              <a:rPr lang="en-US" altLang="ko-KR" sz="2400" b="1" dirty="0"/>
              <a:t>crash </a:t>
            </a:r>
            <a:r>
              <a:rPr lang="ko-KR" altLang="en-US" sz="2400" b="1" dirty="0"/>
              <a:t>발생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837713" y="1825625"/>
            <a:ext cx="3515087" cy="4351338"/>
          </a:xfrm>
        </p:spPr>
        <p:txBody>
          <a:bodyPr/>
          <a:lstStyle/>
          <a:p>
            <a:pPr lvl="0"/>
            <a:r>
              <a:rPr lang="en-US" altLang="ko-KR" sz="2000" b="1" dirty="0">
                <a:solidFill>
                  <a:prstClr val="black"/>
                </a:solidFill>
              </a:rPr>
              <a:t>Consistency </a:t>
            </a:r>
            <a:r>
              <a:rPr lang="ko-KR" altLang="en-US" sz="2000" b="1" dirty="0">
                <a:solidFill>
                  <a:prstClr val="black"/>
                </a:solidFill>
              </a:rPr>
              <a:t>문제 여부</a:t>
            </a:r>
            <a:r>
              <a:rPr lang="en-US" altLang="ko-KR" sz="2000" b="1" dirty="0">
                <a:solidFill>
                  <a:prstClr val="black"/>
                </a:solidFill>
              </a:rPr>
              <a:t>?</a:t>
            </a:r>
          </a:p>
          <a:p>
            <a:pPr lvl="1"/>
            <a:r>
              <a:rPr lang="en-US" altLang="ko-KR" sz="1600" b="1" dirty="0">
                <a:solidFill>
                  <a:prstClr val="black"/>
                </a:solidFill>
              </a:rPr>
              <a:t>Inconsistent at crash</a:t>
            </a:r>
          </a:p>
          <a:p>
            <a:pPr lvl="1"/>
            <a:r>
              <a:rPr lang="en-US" altLang="ko-KR" sz="1600" b="1" dirty="0">
                <a:solidFill>
                  <a:prstClr val="black"/>
                </a:solidFill>
              </a:rPr>
              <a:t>But no, can checkpoint again during recovery</a:t>
            </a:r>
          </a:p>
          <a:p>
            <a:pPr lvl="0"/>
            <a:endParaRPr lang="en-US" altLang="ko-KR" sz="2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2000" b="1" dirty="0">
                <a:solidFill>
                  <a:prstClr val="black"/>
                </a:solidFill>
              </a:rPr>
              <a:t>Original data</a:t>
            </a:r>
            <a:r>
              <a:rPr lang="ko-KR" altLang="en-US" sz="2000" b="1" dirty="0">
                <a:solidFill>
                  <a:prstClr val="black"/>
                </a:solidFill>
              </a:rPr>
              <a:t>가 </a:t>
            </a:r>
            <a:r>
              <a:rPr lang="en-US" altLang="ko-KR" sz="2000" b="1" dirty="0">
                <a:solidFill>
                  <a:prstClr val="black"/>
                </a:solidFill>
              </a:rPr>
              <a:t>A’</a:t>
            </a:r>
            <a:r>
              <a:rPr lang="ko-KR" altLang="en-US" sz="2000" b="1" dirty="0">
                <a:solidFill>
                  <a:prstClr val="black"/>
                </a:solidFill>
              </a:rPr>
              <a:t>으로 </a:t>
            </a:r>
            <a:r>
              <a:rPr lang="en-US" altLang="ko-KR" sz="2000" b="1" dirty="0">
                <a:solidFill>
                  <a:prstClr val="black"/>
                </a:solidFill>
              </a:rPr>
              <a:t>update </a:t>
            </a:r>
            <a:r>
              <a:rPr lang="ko-KR" altLang="en-US" sz="2000" b="1" dirty="0">
                <a:solidFill>
                  <a:prstClr val="black"/>
                </a:solidFill>
              </a:rPr>
              <a:t>되나</a:t>
            </a:r>
            <a:r>
              <a:rPr lang="en-US" altLang="ko-KR" sz="2000" b="1" dirty="0">
                <a:solidFill>
                  <a:prstClr val="black"/>
                </a:solidFill>
              </a:rPr>
              <a:t>?</a:t>
            </a:r>
          </a:p>
          <a:p>
            <a:pPr lvl="1"/>
            <a:r>
              <a:rPr lang="en-US" altLang="ko-KR" sz="1600" b="1" dirty="0">
                <a:solidFill>
                  <a:prstClr val="black"/>
                </a:solidFill>
              </a:rPr>
              <a:t>Yes, during recovery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2307770" y="2419928"/>
            <a:ext cx="5058888" cy="134191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2307770" y="4111501"/>
            <a:ext cx="5058888" cy="205094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87545" y="497839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</a:t>
            </a:r>
            <a:endParaRPr lang="ko-KR" altLang="en-US" sz="44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326747" y="4775200"/>
            <a:ext cx="0" cy="140176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036345" y="497839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A’</a:t>
            </a:r>
            <a:endParaRPr lang="ko-KR" altLang="en-US" sz="4400" b="1" dirty="0"/>
          </a:p>
        </p:txBody>
      </p:sp>
      <p:sp>
        <p:nvSpPr>
          <p:cNvPr id="15" name="직사각형 14"/>
          <p:cNvSpPr/>
          <p:nvPr/>
        </p:nvSpPr>
        <p:spPr>
          <a:xfrm>
            <a:off x="6772462" y="4978399"/>
            <a:ext cx="576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JC</a:t>
            </a:r>
            <a:endParaRPr lang="ko-KR" altLang="en-US" sz="2400" b="1" dirty="0"/>
          </a:p>
        </p:txBody>
      </p:sp>
      <p:sp>
        <p:nvSpPr>
          <p:cNvPr id="16" name="직사각형 15"/>
          <p:cNvSpPr/>
          <p:nvPr/>
        </p:nvSpPr>
        <p:spPr>
          <a:xfrm>
            <a:off x="5429714" y="4978399"/>
            <a:ext cx="576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JD</a:t>
            </a:r>
            <a:endParaRPr lang="ko-KR" altLang="en-US" sz="2400" b="1" dirty="0"/>
          </a:p>
        </p:txBody>
      </p:sp>
      <p:sp>
        <p:nvSpPr>
          <p:cNvPr id="17" name="화살표: 오른쪽 16"/>
          <p:cNvSpPr/>
          <p:nvPr/>
        </p:nvSpPr>
        <p:spPr>
          <a:xfrm rot="18294587" flipH="1">
            <a:off x="3937019" y="4126941"/>
            <a:ext cx="1698952" cy="230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81830" y="4978399"/>
            <a:ext cx="409605" cy="72000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32685" y="26996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</a:t>
            </a:r>
            <a:endParaRPr lang="ko-KR" altLang="en-US" sz="4400" b="1" dirty="0"/>
          </a:p>
        </p:txBody>
      </p:sp>
      <p:sp>
        <p:nvSpPr>
          <p:cNvPr id="21" name="직사각형 20"/>
          <p:cNvSpPr/>
          <p:nvPr/>
        </p:nvSpPr>
        <p:spPr>
          <a:xfrm>
            <a:off x="5461485" y="26996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A’</a:t>
            </a:r>
            <a:endParaRPr lang="ko-KR" altLang="en-US" sz="4400" b="1" dirty="0"/>
          </a:p>
        </p:txBody>
      </p:sp>
      <p:sp>
        <p:nvSpPr>
          <p:cNvPr id="22" name="화살표: 오른쪽 21"/>
          <p:cNvSpPr/>
          <p:nvPr/>
        </p:nvSpPr>
        <p:spPr>
          <a:xfrm>
            <a:off x="4663201" y="2975429"/>
            <a:ext cx="58057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06400" y="2815771"/>
            <a:ext cx="1785257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Page cache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3657" y="4811488"/>
            <a:ext cx="1785257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Storage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8422" y="5711763"/>
            <a:ext cx="202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 location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82457" y="5704506"/>
            <a:ext cx="98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Journal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2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⑤ </a:t>
            </a:r>
            <a:r>
              <a:rPr lang="en-US" altLang="ko-KR" sz="2400" b="1" dirty="0"/>
              <a:t>Checkpoint</a:t>
            </a:r>
            <a:r>
              <a:rPr lang="ko-KR" altLang="en-US" sz="2400" b="1" dirty="0"/>
              <a:t>까지 모두 완전히 반영된 이후 </a:t>
            </a:r>
            <a:r>
              <a:rPr lang="en-US" altLang="ko-KR" sz="2400" b="1" dirty="0"/>
              <a:t>crash </a:t>
            </a:r>
            <a:r>
              <a:rPr lang="ko-KR" altLang="en-US" sz="2400" b="1" dirty="0"/>
              <a:t>발생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837713" y="1825625"/>
            <a:ext cx="3515087" cy="4351338"/>
          </a:xfrm>
        </p:spPr>
        <p:txBody>
          <a:bodyPr/>
          <a:lstStyle/>
          <a:p>
            <a:pPr lvl="0"/>
            <a:r>
              <a:rPr lang="en-US" altLang="ko-KR" sz="2000" b="1" dirty="0">
                <a:solidFill>
                  <a:prstClr val="black"/>
                </a:solidFill>
              </a:rPr>
              <a:t>Consistency </a:t>
            </a:r>
            <a:r>
              <a:rPr lang="ko-KR" altLang="en-US" sz="2000" b="1" dirty="0">
                <a:solidFill>
                  <a:prstClr val="black"/>
                </a:solidFill>
              </a:rPr>
              <a:t>문제 여부</a:t>
            </a:r>
            <a:r>
              <a:rPr lang="en-US" altLang="ko-KR" sz="2000" b="1" dirty="0">
                <a:solidFill>
                  <a:prstClr val="black"/>
                </a:solidFill>
              </a:rPr>
              <a:t>?</a:t>
            </a:r>
          </a:p>
          <a:p>
            <a:pPr lvl="1"/>
            <a:r>
              <a:rPr lang="en-US" altLang="ko-KR" sz="1600" b="1" dirty="0">
                <a:solidFill>
                  <a:prstClr val="black"/>
                </a:solidFill>
              </a:rPr>
              <a:t>No</a:t>
            </a:r>
          </a:p>
          <a:p>
            <a:pPr lvl="0"/>
            <a:endParaRPr lang="en-US" altLang="ko-KR" sz="2000" b="1" dirty="0">
              <a:solidFill>
                <a:prstClr val="black"/>
              </a:solidFill>
            </a:endParaRPr>
          </a:p>
          <a:p>
            <a:pPr lvl="0"/>
            <a:endParaRPr lang="en-US" altLang="ko-KR" sz="2000" b="1" dirty="0">
              <a:solidFill>
                <a:prstClr val="black"/>
              </a:solidFill>
            </a:endParaRPr>
          </a:p>
          <a:p>
            <a:pPr lvl="0"/>
            <a:r>
              <a:rPr lang="en-US" altLang="ko-KR" sz="2000" b="1" dirty="0">
                <a:solidFill>
                  <a:prstClr val="black"/>
                </a:solidFill>
              </a:rPr>
              <a:t>Original data</a:t>
            </a:r>
            <a:r>
              <a:rPr lang="ko-KR" altLang="en-US" sz="2000" b="1" dirty="0">
                <a:solidFill>
                  <a:prstClr val="black"/>
                </a:solidFill>
              </a:rPr>
              <a:t>가 </a:t>
            </a:r>
            <a:r>
              <a:rPr lang="en-US" altLang="ko-KR" sz="2000" b="1" dirty="0">
                <a:solidFill>
                  <a:prstClr val="black"/>
                </a:solidFill>
              </a:rPr>
              <a:t>A’</a:t>
            </a:r>
            <a:r>
              <a:rPr lang="ko-KR" altLang="en-US" sz="2000" b="1" dirty="0">
                <a:solidFill>
                  <a:prstClr val="black"/>
                </a:solidFill>
              </a:rPr>
              <a:t>으로 </a:t>
            </a:r>
            <a:r>
              <a:rPr lang="en-US" altLang="ko-KR" sz="2000" b="1" dirty="0">
                <a:solidFill>
                  <a:prstClr val="black"/>
                </a:solidFill>
              </a:rPr>
              <a:t>update </a:t>
            </a:r>
            <a:r>
              <a:rPr lang="ko-KR" altLang="en-US" sz="2000" b="1" dirty="0">
                <a:solidFill>
                  <a:prstClr val="black"/>
                </a:solidFill>
              </a:rPr>
              <a:t>되나</a:t>
            </a:r>
            <a:r>
              <a:rPr lang="en-US" altLang="ko-KR" sz="2000" b="1" dirty="0">
                <a:solidFill>
                  <a:prstClr val="black"/>
                </a:solidFill>
              </a:rPr>
              <a:t>?</a:t>
            </a:r>
          </a:p>
          <a:p>
            <a:pPr lvl="1"/>
            <a:r>
              <a:rPr lang="en-US" altLang="ko-KR" sz="1600" b="1" dirty="0">
                <a:solidFill>
                  <a:prstClr val="black"/>
                </a:solidFill>
              </a:rPr>
              <a:t>Yes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2307770" y="2419928"/>
            <a:ext cx="5058888" cy="1341911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2307770" y="4111501"/>
            <a:ext cx="5058888" cy="205094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87545" y="497839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A’</a:t>
            </a:r>
            <a:endParaRPr lang="ko-KR" altLang="en-US" sz="44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326747" y="4775200"/>
            <a:ext cx="0" cy="1401763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036345" y="4978399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A’</a:t>
            </a:r>
            <a:endParaRPr lang="ko-KR" altLang="en-US" sz="4400" b="1" dirty="0"/>
          </a:p>
        </p:txBody>
      </p:sp>
      <p:sp>
        <p:nvSpPr>
          <p:cNvPr id="15" name="직사각형 14"/>
          <p:cNvSpPr/>
          <p:nvPr/>
        </p:nvSpPr>
        <p:spPr>
          <a:xfrm>
            <a:off x="6772462" y="4978399"/>
            <a:ext cx="576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JC</a:t>
            </a:r>
            <a:endParaRPr lang="ko-KR" altLang="en-US" sz="2400" b="1" dirty="0"/>
          </a:p>
        </p:txBody>
      </p:sp>
      <p:sp>
        <p:nvSpPr>
          <p:cNvPr id="16" name="직사각형 15"/>
          <p:cNvSpPr/>
          <p:nvPr/>
        </p:nvSpPr>
        <p:spPr>
          <a:xfrm>
            <a:off x="5429714" y="4978399"/>
            <a:ext cx="576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JD</a:t>
            </a:r>
            <a:endParaRPr lang="ko-KR" altLang="en-US" sz="2400" b="1" dirty="0"/>
          </a:p>
        </p:txBody>
      </p:sp>
      <p:sp>
        <p:nvSpPr>
          <p:cNvPr id="17" name="화살표: 오른쪽 16"/>
          <p:cNvSpPr/>
          <p:nvPr/>
        </p:nvSpPr>
        <p:spPr>
          <a:xfrm rot="18294587" flipH="1">
            <a:off x="3937019" y="4126941"/>
            <a:ext cx="1698952" cy="230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632685" y="26996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</a:t>
            </a:r>
            <a:endParaRPr lang="ko-KR" altLang="en-US" sz="4400" b="1" dirty="0"/>
          </a:p>
        </p:txBody>
      </p:sp>
      <p:sp>
        <p:nvSpPr>
          <p:cNvPr id="21" name="직사각형 20"/>
          <p:cNvSpPr/>
          <p:nvPr/>
        </p:nvSpPr>
        <p:spPr>
          <a:xfrm>
            <a:off x="5461485" y="2699656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/>
              <a:t>A’</a:t>
            </a:r>
            <a:endParaRPr lang="ko-KR" altLang="en-US" sz="4400" b="1" dirty="0"/>
          </a:p>
        </p:txBody>
      </p:sp>
      <p:sp>
        <p:nvSpPr>
          <p:cNvPr id="22" name="화살표: 오른쪽 21"/>
          <p:cNvSpPr/>
          <p:nvPr/>
        </p:nvSpPr>
        <p:spPr>
          <a:xfrm>
            <a:off x="4663201" y="2975429"/>
            <a:ext cx="580571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06400" y="2815771"/>
            <a:ext cx="1785257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Page cache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3657" y="4811488"/>
            <a:ext cx="1785257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Storage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08422" y="5711763"/>
            <a:ext cx="202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Original location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82457" y="5704506"/>
            <a:ext cx="98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Journal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0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240</Words>
  <Application>Microsoft Office PowerPoint</Application>
  <PresentationFormat>와이드스크린</PresentationFormat>
  <Paragraphs>81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① A’으로 update되어 journal에 쓰여지는 중 crash 발생 (JC는 기록 안 됨)</vt:lpstr>
      <vt:lpstr>② A’으로 update되어 journal에 쓰여지고, JC가 쓰여지는 중 crash 발생</vt:lpstr>
      <vt:lpstr>③ A’으로 update되어 journal에 완전히 쓰인 이후 crash 발생</vt:lpstr>
      <vt:lpstr>④ Journal에 완전히 쓰이고 checkpoint 중 crash 발생</vt:lpstr>
      <vt:lpstr>⑤ Checkpoint까지 모두 완전히 반영된 이후 crash 발생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asm</dc:creator>
  <cp:lastModifiedBy>asm</cp:lastModifiedBy>
  <cp:revision>9</cp:revision>
  <dcterms:created xsi:type="dcterms:W3CDTF">2017-05-17T06:41:29Z</dcterms:created>
  <dcterms:modified xsi:type="dcterms:W3CDTF">2017-05-17T07:28:11Z</dcterms:modified>
</cp:coreProperties>
</file>