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5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2417-D14F-442A-AD0C-BEF44927CAE3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7172D-7EF0-4ABA-B734-D33F0C05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52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2417-D14F-442A-AD0C-BEF44927CAE3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7172D-7EF0-4ABA-B734-D33F0C05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7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2417-D14F-442A-AD0C-BEF44927CAE3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7172D-7EF0-4ABA-B734-D33F0C05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2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2417-D14F-442A-AD0C-BEF44927CAE3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7172D-7EF0-4ABA-B734-D33F0C05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1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2417-D14F-442A-AD0C-BEF44927CAE3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7172D-7EF0-4ABA-B734-D33F0C05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24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2417-D14F-442A-AD0C-BEF44927CAE3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7172D-7EF0-4ABA-B734-D33F0C05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00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2417-D14F-442A-AD0C-BEF44927CAE3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7172D-7EF0-4ABA-B734-D33F0C05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7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2417-D14F-442A-AD0C-BEF44927CAE3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7172D-7EF0-4ABA-B734-D33F0C05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5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2417-D14F-442A-AD0C-BEF44927CAE3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7172D-7EF0-4ABA-B734-D33F0C05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04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2417-D14F-442A-AD0C-BEF44927CAE3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7172D-7EF0-4ABA-B734-D33F0C05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2417-D14F-442A-AD0C-BEF44927CAE3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7172D-7EF0-4ABA-B734-D33F0C05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72417-D14F-442A-AD0C-BEF44927CAE3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7172D-7EF0-4ABA-B734-D33F0C05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79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B256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31875"/>
            <a:ext cx="10515600" cy="54927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Journaling </a:t>
            </a:r>
            <a:r>
              <a:rPr lang="ko-KR" altLang="en-US" sz="2800" b="1" dirty="0"/>
              <a:t>정리 </a:t>
            </a:r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Motivations</a:t>
            </a:r>
          </a:p>
          <a:p>
            <a:pPr lvl="1"/>
            <a:r>
              <a:rPr lang="en-US" altLang="ko-KR" sz="1400" dirty="0"/>
              <a:t>Sudden power failure incurs file system inconsistency</a:t>
            </a:r>
          </a:p>
          <a:p>
            <a:pPr lvl="1"/>
            <a:r>
              <a:rPr lang="en-US" altLang="ko-KR" sz="1400" dirty="0"/>
              <a:t>Prevent data inconsistency through write-twice (commit &amp; checkpoint)</a:t>
            </a:r>
          </a:p>
          <a:p>
            <a:pPr lvl="1"/>
            <a:r>
              <a:rPr lang="en-US" altLang="ko-KR" sz="1400" dirty="0"/>
              <a:t>Avoid traditional time-consuming consistency checks on the whole file system</a:t>
            </a:r>
          </a:p>
          <a:p>
            <a:r>
              <a:rPr lang="en-US" altLang="ko-KR" sz="1800" b="1" i="1" dirty="0"/>
              <a:t>Journal</a:t>
            </a:r>
            <a:r>
              <a:rPr lang="en-US" altLang="ko-KR" sz="1800" b="1" dirty="0"/>
              <a:t> </a:t>
            </a:r>
            <a:r>
              <a:rPr lang="en-US" altLang="ko-KR" sz="1800" dirty="0"/>
              <a:t>: a special disk area that contains the most recent disk write operations</a:t>
            </a:r>
          </a:p>
          <a:p>
            <a:r>
              <a:rPr lang="en-US" altLang="ko-KR" sz="1800" dirty="0"/>
              <a:t>Two Steps of Journaling</a:t>
            </a:r>
          </a:p>
          <a:p>
            <a:pPr lvl="1"/>
            <a:r>
              <a:rPr lang="en-US" altLang="ko-KR" sz="1400" b="1" i="1" dirty="0"/>
              <a:t>Commit</a:t>
            </a:r>
            <a:r>
              <a:rPr lang="en-US" altLang="ko-KR" sz="1400" dirty="0"/>
              <a:t> : flushing in-memory contents of journal to appropriate blocks in journal with writing commit record</a:t>
            </a:r>
          </a:p>
          <a:p>
            <a:pPr lvl="1"/>
            <a:r>
              <a:rPr lang="en-US" altLang="ko-KR" sz="1400" b="1" i="1" dirty="0"/>
              <a:t>Checkpoint</a:t>
            </a:r>
            <a:r>
              <a:rPr lang="en-US" altLang="ko-KR" sz="1400" dirty="0"/>
              <a:t> : flushing the contents of journal to their actual location on disk</a:t>
            </a:r>
          </a:p>
          <a:p>
            <a:r>
              <a:rPr lang="en-US" altLang="ko-KR" sz="1800" dirty="0"/>
              <a:t>Three Journaling modes</a:t>
            </a:r>
          </a:p>
          <a:p>
            <a:pPr lvl="1"/>
            <a:r>
              <a:rPr lang="en-US" altLang="ko-KR" sz="1400" b="1" i="1" dirty="0"/>
              <a:t>Journal</a:t>
            </a:r>
            <a:r>
              <a:rPr lang="en-US" altLang="ko-KR" sz="1400" dirty="0"/>
              <a:t> : All file system data and metadata changes are logged – safest and slowest</a:t>
            </a:r>
          </a:p>
          <a:p>
            <a:pPr lvl="1"/>
            <a:r>
              <a:rPr lang="en-US" altLang="ko-KR" sz="1400" b="1" i="1" dirty="0"/>
              <a:t>Ordered</a:t>
            </a:r>
            <a:r>
              <a:rPr lang="en-US" altLang="ko-KR" sz="1400" dirty="0"/>
              <a:t> : Only changes to metadata are logged - default</a:t>
            </a:r>
          </a:p>
          <a:p>
            <a:pPr lvl="2"/>
            <a:r>
              <a:rPr lang="en-US" altLang="ko-KR" sz="1200" dirty="0"/>
              <a:t>Data blocks are written to disk before the metadata</a:t>
            </a:r>
          </a:p>
          <a:p>
            <a:pPr lvl="1"/>
            <a:r>
              <a:rPr lang="en-US" altLang="ko-KR" sz="1400" b="1" i="1" dirty="0"/>
              <a:t>Writeback</a:t>
            </a:r>
            <a:r>
              <a:rPr lang="en-US" altLang="ko-KR" sz="1400" dirty="0"/>
              <a:t> : Only changes to metadata are logged</a:t>
            </a:r>
          </a:p>
          <a:p>
            <a:pPr lvl="2"/>
            <a:r>
              <a:rPr lang="en-US" altLang="ko-KR" sz="1200" dirty="0"/>
              <a:t>Data blocks can be written before/after the journal is updated</a:t>
            </a:r>
          </a:p>
        </p:txBody>
      </p:sp>
    </p:spTree>
    <p:extLst>
      <p:ext uri="{BB962C8B-B14F-4D97-AF65-F5344CB8AC3E}">
        <p14:creationId xmlns:p14="http://schemas.microsoft.com/office/powerpoint/2010/main" val="28511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B256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Journaling Block Device (JBD)</a:t>
            </a:r>
          </a:p>
          <a:p>
            <a:pPr lvl="1"/>
            <a:r>
              <a:rPr lang="en-US" altLang="ko-KR" sz="1400" dirty="0"/>
              <a:t>Provides a file system independent interface for journaling</a:t>
            </a:r>
          </a:p>
          <a:p>
            <a:pPr lvl="1"/>
            <a:r>
              <a:rPr lang="en-US" altLang="ko-KR" sz="1400" dirty="0"/>
              <a:t>Journaling is done at block level</a:t>
            </a:r>
          </a:p>
          <a:p>
            <a:r>
              <a:rPr lang="en-US" altLang="ko-KR" sz="1800" dirty="0"/>
              <a:t>JBD structures</a:t>
            </a:r>
          </a:p>
          <a:p>
            <a:pPr lvl="1"/>
            <a:r>
              <a:rPr lang="en-US" altLang="ko-KR" sz="1400" dirty="0"/>
              <a:t>Log record</a:t>
            </a:r>
          </a:p>
          <a:p>
            <a:pPr lvl="2"/>
            <a:r>
              <a:rPr lang="en-US" altLang="ko-KR" sz="1200" dirty="0"/>
              <a:t>A single update of a disk block (storing data or metadata)</a:t>
            </a:r>
          </a:p>
          <a:p>
            <a:pPr lvl="1"/>
            <a:r>
              <a:rPr lang="en-US" altLang="ko-KR" sz="1400" dirty="0"/>
              <a:t>Atomic operation handle</a:t>
            </a:r>
          </a:p>
          <a:p>
            <a:pPr lvl="2"/>
            <a:r>
              <a:rPr lang="en-US" altLang="ko-KR" sz="1200" dirty="0"/>
              <a:t>A set of low-level operations (log records) on the disk data structures that correspond to a single high-level operation</a:t>
            </a:r>
          </a:p>
          <a:p>
            <a:pPr lvl="2"/>
            <a:r>
              <a:rPr lang="en-US" altLang="ko-KR" sz="1200" dirty="0"/>
              <a:t>A handle pointer each of which represents a single atomic file system operation</a:t>
            </a:r>
          </a:p>
          <a:p>
            <a:pPr lvl="2"/>
            <a:r>
              <a:rPr lang="en-US" altLang="ko-KR" sz="1200" dirty="0"/>
              <a:t>Tracks all the modifications done as part of one atomic operation (a system call that modifies the file system)</a:t>
            </a:r>
          </a:p>
          <a:p>
            <a:pPr lvl="1"/>
            <a:r>
              <a:rPr lang="en-US" altLang="ko-KR" sz="1400" dirty="0"/>
              <a:t>Transaction</a:t>
            </a:r>
          </a:p>
          <a:p>
            <a:pPr lvl="2"/>
            <a:r>
              <a:rPr lang="en-US" altLang="ko-KR" sz="1200" dirty="0"/>
              <a:t>A single atomic sequence of events which guarantees file system consistency</a:t>
            </a:r>
          </a:p>
          <a:p>
            <a:pPr lvl="2"/>
            <a:r>
              <a:rPr lang="en-US" altLang="ko-KR" sz="1200" dirty="0"/>
              <a:t>Consist of a single handle or multiple handles for batching efficiency</a:t>
            </a:r>
          </a:p>
          <a:p>
            <a:pPr lvl="2"/>
            <a:r>
              <a:rPr lang="en-US" altLang="ko-KR" sz="1200" dirty="0"/>
              <a:t>JBD manages the journal by grouping the log records that belong to several atomic operation handles into a single transaction</a:t>
            </a:r>
          </a:p>
          <a:p>
            <a:r>
              <a:rPr lang="en-US" altLang="ko-KR" sz="1800" dirty="0"/>
              <a:t>Transaction state</a:t>
            </a:r>
          </a:p>
          <a:p>
            <a:pPr lvl="1"/>
            <a:r>
              <a:rPr lang="en-US" altLang="ko-KR" sz="1400" dirty="0"/>
              <a:t>Running – still alive and can accept more handles</a:t>
            </a:r>
          </a:p>
          <a:p>
            <a:pPr lvl="1"/>
            <a:r>
              <a:rPr lang="en-US" altLang="ko-KR" sz="1400" dirty="0"/>
              <a:t>Locked – Not accepting new handles, but the existing ones are still unfinished</a:t>
            </a:r>
          </a:p>
          <a:p>
            <a:pPr lvl="1"/>
            <a:r>
              <a:rPr lang="en-US" altLang="ko-KR" sz="1400" dirty="0"/>
              <a:t>Flush – The transaction is complete and is being written to the journal</a:t>
            </a:r>
          </a:p>
          <a:p>
            <a:pPr lvl="1"/>
            <a:r>
              <a:rPr lang="en-US" altLang="ko-KR" sz="1400" dirty="0"/>
              <a:t>Commit – The transaction is written to the journal and now the changes are being applied to the file system</a:t>
            </a:r>
          </a:p>
          <a:p>
            <a:pPr lvl="1"/>
            <a:r>
              <a:rPr lang="en-US" altLang="ko-KR" sz="1400" dirty="0"/>
              <a:t>Finished – The transaction has been fully written to the journal and the block device; can be deleted from the journal</a:t>
            </a:r>
            <a:endParaRPr lang="ko-KR" altLang="en-US" sz="1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31875"/>
            <a:ext cx="10515600" cy="54927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Journaling </a:t>
            </a:r>
            <a:r>
              <a:rPr lang="ko-KR" altLang="en-US" sz="2800" b="1" dirty="0"/>
              <a:t>정리 </a:t>
            </a:r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458" y="914400"/>
            <a:ext cx="4578417" cy="23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18" y="1588678"/>
            <a:ext cx="3571875" cy="2009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08195" y="3670069"/>
            <a:ext cx="1995056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(a) Running state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961" b="6465"/>
          <a:stretch/>
        </p:blipFill>
        <p:spPr>
          <a:xfrm>
            <a:off x="7035678" y="1463031"/>
            <a:ext cx="4305300" cy="377397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190800" y="5253634"/>
            <a:ext cx="1995056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(b) Commit state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167" y="5020883"/>
            <a:ext cx="4067120" cy="124240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809694" y="6279911"/>
            <a:ext cx="2394064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(c) Checkpoint state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화살표: 오른쪽 11"/>
          <p:cNvSpPr/>
          <p:nvPr/>
        </p:nvSpPr>
        <p:spPr>
          <a:xfrm>
            <a:off x="5517819" y="2593568"/>
            <a:ext cx="969532" cy="2493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/>
          <p:cNvSpPr/>
          <p:nvPr/>
        </p:nvSpPr>
        <p:spPr>
          <a:xfrm rot="9052809">
            <a:off x="6256819" y="4832895"/>
            <a:ext cx="861130" cy="2671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931022"/>
            <a:ext cx="2345356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/>
              <a:t>Ext3 journaling </a:t>
            </a:r>
            <a:r>
              <a:rPr lang="ko-KR" altLang="en-US" sz="1600" b="1" dirty="0"/>
              <a:t>과정</a:t>
            </a:r>
            <a:endParaRPr lang="en-US" altLang="ko-KR" sz="1600" b="1" dirty="0"/>
          </a:p>
          <a:p>
            <a:r>
              <a:rPr lang="en-US" altLang="ko-KR" sz="1600" b="1" dirty="0"/>
              <a:t>(transaction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state </a:t>
            </a:r>
            <a:r>
              <a:rPr lang="ko-KR" altLang="en-US" sz="1600" b="1" dirty="0"/>
              <a:t>변화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B256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838200" y="33187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Journaling </a:t>
            </a:r>
            <a:r>
              <a:rPr lang="ko-KR" altLang="en-US" sz="2800" b="1" dirty="0"/>
              <a:t>정리 </a:t>
            </a:r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517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REMZI OS BOOK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384</Words>
  <Application>Microsoft Office PowerPoint</Application>
  <PresentationFormat>와이드스크린</PresentationFormat>
  <Paragraphs>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Journaling 정리 1</vt:lpstr>
      <vt:lpstr>Journaling 정리 2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Unioning of the Buffer Cache and Journaling Layers with Non-volatile Memory</dc:title>
  <dc:creator>asm</dc:creator>
  <cp:lastModifiedBy>PC</cp:lastModifiedBy>
  <cp:revision>44</cp:revision>
  <dcterms:created xsi:type="dcterms:W3CDTF">2017-05-16T08:27:42Z</dcterms:created>
  <dcterms:modified xsi:type="dcterms:W3CDTF">2017-05-17T02:19:16Z</dcterms:modified>
</cp:coreProperties>
</file>