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jFosAQIVgmdI17soQfKzGXUKG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493A1A-6ABF-4CC8-A1FD-A46BEF05F9C8}">
  <a:tblStyle styleId="{1E493A1A-6ABF-4CC8-A1FD-A46BEF05F9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68b9a6ce7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68b9a6ce71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168b9a6ce71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69fc397bdb_1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g169fc397bd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69fc397bdb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169fc397bdb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69fc397bdb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g169fc397bdb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68b9a6ce71_3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168b9a6ce71_3_1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a:latin typeface="Arial"/>
              <a:ea typeface="Arial"/>
              <a:cs typeface="Arial"/>
              <a:sym typeface="Arial"/>
            </a:endParaRPr>
          </a:p>
        </p:txBody>
      </p:sp>
      <p:sp>
        <p:nvSpPr>
          <p:cNvPr id="185" name="Google Shape;185;g168b9a6ce71_3_1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a:latin typeface="Arial"/>
              <a:ea typeface="Arial"/>
              <a:cs typeface="Arial"/>
              <a:sym typeface="Arial"/>
            </a:endParaRPr>
          </a:p>
        </p:txBody>
      </p:sp>
      <p:sp>
        <p:nvSpPr>
          <p:cNvPr id="209" name="Google Shape;20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68b9a6ce71_3_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68b9a6ce71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ink Title - With Formal Logo ">
  <p:cSld name="Pink Title - With Formal Logo ">
    <p:spTree>
      <p:nvGrpSpPr>
        <p:cNvPr id="1"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a:stretch/>
        </p:blipFill>
        <p:spPr>
          <a:xfrm>
            <a:off x="479377" y="876468"/>
            <a:ext cx="2736303" cy="707093"/>
          </a:xfrm>
          <a:prstGeom prst="rect">
            <a:avLst/>
          </a:prstGeom>
          <a:noFill/>
          <a:ln>
            <a:noFill/>
          </a:ln>
        </p:spPr>
      </p:pic>
      <p:sp>
        <p:nvSpPr>
          <p:cNvPr id="17" name="Google Shape;17;p15"/>
          <p:cNvSpPr/>
          <p:nvPr/>
        </p:nvSpPr>
        <p:spPr>
          <a:xfrm>
            <a:off x="0" y="2348880"/>
            <a:ext cx="12192000" cy="4509120"/>
          </a:xfrm>
          <a:prstGeom prst="rect">
            <a:avLst/>
          </a:prstGeom>
          <a:solidFill>
            <a:srgbClr val="ED037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15"/>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lt1"/>
              </a:buClr>
              <a:buSzPts val="1920"/>
              <a:buNone/>
              <a:defRPr sz="2400" b="0">
                <a:solidFill>
                  <a:schemeClr val="lt1"/>
                </a:solidFill>
                <a:latin typeface="Arial"/>
                <a:ea typeface="Arial"/>
                <a:cs typeface="Arial"/>
                <a:sym typeface="Arial"/>
              </a:defRPr>
            </a:lvl1pPr>
            <a:lvl2pPr marL="914400" lvl="1" indent="-228600" algn="l">
              <a:lnSpc>
                <a:spcPct val="100000"/>
              </a:lnSpc>
              <a:spcBef>
                <a:spcPts val="600"/>
              </a:spcBef>
              <a:spcAft>
                <a:spcPts val="0"/>
              </a:spcAft>
              <a:buClr>
                <a:srgbClr val="888888"/>
              </a:buClr>
              <a:buSzPts val="1440"/>
              <a:buNone/>
              <a:defRPr sz="1800">
                <a:solidFill>
                  <a:srgbClr val="888888"/>
                </a:solidFill>
              </a:defRPr>
            </a:lvl2pPr>
            <a:lvl3pPr marL="1371600" lvl="2" indent="-228600" algn="l">
              <a:lnSpc>
                <a:spcPct val="100000"/>
              </a:lnSpc>
              <a:spcBef>
                <a:spcPts val="600"/>
              </a:spcBef>
              <a:spcAft>
                <a:spcPts val="0"/>
              </a:spcAft>
              <a:buClr>
                <a:srgbClr val="888888"/>
              </a:buClr>
              <a:buSzPts val="1280"/>
              <a:buNone/>
              <a:defRPr sz="1600">
                <a:solidFill>
                  <a:srgbClr val="888888"/>
                </a:solidFill>
              </a:defRPr>
            </a:lvl3pPr>
            <a:lvl4pPr marL="1828800" lvl="3" indent="-228600" algn="l">
              <a:lnSpc>
                <a:spcPct val="100000"/>
              </a:lnSpc>
              <a:spcBef>
                <a:spcPts val="600"/>
              </a:spcBef>
              <a:spcAft>
                <a:spcPts val="0"/>
              </a:spcAft>
              <a:buClr>
                <a:srgbClr val="888888"/>
              </a:buClr>
              <a:buSzPts val="1120"/>
              <a:buNone/>
              <a:defRPr sz="1400">
                <a:solidFill>
                  <a:srgbClr val="888888"/>
                </a:solidFill>
              </a:defRPr>
            </a:lvl4pPr>
            <a:lvl5pPr marL="2286000" lvl="4" indent="-228600" algn="l">
              <a:lnSpc>
                <a:spcPct val="100000"/>
              </a:lnSpc>
              <a:spcBef>
                <a:spcPts val="600"/>
              </a:spcBef>
              <a:spcAft>
                <a:spcPts val="0"/>
              </a:spcAft>
              <a:buClr>
                <a:srgbClr val="888888"/>
              </a:buClr>
              <a:buSzPts val="1120"/>
              <a:buNone/>
              <a:defRPr sz="1400">
                <a:solidFill>
                  <a:srgbClr val="888888"/>
                </a:solidFill>
              </a:defRPr>
            </a:lvl5pPr>
            <a:lvl6pPr marL="2743200" lvl="5" indent="-228600" algn="l">
              <a:lnSpc>
                <a:spcPct val="100000"/>
              </a:lnSpc>
              <a:spcBef>
                <a:spcPts val="600"/>
              </a:spcBef>
              <a:spcAft>
                <a:spcPts val="0"/>
              </a:spcAft>
              <a:buClr>
                <a:srgbClr val="888888"/>
              </a:buClr>
              <a:buSzPts val="1120"/>
              <a:buNone/>
              <a:defRPr sz="1400">
                <a:solidFill>
                  <a:srgbClr val="888888"/>
                </a:solidFill>
              </a:defRPr>
            </a:lvl6pPr>
            <a:lvl7pPr marL="3200400" lvl="6" indent="-228600" algn="l">
              <a:lnSpc>
                <a:spcPct val="100000"/>
              </a:lnSpc>
              <a:spcBef>
                <a:spcPts val="600"/>
              </a:spcBef>
              <a:spcAft>
                <a:spcPts val="0"/>
              </a:spcAft>
              <a:buClr>
                <a:srgbClr val="888888"/>
              </a:buClr>
              <a:buSzPts val="1120"/>
              <a:buNone/>
              <a:defRPr sz="1400">
                <a:solidFill>
                  <a:srgbClr val="888888"/>
                </a:solidFill>
              </a:defRPr>
            </a:lvl7pPr>
            <a:lvl8pPr marL="3657600" lvl="7" indent="-228600" algn="l">
              <a:lnSpc>
                <a:spcPct val="100000"/>
              </a:lnSpc>
              <a:spcBef>
                <a:spcPts val="600"/>
              </a:spcBef>
              <a:spcAft>
                <a:spcPts val="0"/>
              </a:spcAft>
              <a:buClr>
                <a:srgbClr val="888888"/>
              </a:buClr>
              <a:buSzPts val="1120"/>
              <a:buNone/>
              <a:defRPr sz="1400">
                <a:solidFill>
                  <a:srgbClr val="888888"/>
                </a:solidFill>
              </a:defRPr>
            </a:lvl8pPr>
            <a:lvl9pPr marL="4114800" lvl="8" indent="-228600" algn="l">
              <a:lnSpc>
                <a:spcPct val="100000"/>
              </a:lnSpc>
              <a:spcBef>
                <a:spcPts val="600"/>
              </a:spcBef>
              <a:spcAft>
                <a:spcPts val="600"/>
              </a:spcAft>
              <a:buClr>
                <a:srgbClr val="888888"/>
              </a:buClr>
              <a:buSzPts val="1120"/>
              <a:buNone/>
              <a:defRPr sz="1400">
                <a:solidFill>
                  <a:srgbClr val="888888"/>
                </a:solidFill>
              </a:defRPr>
            </a:lvl9pPr>
          </a:lstStyle>
          <a:p>
            <a:endParaRPr/>
          </a:p>
        </p:txBody>
      </p:sp>
      <p:sp>
        <p:nvSpPr>
          <p:cNvPr id="20" name="Google Shape;20;p15"/>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3" name="Google Shape;23;p15"/>
          <p:cNvPicPr preferRelativeResize="0"/>
          <p:nvPr/>
        </p:nvPicPr>
        <p:blipFill rotWithShape="1">
          <a:blip r:embed="rId3">
            <a:alphaModFix/>
          </a:blip>
          <a:srcRect/>
          <a:stretch/>
        </p:blipFill>
        <p:spPr>
          <a:xfrm>
            <a:off x="8635357" y="5756569"/>
            <a:ext cx="2933251" cy="652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nk Half Vertical">
  <p:cSld name="Pink Half Vertical">
    <p:spTree>
      <p:nvGrpSpPr>
        <p:cNvPr id="1" name="Shape 89"/>
        <p:cNvGrpSpPr/>
        <p:nvPr/>
      </p:nvGrpSpPr>
      <p:grpSpPr>
        <a:xfrm>
          <a:off x="0" y="0"/>
          <a:ext cx="0" cy="0"/>
          <a:chOff x="0" y="0"/>
          <a:chExt cx="0" cy="0"/>
        </a:xfrm>
      </p:grpSpPr>
      <p:sp>
        <p:nvSpPr>
          <p:cNvPr id="90" name="Google Shape;90;p24"/>
          <p:cNvSpPr txBox="1">
            <a:spLocks noGrp="1"/>
          </p:cNvSpPr>
          <p:nvPr>
            <p:ph type="body" idx="1"/>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91" name="Google Shape;91;p24"/>
          <p:cNvSpPr/>
          <p:nvPr/>
        </p:nvSpPr>
        <p:spPr>
          <a:xfrm>
            <a:off x="0" y="0"/>
            <a:ext cx="6096000" cy="6858000"/>
          </a:xfrm>
          <a:prstGeom prst="rect">
            <a:avLst/>
          </a:prstGeom>
          <a:solidFill>
            <a:srgbClr val="ED03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24"/>
          <p:cNvSpPr txBox="1">
            <a:spLocks noGrp="1"/>
          </p:cNvSpPr>
          <p:nvPr>
            <p:ph type="ctrTitle"/>
          </p:nvPr>
        </p:nvSpPr>
        <p:spPr>
          <a:xfrm>
            <a:off x="335361" y="1124744"/>
            <a:ext cx="5256583"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ubTitle" idx="2"/>
          </p:nvPr>
        </p:nvSpPr>
        <p:spPr>
          <a:xfrm>
            <a:off x="335361" y="1844824"/>
            <a:ext cx="5256583"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nk Title Bar - Top Right">
  <p:cSld name="Pink Title Bar - Top Right">
    <p:spTree>
      <p:nvGrpSpPr>
        <p:cNvPr id="1" name="Shape 24"/>
        <p:cNvGrpSpPr/>
        <p:nvPr/>
      </p:nvGrpSpPr>
      <p:grpSpPr>
        <a:xfrm>
          <a:off x="0" y="0"/>
          <a:ext cx="0" cy="0"/>
          <a:chOff x="0" y="0"/>
          <a:chExt cx="0" cy="0"/>
        </a:xfrm>
      </p:grpSpPr>
      <p:sp>
        <p:nvSpPr>
          <p:cNvPr id="25" name="Google Shape;25;p16"/>
          <p:cNvSpPr/>
          <p:nvPr/>
        </p:nvSpPr>
        <p:spPr>
          <a:xfrm>
            <a:off x="0" y="838201"/>
            <a:ext cx="12192000" cy="533400"/>
          </a:xfrm>
          <a:prstGeom prst="rect">
            <a:avLst/>
          </a:prstGeom>
          <a:solidFill>
            <a:srgbClr val="ED03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16"/>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ED037C"/>
              </a:buClr>
              <a:buSzPts val="2400"/>
              <a:buFont typeface="Arial"/>
              <a:buNone/>
              <a:defRPr sz="2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16"/>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31" name="Google Shape;31;p16"/>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32" name="Google Shape;32;p16"/>
          <p:cNvPicPr preferRelativeResize="0"/>
          <p:nvPr/>
        </p:nvPicPr>
        <p:blipFill rotWithShape="1">
          <a:blip r:embed="rId2">
            <a:alphaModFix/>
          </a:blip>
          <a:srcRect/>
          <a:stretch/>
        </p:blipFill>
        <p:spPr>
          <a:xfrm>
            <a:off x="10293069" y="318420"/>
            <a:ext cx="1616364" cy="41768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nk Title Bar - Logo Bottom Right">
  <p:cSld name="Pink Title Bar - Logo Bottom Right">
    <p:spTree>
      <p:nvGrpSpPr>
        <p:cNvPr id="1" name="Shape 33"/>
        <p:cNvGrpSpPr/>
        <p:nvPr/>
      </p:nvGrpSpPr>
      <p:grpSpPr>
        <a:xfrm>
          <a:off x="0" y="0"/>
          <a:ext cx="0" cy="0"/>
          <a:chOff x="0" y="0"/>
          <a:chExt cx="0" cy="0"/>
        </a:xfrm>
      </p:grpSpPr>
      <p:sp>
        <p:nvSpPr>
          <p:cNvPr id="34" name="Google Shape;34;p17"/>
          <p:cNvSpPr/>
          <p:nvPr/>
        </p:nvSpPr>
        <p:spPr>
          <a:xfrm>
            <a:off x="0" y="838201"/>
            <a:ext cx="12192000" cy="533400"/>
          </a:xfrm>
          <a:prstGeom prst="rect">
            <a:avLst/>
          </a:prstGeom>
          <a:solidFill>
            <a:srgbClr val="ED03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17"/>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ED037C"/>
              </a:buClr>
              <a:buSzPts val="2400"/>
              <a:buFont typeface="Arial"/>
              <a:buNone/>
              <a:defRPr sz="2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9" name="Google Shape;39;p17"/>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40" name="Google Shape;40;p17"/>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41" name="Google Shape;41;p17"/>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nk Title with HWIC">
  <p:cSld name="Pink Title with HWIC">
    <p:spTree>
      <p:nvGrpSpPr>
        <p:cNvPr id="1" name="Shape 42"/>
        <p:cNvGrpSpPr/>
        <p:nvPr/>
      </p:nvGrpSpPr>
      <p:grpSpPr>
        <a:xfrm>
          <a:off x="0" y="0"/>
          <a:ext cx="0" cy="0"/>
          <a:chOff x="0" y="0"/>
          <a:chExt cx="0" cy="0"/>
        </a:xfrm>
      </p:grpSpPr>
      <p:pic>
        <p:nvPicPr>
          <p:cNvPr id="43" name="Google Shape;43;p18"/>
          <p:cNvPicPr preferRelativeResize="0"/>
          <p:nvPr/>
        </p:nvPicPr>
        <p:blipFill rotWithShape="1">
          <a:blip r:embed="rId2">
            <a:alphaModFix/>
          </a:blip>
          <a:srcRect/>
          <a:stretch/>
        </p:blipFill>
        <p:spPr>
          <a:xfrm>
            <a:off x="479377" y="876468"/>
            <a:ext cx="2736303" cy="707093"/>
          </a:xfrm>
          <a:prstGeom prst="rect">
            <a:avLst/>
          </a:prstGeom>
          <a:noFill/>
          <a:ln>
            <a:noFill/>
          </a:ln>
        </p:spPr>
      </p:pic>
      <p:sp>
        <p:nvSpPr>
          <p:cNvPr id="44" name="Google Shape;44;p18"/>
          <p:cNvSpPr/>
          <p:nvPr/>
        </p:nvSpPr>
        <p:spPr>
          <a:xfrm>
            <a:off x="0" y="2348880"/>
            <a:ext cx="12192000" cy="4509120"/>
          </a:xfrm>
          <a:prstGeom prst="rect">
            <a:avLst/>
          </a:prstGeom>
          <a:solidFill>
            <a:srgbClr val="ED037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45;p18"/>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lt1"/>
              </a:buClr>
              <a:buSzPts val="1920"/>
              <a:buNone/>
              <a:defRPr sz="2400" b="0">
                <a:solidFill>
                  <a:schemeClr val="lt1"/>
                </a:solidFill>
                <a:latin typeface="Arial"/>
                <a:ea typeface="Arial"/>
                <a:cs typeface="Arial"/>
                <a:sym typeface="Arial"/>
              </a:defRPr>
            </a:lvl1pPr>
            <a:lvl2pPr marL="914400" lvl="1" indent="-228600" algn="l">
              <a:lnSpc>
                <a:spcPct val="100000"/>
              </a:lnSpc>
              <a:spcBef>
                <a:spcPts val="600"/>
              </a:spcBef>
              <a:spcAft>
                <a:spcPts val="0"/>
              </a:spcAft>
              <a:buClr>
                <a:srgbClr val="888888"/>
              </a:buClr>
              <a:buSzPts val="1440"/>
              <a:buNone/>
              <a:defRPr sz="1800">
                <a:solidFill>
                  <a:srgbClr val="888888"/>
                </a:solidFill>
              </a:defRPr>
            </a:lvl2pPr>
            <a:lvl3pPr marL="1371600" lvl="2" indent="-228600" algn="l">
              <a:lnSpc>
                <a:spcPct val="100000"/>
              </a:lnSpc>
              <a:spcBef>
                <a:spcPts val="600"/>
              </a:spcBef>
              <a:spcAft>
                <a:spcPts val="0"/>
              </a:spcAft>
              <a:buClr>
                <a:srgbClr val="888888"/>
              </a:buClr>
              <a:buSzPts val="1280"/>
              <a:buNone/>
              <a:defRPr sz="1600">
                <a:solidFill>
                  <a:srgbClr val="888888"/>
                </a:solidFill>
              </a:defRPr>
            </a:lvl3pPr>
            <a:lvl4pPr marL="1828800" lvl="3" indent="-228600" algn="l">
              <a:lnSpc>
                <a:spcPct val="100000"/>
              </a:lnSpc>
              <a:spcBef>
                <a:spcPts val="600"/>
              </a:spcBef>
              <a:spcAft>
                <a:spcPts val="0"/>
              </a:spcAft>
              <a:buClr>
                <a:srgbClr val="888888"/>
              </a:buClr>
              <a:buSzPts val="1120"/>
              <a:buNone/>
              <a:defRPr sz="1400">
                <a:solidFill>
                  <a:srgbClr val="888888"/>
                </a:solidFill>
              </a:defRPr>
            </a:lvl4pPr>
            <a:lvl5pPr marL="2286000" lvl="4" indent="-228600" algn="l">
              <a:lnSpc>
                <a:spcPct val="100000"/>
              </a:lnSpc>
              <a:spcBef>
                <a:spcPts val="600"/>
              </a:spcBef>
              <a:spcAft>
                <a:spcPts val="0"/>
              </a:spcAft>
              <a:buClr>
                <a:srgbClr val="888888"/>
              </a:buClr>
              <a:buSzPts val="1120"/>
              <a:buNone/>
              <a:defRPr sz="1400">
                <a:solidFill>
                  <a:srgbClr val="888888"/>
                </a:solidFill>
              </a:defRPr>
            </a:lvl5pPr>
            <a:lvl6pPr marL="2743200" lvl="5" indent="-228600" algn="l">
              <a:lnSpc>
                <a:spcPct val="100000"/>
              </a:lnSpc>
              <a:spcBef>
                <a:spcPts val="600"/>
              </a:spcBef>
              <a:spcAft>
                <a:spcPts val="0"/>
              </a:spcAft>
              <a:buClr>
                <a:srgbClr val="888888"/>
              </a:buClr>
              <a:buSzPts val="1120"/>
              <a:buNone/>
              <a:defRPr sz="1400">
                <a:solidFill>
                  <a:srgbClr val="888888"/>
                </a:solidFill>
              </a:defRPr>
            </a:lvl6pPr>
            <a:lvl7pPr marL="3200400" lvl="6" indent="-228600" algn="l">
              <a:lnSpc>
                <a:spcPct val="100000"/>
              </a:lnSpc>
              <a:spcBef>
                <a:spcPts val="600"/>
              </a:spcBef>
              <a:spcAft>
                <a:spcPts val="0"/>
              </a:spcAft>
              <a:buClr>
                <a:srgbClr val="888888"/>
              </a:buClr>
              <a:buSzPts val="1120"/>
              <a:buNone/>
              <a:defRPr sz="1400">
                <a:solidFill>
                  <a:srgbClr val="888888"/>
                </a:solidFill>
              </a:defRPr>
            </a:lvl7pPr>
            <a:lvl8pPr marL="3657600" lvl="7" indent="-228600" algn="l">
              <a:lnSpc>
                <a:spcPct val="100000"/>
              </a:lnSpc>
              <a:spcBef>
                <a:spcPts val="600"/>
              </a:spcBef>
              <a:spcAft>
                <a:spcPts val="0"/>
              </a:spcAft>
              <a:buClr>
                <a:srgbClr val="888888"/>
              </a:buClr>
              <a:buSzPts val="1120"/>
              <a:buNone/>
              <a:defRPr sz="1400">
                <a:solidFill>
                  <a:srgbClr val="888888"/>
                </a:solidFill>
              </a:defRPr>
            </a:lvl8pPr>
            <a:lvl9pPr marL="4114800" lvl="8" indent="-228600" algn="l">
              <a:lnSpc>
                <a:spcPct val="100000"/>
              </a:lnSpc>
              <a:spcBef>
                <a:spcPts val="600"/>
              </a:spcBef>
              <a:spcAft>
                <a:spcPts val="600"/>
              </a:spcAft>
              <a:buClr>
                <a:srgbClr val="888888"/>
              </a:buClr>
              <a:buSzPts val="1120"/>
              <a:buNone/>
              <a:defRPr sz="1400">
                <a:solidFill>
                  <a:srgbClr val="888888"/>
                </a:solidFill>
              </a:defRPr>
            </a:lvl9pPr>
          </a:lstStyle>
          <a:p>
            <a:endParaRPr/>
          </a:p>
        </p:txBody>
      </p:sp>
      <p:sp>
        <p:nvSpPr>
          <p:cNvPr id="47" name="Google Shape;47;p18"/>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50" name="Google Shape;50;p18"/>
          <p:cNvPicPr preferRelativeResize="0"/>
          <p:nvPr/>
        </p:nvPicPr>
        <p:blipFill rotWithShape="1">
          <a:blip r:embed="rId3">
            <a:alphaModFix/>
          </a:blip>
          <a:srcRect/>
          <a:stretch/>
        </p:blipFill>
        <p:spPr>
          <a:xfrm>
            <a:off x="8916876" y="4581128"/>
            <a:ext cx="2938408" cy="21788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nk Blank - Logo Right">
  <p:cSld name="Pink Blank - Logo Right">
    <p:spTree>
      <p:nvGrpSpPr>
        <p:cNvPr id="1" name="Shape 51"/>
        <p:cNvGrpSpPr/>
        <p:nvPr/>
      </p:nvGrpSpPr>
      <p:grpSpPr>
        <a:xfrm>
          <a:off x="0" y="0"/>
          <a:ext cx="0" cy="0"/>
          <a:chOff x="0" y="0"/>
          <a:chExt cx="0" cy="0"/>
        </a:xfrm>
      </p:grpSpPr>
      <p:pic>
        <p:nvPicPr>
          <p:cNvPr id="52" name="Google Shape;52;p19"/>
          <p:cNvPicPr preferRelativeResize="0"/>
          <p:nvPr/>
        </p:nvPicPr>
        <p:blipFill rotWithShape="1">
          <a:blip r:embed="rId2">
            <a:alphaModFix/>
          </a:blip>
          <a:srcRect/>
          <a:stretch/>
        </p:blipFill>
        <p:spPr>
          <a:xfrm>
            <a:off x="10293069" y="419026"/>
            <a:ext cx="1616364" cy="417686"/>
          </a:xfrm>
          <a:prstGeom prst="rect">
            <a:avLst/>
          </a:prstGeom>
          <a:noFill/>
          <a:ln>
            <a:noFill/>
          </a:ln>
        </p:spPr>
      </p:pic>
      <p:sp>
        <p:nvSpPr>
          <p:cNvPr id="53" name="Google Shape;53;p19"/>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ED037C"/>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19"/>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58" name="Google Shape;58;p19"/>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nk Basic - Logo Bottom Right">
  <p:cSld name="Pink Basic - Logo Bottom Right">
    <p:spTree>
      <p:nvGrpSpPr>
        <p:cNvPr id="1" name="Shape 59"/>
        <p:cNvGrpSpPr/>
        <p:nvPr/>
      </p:nvGrpSpPr>
      <p:grpSpPr>
        <a:xfrm>
          <a:off x="0" y="0"/>
          <a:ext cx="0" cy="0"/>
          <a:chOff x="0" y="0"/>
          <a:chExt cx="0" cy="0"/>
        </a:xfrm>
      </p:grpSpPr>
      <p:sp>
        <p:nvSpPr>
          <p:cNvPr id="60" name="Google Shape;60;p20"/>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ED037C"/>
              </a:buClr>
              <a:buSzPts val="2400"/>
              <a:buFont typeface="Arial"/>
              <a:buNone/>
              <a:defRPr sz="2400">
                <a:solidFill>
                  <a:srgbClr val="ED037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0"/>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0"/>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64" name="Google Shape;64;p20"/>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65" name="Google Shape;65;p20"/>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66" name="Google Shape;66;p20"/>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nk Top Bar - Logo Bottom Right">
  <p:cSld name="Pink Top Bar - Logo Bottom Right">
    <p:spTree>
      <p:nvGrpSpPr>
        <p:cNvPr id="1" name="Shape 67"/>
        <p:cNvGrpSpPr/>
        <p:nvPr/>
      </p:nvGrpSpPr>
      <p:grpSpPr>
        <a:xfrm>
          <a:off x="0" y="0"/>
          <a:ext cx="0" cy="0"/>
          <a:chOff x="0" y="0"/>
          <a:chExt cx="0" cy="0"/>
        </a:xfrm>
      </p:grpSpPr>
      <p:sp>
        <p:nvSpPr>
          <p:cNvPr id="68" name="Google Shape;68;p21"/>
          <p:cNvSpPr/>
          <p:nvPr/>
        </p:nvSpPr>
        <p:spPr>
          <a:xfrm>
            <a:off x="0" y="0"/>
            <a:ext cx="12192000" cy="506016"/>
          </a:xfrm>
          <a:prstGeom prst="rect">
            <a:avLst/>
          </a:prstGeom>
          <a:solidFill>
            <a:srgbClr val="ED03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21"/>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21"/>
          <p:cNvSpPr txBox="1">
            <a:spLocks noGrp="1"/>
          </p:cNvSpPr>
          <p:nvPr>
            <p:ph type="subTitle" idx="1"/>
          </p:nvPr>
        </p:nvSpPr>
        <p:spPr>
          <a:xfrm>
            <a:off x="335361" y="-27384"/>
            <a:ext cx="9601067" cy="50601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73" name="Google Shape;73;p21"/>
          <p:cNvSpPr txBox="1">
            <a:spLocks noGrp="1"/>
          </p:cNvSpPr>
          <p:nvPr>
            <p:ph type="body" idx="2"/>
          </p:nvPr>
        </p:nvSpPr>
        <p:spPr>
          <a:xfrm>
            <a:off x="335361" y="620688"/>
            <a:ext cx="11617291" cy="5904656"/>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74" name="Google Shape;74;p21"/>
          <p:cNvSpPr txBox="1">
            <a:spLocks noGrp="1"/>
          </p:cNvSpPr>
          <p:nvPr>
            <p:ph type="title"/>
          </p:nvPr>
        </p:nvSpPr>
        <p:spPr>
          <a:xfrm>
            <a:off x="335360" y="5961487"/>
            <a:ext cx="9601067" cy="563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ED037C"/>
              </a:buClr>
              <a:buSzPts val="1200"/>
              <a:buFont typeface="Arial"/>
              <a:buNone/>
              <a:defRPr sz="1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5" name="Google Shape;75;p21"/>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nk Half Horizontal">
  <p:cSld name="Pink Half Horizontal">
    <p:spTree>
      <p:nvGrpSpPr>
        <p:cNvPr id="1" name="Shape 76"/>
        <p:cNvGrpSpPr/>
        <p:nvPr/>
      </p:nvGrpSpPr>
      <p:grpSpPr>
        <a:xfrm>
          <a:off x="0" y="0"/>
          <a:ext cx="0" cy="0"/>
          <a:chOff x="0" y="0"/>
          <a:chExt cx="0" cy="0"/>
        </a:xfrm>
      </p:grpSpPr>
      <p:sp>
        <p:nvSpPr>
          <p:cNvPr id="77" name="Google Shape;77;p22"/>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78" name="Google Shape;78;p22"/>
          <p:cNvSpPr/>
          <p:nvPr/>
        </p:nvSpPr>
        <p:spPr>
          <a:xfrm>
            <a:off x="0" y="3212976"/>
            <a:ext cx="12192000" cy="3645024"/>
          </a:xfrm>
          <a:prstGeom prst="rect">
            <a:avLst/>
          </a:prstGeom>
          <a:solidFill>
            <a:srgbClr val="ED03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9" name="Google Shape;79;p22"/>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sic Title with formal logo">
  <p:cSld name="Basic Title with formal logo">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a:off x="551384" y="1916832"/>
            <a:ext cx="10363200" cy="25922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4800"/>
              <a:buFont typeface="Arial"/>
              <a:buNone/>
              <a:defRPr sz="4800" b="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7F7F7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7F7F7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23"/>
          <p:cNvSpPr txBox="1">
            <a:spLocks noGrp="1"/>
          </p:cNvSpPr>
          <p:nvPr>
            <p:ph type="body" idx="1"/>
          </p:nvPr>
        </p:nvSpPr>
        <p:spPr>
          <a:xfrm>
            <a:off x="551384" y="3506986"/>
            <a:ext cx="10369152" cy="100213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rgbClr val="ED037C"/>
              </a:buClr>
              <a:buSzPts val="1920"/>
              <a:buNone/>
              <a:defRPr sz="2400" b="0">
                <a:solidFill>
                  <a:srgbClr val="ED037C"/>
                </a:solidFill>
                <a:latin typeface="Arial"/>
                <a:ea typeface="Arial"/>
                <a:cs typeface="Arial"/>
                <a:sym typeface="Arial"/>
              </a:defRPr>
            </a:lvl1pPr>
            <a:lvl2pPr marL="914400" lvl="1" indent="-228600" algn="l">
              <a:lnSpc>
                <a:spcPct val="100000"/>
              </a:lnSpc>
              <a:spcBef>
                <a:spcPts val="600"/>
              </a:spcBef>
              <a:spcAft>
                <a:spcPts val="0"/>
              </a:spcAft>
              <a:buClr>
                <a:srgbClr val="888888"/>
              </a:buClr>
              <a:buSzPts val="1440"/>
              <a:buNone/>
              <a:defRPr sz="1800">
                <a:solidFill>
                  <a:srgbClr val="888888"/>
                </a:solidFill>
              </a:defRPr>
            </a:lvl2pPr>
            <a:lvl3pPr marL="1371600" lvl="2" indent="-228600" algn="l">
              <a:lnSpc>
                <a:spcPct val="100000"/>
              </a:lnSpc>
              <a:spcBef>
                <a:spcPts val="600"/>
              </a:spcBef>
              <a:spcAft>
                <a:spcPts val="0"/>
              </a:spcAft>
              <a:buClr>
                <a:srgbClr val="888888"/>
              </a:buClr>
              <a:buSzPts val="1280"/>
              <a:buNone/>
              <a:defRPr sz="1600">
                <a:solidFill>
                  <a:srgbClr val="888888"/>
                </a:solidFill>
              </a:defRPr>
            </a:lvl3pPr>
            <a:lvl4pPr marL="1828800" lvl="3" indent="-228600" algn="l">
              <a:lnSpc>
                <a:spcPct val="100000"/>
              </a:lnSpc>
              <a:spcBef>
                <a:spcPts val="600"/>
              </a:spcBef>
              <a:spcAft>
                <a:spcPts val="0"/>
              </a:spcAft>
              <a:buClr>
                <a:srgbClr val="888888"/>
              </a:buClr>
              <a:buSzPts val="1120"/>
              <a:buNone/>
              <a:defRPr sz="1400">
                <a:solidFill>
                  <a:srgbClr val="888888"/>
                </a:solidFill>
              </a:defRPr>
            </a:lvl4pPr>
            <a:lvl5pPr marL="2286000" lvl="4" indent="-228600" algn="l">
              <a:lnSpc>
                <a:spcPct val="100000"/>
              </a:lnSpc>
              <a:spcBef>
                <a:spcPts val="600"/>
              </a:spcBef>
              <a:spcAft>
                <a:spcPts val="0"/>
              </a:spcAft>
              <a:buClr>
                <a:srgbClr val="888888"/>
              </a:buClr>
              <a:buSzPts val="1120"/>
              <a:buNone/>
              <a:defRPr sz="1400">
                <a:solidFill>
                  <a:srgbClr val="888888"/>
                </a:solidFill>
              </a:defRPr>
            </a:lvl5pPr>
            <a:lvl6pPr marL="2743200" lvl="5" indent="-228600" algn="l">
              <a:lnSpc>
                <a:spcPct val="100000"/>
              </a:lnSpc>
              <a:spcBef>
                <a:spcPts val="600"/>
              </a:spcBef>
              <a:spcAft>
                <a:spcPts val="0"/>
              </a:spcAft>
              <a:buClr>
                <a:srgbClr val="888888"/>
              </a:buClr>
              <a:buSzPts val="1120"/>
              <a:buNone/>
              <a:defRPr sz="1400">
                <a:solidFill>
                  <a:srgbClr val="888888"/>
                </a:solidFill>
              </a:defRPr>
            </a:lvl6pPr>
            <a:lvl7pPr marL="3200400" lvl="6" indent="-228600" algn="l">
              <a:lnSpc>
                <a:spcPct val="100000"/>
              </a:lnSpc>
              <a:spcBef>
                <a:spcPts val="600"/>
              </a:spcBef>
              <a:spcAft>
                <a:spcPts val="0"/>
              </a:spcAft>
              <a:buClr>
                <a:srgbClr val="888888"/>
              </a:buClr>
              <a:buSzPts val="1120"/>
              <a:buNone/>
              <a:defRPr sz="1400">
                <a:solidFill>
                  <a:srgbClr val="888888"/>
                </a:solidFill>
              </a:defRPr>
            </a:lvl7pPr>
            <a:lvl8pPr marL="3657600" lvl="7" indent="-228600" algn="l">
              <a:lnSpc>
                <a:spcPct val="100000"/>
              </a:lnSpc>
              <a:spcBef>
                <a:spcPts val="600"/>
              </a:spcBef>
              <a:spcAft>
                <a:spcPts val="0"/>
              </a:spcAft>
              <a:buClr>
                <a:srgbClr val="888888"/>
              </a:buClr>
              <a:buSzPts val="1120"/>
              <a:buNone/>
              <a:defRPr sz="1400">
                <a:solidFill>
                  <a:srgbClr val="888888"/>
                </a:solidFill>
              </a:defRPr>
            </a:lvl8pPr>
            <a:lvl9pPr marL="4114800" lvl="8" indent="-228600" algn="l">
              <a:lnSpc>
                <a:spcPct val="100000"/>
              </a:lnSpc>
              <a:spcBef>
                <a:spcPts val="600"/>
              </a:spcBef>
              <a:spcAft>
                <a:spcPts val="600"/>
              </a:spcAft>
              <a:buClr>
                <a:srgbClr val="888888"/>
              </a:buClr>
              <a:buSzPts val="1120"/>
              <a:buNone/>
              <a:defRPr sz="1400">
                <a:solidFill>
                  <a:srgbClr val="888888"/>
                </a:solidFill>
              </a:defRPr>
            </a:lvl9pPr>
          </a:lstStyle>
          <a:p>
            <a:endParaRPr/>
          </a:p>
        </p:txBody>
      </p:sp>
      <p:pic>
        <p:nvPicPr>
          <p:cNvPr id="87" name="Google Shape;87;p23"/>
          <p:cNvPicPr preferRelativeResize="0"/>
          <p:nvPr/>
        </p:nvPicPr>
        <p:blipFill rotWithShape="1">
          <a:blip r:embed="rId2">
            <a:alphaModFix/>
          </a:blip>
          <a:srcRect/>
          <a:stretch/>
        </p:blipFill>
        <p:spPr>
          <a:xfrm>
            <a:off x="479377" y="876468"/>
            <a:ext cx="2736303" cy="707093"/>
          </a:xfrm>
          <a:prstGeom prst="rect">
            <a:avLst/>
          </a:prstGeom>
          <a:noFill/>
          <a:ln>
            <a:noFill/>
          </a:ln>
        </p:spPr>
      </p:pic>
      <p:pic>
        <p:nvPicPr>
          <p:cNvPr id="88" name="Google Shape;88;p23"/>
          <p:cNvPicPr preferRelativeResize="0"/>
          <p:nvPr/>
        </p:nvPicPr>
        <p:blipFill rotWithShape="1">
          <a:blip r:embed="rId3">
            <a:alphaModFix/>
          </a:blip>
          <a:srcRect/>
          <a:stretch/>
        </p:blipFill>
        <p:spPr>
          <a:xfrm>
            <a:off x="8726409" y="5651500"/>
            <a:ext cx="2842199" cy="7572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ED037C"/>
              </a:buClr>
              <a:buSzPts val="2400"/>
              <a:buFont typeface="Arial"/>
              <a:buNone/>
              <a:defRPr sz="2400" b="1" i="0" u="none" strike="noStrike" cap="none">
                <a:solidFill>
                  <a:srgbClr val="ED037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lnSpc>
                <a:spcPct val="100000"/>
              </a:lnSpc>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Pj53-2ffBazK1RdS8Qg3TIS1CQl_lzX8"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title"/>
          </p:nvPr>
        </p:nvSpPr>
        <p:spPr>
          <a:xfrm>
            <a:off x="384649" y="1857075"/>
            <a:ext cx="11493600" cy="1362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1000"/>
              </a:spcBef>
              <a:spcAft>
                <a:spcPts val="0"/>
              </a:spcAft>
              <a:buClr>
                <a:schemeClr val="dk1"/>
              </a:buClr>
              <a:buSzPts val="1100"/>
              <a:buFont typeface="Arial"/>
              <a:buNone/>
            </a:pPr>
            <a:r>
              <a:rPr lang="en-US" sz="3200">
                <a:solidFill>
                  <a:schemeClr val="dk1"/>
                </a:solidFill>
              </a:rPr>
              <a:t>Analyzing Supermarket MM&amp;A Data.</a:t>
            </a:r>
            <a:endParaRPr/>
          </a:p>
        </p:txBody>
      </p:sp>
      <p:sp>
        <p:nvSpPr>
          <p:cNvPr id="100" name="Google Shape;100;p1"/>
          <p:cNvSpPr txBox="1">
            <a:spLocks noGrp="1"/>
          </p:cNvSpPr>
          <p:nvPr>
            <p:ph type="body" idx="1"/>
          </p:nvPr>
        </p:nvSpPr>
        <p:spPr>
          <a:xfrm>
            <a:off x="451875" y="3821200"/>
            <a:ext cx="10563600" cy="10080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1000"/>
              </a:spcBef>
              <a:spcAft>
                <a:spcPts val="0"/>
              </a:spcAft>
              <a:buClr>
                <a:schemeClr val="dk1"/>
              </a:buClr>
              <a:buSzPts val="1100"/>
              <a:buFont typeface="Arial"/>
              <a:buNone/>
            </a:pPr>
            <a:r>
              <a:rPr lang="en-US" sz="2700" i="1">
                <a:solidFill>
                  <a:schemeClr val="dk1"/>
                </a:solidFill>
              </a:rPr>
              <a:t>Digital Ad Partnerships</a:t>
            </a:r>
            <a:endParaRPr sz="1900" i="1"/>
          </a:p>
        </p:txBody>
      </p:sp>
      <p:sp>
        <p:nvSpPr>
          <p:cNvPr id="101" name="Google Shape;101;p1"/>
          <p:cNvSpPr/>
          <p:nvPr/>
        </p:nvSpPr>
        <p:spPr>
          <a:xfrm>
            <a:off x="175250" y="5698500"/>
            <a:ext cx="8851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Arial"/>
                <a:ea typeface="Arial"/>
                <a:cs typeface="Arial"/>
                <a:sym typeface="Arial"/>
              </a:rPr>
              <a:t>October 17, 2022. Prepared by Team 40, </a:t>
            </a:r>
            <a:endParaRPr sz="14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Arial"/>
                <a:ea typeface="Arial"/>
                <a:cs typeface="Arial"/>
                <a:sym typeface="Arial"/>
              </a:rPr>
              <a:t>Lu Gan, Aleem Hussain-Aamir, Juan Pablo López, Hammad Mirza, Danyal Soomro.</a:t>
            </a:r>
            <a:endParaRPr sz="1400" b="1" i="0" u="none" strike="noStrike" cap="none">
              <a:solidFill>
                <a:schemeClr val="lt1"/>
              </a:solidFill>
              <a:latin typeface="Arial"/>
              <a:ea typeface="Arial"/>
              <a:cs typeface="Arial"/>
              <a:sym typeface="Arial"/>
            </a:endParaRPr>
          </a:p>
        </p:txBody>
      </p:sp>
      <p:pic>
        <p:nvPicPr>
          <p:cNvPr id="102" name="Google Shape;102;p1"/>
          <p:cNvPicPr preferRelativeResize="0"/>
          <p:nvPr/>
        </p:nvPicPr>
        <p:blipFill rotWithShape="1">
          <a:blip r:embed="rId3">
            <a:alphaModFix/>
          </a:blip>
          <a:srcRect/>
          <a:stretch/>
        </p:blipFill>
        <p:spPr>
          <a:xfrm>
            <a:off x="8544272" y="726229"/>
            <a:ext cx="3384376" cy="1736720"/>
          </a:xfrm>
          <a:prstGeom prst="rect">
            <a:avLst/>
          </a:prstGeom>
          <a:noFill/>
          <a:ln>
            <a:noFill/>
          </a:ln>
        </p:spPr>
      </p:pic>
      <p:pic>
        <p:nvPicPr>
          <p:cNvPr id="103" name="Google Shape;103;p1"/>
          <p:cNvPicPr preferRelativeResize="0"/>
          <p:nvPr/>
        </p:nvPicPr>
        <p:blipFill>
          <a:blip r:embed="rId4">
            <a:alphaModFix/>
          </a:blip>
          <a:stretch>
            <a:fillRect/>
          </a:stretch>
        </p:blipFill>
        <p:spPr>
          <a:xfrm>
            <a:off x="7742625" y="3429000"/>
            <a:ext cx="1110125" cy="111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2"/>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10</a:t>
            </a:fld>
            <a:endParaRPr/>
          </a:p>
        </p:txBody>
      </p:sp>
      <p:sp>
        <p:nvSpPr>
          <p:cNvPr id="236" name="Google Shape;236;p12"/>
          <p:cNvSpPr txBox="1">
            <a:spLocks noGrp="1"/>
          </p:cNvSpPr>
          <p:nvPr>
            <p:ph type="subTitle" idx="1"/>
          </p:nvPr>
        </p:nvSpPr>
        <p:spPr>
          <a:xfrm>
            <a:off x="335361" y="-27384"/>
            <a:ext cx="9601200" cy="506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Potential Risk and Mitigation</a:t>
            </a:r>
            <a:endParaRPr/>
          </a:p>
        </p:txBody>
      </p:sp>
      <p:sp>
        <p:nvSpPr>
          <p:cNvPr id="237" name="Google Shape;237;p12"/>
          <p:cNvSpPr txBox="1">
            <a:spLocks noGrp="1"/>
          </p:cNvSpPr>
          <p:nvPr>
            <p:ph type="body" idx="2"/>
          </p:nvPr>
        </p:nvSpPr>
        <p:spPr>
          <a:xfrm>
            <a:off x="239350" y="2126300"/>
            <a:ext cx="11689800" cy="3165000"/>
          </a:xfrm>
          <a:prstGeom prst="rect">
            <a:avLst/>
          </a:prstGeom>
          <a:noFill/>
          <a:ln w="9525" cap="flat" cmpd="sng">
            <a:solidFill>
              <a:srgbClr val="ED037C"/>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900"/>
              </a:spcBef>
              <a:spcAft>
                <a:spcPts val="0"/>
              </a:spcAft>
              <a:buNone/>
            </a:pPr>
            <a:endParaRPr/>
          </a:p>
          <a:p>
            <a:pPr marL="0" lvl="0" indent="0" algn="l" rtl="0">
              <a:lnSpc>
                <a:spcPct val="100000"/>
              </a:lnSpc>
              <a:spcBef>
                <a:spcPts val="900"/>
              </a:spcBef>
              <a:spcAft>
                <a:spcPts val="0"/>
              </a:spcAft>
              <a:buNone/>
            </a:pPr>
            <a:r>
              <a:rPr lang="en-US" sz="1600" b="1"/>
              <a:t>Note</a:t>
            </a:r>
            <a:r>
              <a:rPr lang="en-US"/>
              <a:t>: Below categories overlap with the most profitable private brand products. Suggestion is to consider the profitability of private brands and national brands when advertising items from manufacturers, avoiding overall profit loss.</a:t>
            </a:r>
            <a:endParaRPr/>
          </a:p>
          <a:p>
            <a:pPr marL="457200" lvl="0" indent="-304800" algn="l" rtl="0">
              <a:lnSpc>
                <a:spcPct val="100000"/>
              </a:lnSpc>
              <a:spcBef>
                <a:spcPts val="900"/>
              </a:spcBef>
              <a:spcAft>
                <a:spcPts val="0"/>
              </a:spcAft>
              <a:buSzPts val="1200"/>
              <a:buChar char="•"/>
            </a:pPr>
            <a:r>
              <a:rPr lang="en-US" b="1"/>
              <a:t>Manufacturer 764: </a:t>
            </a:r>
            <a:r>
              <a:rPr lang="en-US"/>
              <a:t>BABY DIAPERS, PAPER TOWELS &amp; HOLDERS, TOILET TISSUE</a:t>
            </a:r>
            <a:endParaRPr/>
          </a:p>
          <a:p>
            <a:pPr marL="457200" lvl="0" indent="-304800" algn="l" rtl="0">
              <a:lnSpc>
                <a:spcPct val="100000"/>
              </a:lnSpc>
              <a:spcBef>
                <a:spcPts val="0"/>
              </a:spcBef>
              <a:spcAft>
                <a:spcPts val="0"/>
              </a:spcAft>
              <a:buSzPts val="1200"/>
              <a:buChar char="•"/>
            </a:pPr>
            <a:r>
              <a:rPr lang="en-US" b="1"/>
              <a:t>Manufacturer 397: </a:t>
            </a:r>
            <a:r>
              <a:rPr lang="en-US"/>
              <a:t>PREMIUM, BREAST - BONELESS(IQF), CHIX:ROTISSERIE(HOT)</a:t>
            </a:r>
            <a:endParaRPr/>
          </a:p>
          <a:p>
            <a:pPr marL="457200" lvl="0" indent="-228600" algn="l" rtl="0">
              <a:lnSpc>
                <a:spcPct val="100000"/>
              </a:lnSpc>
              <a:spcBef>
                <a:spcPts val="900"/>
              </a:spcBef>
              <a:spcAft>
                <a:spcPts val="0"/>
              </a:spcAft>
              <a:buSzPts val="1200"/>
              <a:buNone/>
            </a:pPr>
            <a:endParaRPr/>
          </a:p>
        </p:txBody>
      </p:sp>
      <p:cxnSp>
        <p:nvCxnSpPr>
          <p:cNvPr id="238" name="Google Shape;238;p12"/>
          <p:cNvCxnSpPr/>
          <p:nvPr/>
        </p:nvCxnSpPr>
        <p:spPr>
          <a:xfrm rot="10800000" flipH="1">
            <a:off x="239351" y="1098207"/>
            <a:ext cx="11689800" cy="11400"/>
          </a:xfrm>
          <a:prstGeom prst="straightConnector1">
            <a:avLst/>
          </a:prstGeom>
          <a:noFill/>
          <a:ln w="28575" cap="flat" cmpd="sng">
            <a:solidFill>
              <a:srgbClr val="EE047C"/>
            </a:solidFill>
            <a:prstDash val="solid"/>
            <a:round/>
            <a:headEnd type="none" w="sm" len="sm"/>
            <a:tailEnd type="none" w="sm" len="sm"/>
          </a:ln>
        </p:spPr>
      </p:cxnSp>
      <p:sp>
        <p:nvSpPr>
          <p:cNvPr id="239" name="Google Shape;239;p12"/>
          <p:cNvSpPr txBox="1"/>
          <p:nvPr/>
        </p:nvSpPr>
        <p:spPr>
          <a:xfrm>
            <a:off x="239350" y="728675"/>
            <a:ext cx="9601200" cy="323100"/>
          </a:xfrm>
          <a:prstGeom prst="rect">
            <a:avLst/>
          </a:prstGeom>
          <a:noFill/>
          <a:ln>
            <a:noFill/>
          </a:ln>
        </p:spPr>
        <p:txBody>
          <a:bodyPr spcFirstLastPara="1" wrap="square" lIns="91425" tIns="45700" rIns="91425" bIns="45700" anchor="t" anchorCtr="0">
            <a:spAutoFit/>
          </a:bodyPr>
          <a:lstStyle/>
          <a:p>
            <a:pPr marL="0" lvl="0" indent="0" algn="l" rtl="0">
              <a:spcBef>
                <a:spcPts val="900"/>
              </a:spcBef>
              <a:spcAft>
                <a:spcPts val="0"/>
              </a:spcAft>
              <a:buNone/>
            </a:pPr>
            <a:r>
              <a:rPr lang="en-US" sz="1500" b="1">
                <a:solidFill>
                  <a:srgbClr val="262626"/>
                </a:solidFill>
              </a:rPr>
              <a:t>Cannibalization of private label sales; or private label promotions cannibalizing national label sales</a:t>
            </a:r>
            <a:endParaRPr b="1"/>
          </a:p>
        </p:txBody>
      </p:sp>
      <p:sp>
        <p:nvSpPr>
          <p:cNvPr id="240" name="Google Shape;240;p12"/>
          <p:cNvSpPr/>
          <p:nvPr/>
        </p:nvSpPr>
        <p:spPr>
          <a:xfrm>
            <a:off x="239350" y="1168200"/>
            <a:ext cx="11689800" cy="7782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900"/>
              </a:spcBef>
              <a:spcAft>
                <a:spcPts val="0"/>
              </a:spcAft>
              <a:buClr>
                <a:schemeClr val="dk1"/>
              </a:buClr>
              <a:buSzPts val="1100"/>
              <a:buFont typeface="Arial"/>
              <a:buNone/>
            </a:pPr>
            <a:r>
              <a:rPr lang="en-US" sz="1600" b="1">
                <a:solidFill>
                  <a:srgbClr val="262626"/>
                </a:solidFill>
              </a:rPr>
              <a:t>Solution</a:t>
            </a:r>
            <a:r>
              <a:rPr lang="en-US" sz="1500">
                <a:solidFill>
                  <a:srgbClr val="262626"/>
                </a:solidFill>
              </a:rPr>
              <a:t>: Try trading up consumers and do a promotion on premium SKUs* rather than base SKUs. (this would result in more profit).</a:t>
            </a:r>
            <a:endParaRPr sz="1300"/>
          </a:p>
        </p:txBody>
      </p:sp>
      <p:sp>
        <p:nvSpPr>
          <p:cNvPr id="241" name="Google Shape;241;p12"/>
          <p:cNvSpPr txBox="1"/>
          <p:nvPr/>
        </p:nvSpPr>
        <p:spPr>
          <a:xfrm>
            <a:off x="239350" y="612515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 Stock Keeping Units</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3"/>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1200"/>
              <a:buNone/>
            </a:pPr>
            <a:endParaRPr/>
          </a:p>
          <a:p>
            <a:pPr marL="0" lvl="0" indent="0" algn="l" rtl="0">
              <a:lnSpc>
                <a:spcPct val="100000"/>
              </a:lnSpc>
              <a:spcBef>
                <a:spcPts val="900"/>
              </a:spcBef>
              <a:spcAft>
                <a:spcPts val="0"/>
              </a:spcAft>
              <a:buClr>
                <a:srgbClr val="262626"/>
              </a:buClr>
              <a:buSzPts val="1200"/>
              <a:buNone/>
            </a:pPr>
            <a:endParaRPr/>
          </a:p>
          <a:p>
            <a:pPr marL="0" lvl="0" indent="0" algn="l" rtl="0">
              <a:lnSpc>
                <a:spcPct val="100000"/>
              </a:lnSpc>
              <a:spcBef>
                <a:spcPts val="900"/>
              </a:spcBef>
              <a:spcAft>
                <a:spcPts val="0"/>
              </a:spcAft>
              <a:buClr>
                <a:srgbClr val="262626"/>
              </a:buClr>
              <a:buSzPts val="1200"/>
              <a:buNone/>
            </a:pPr>
            <a:endParaRPr/>
          </a:p>
          <a:p>
            <a:pPr marL="0" lvl="0" indent="0" algn="l" rtl="0">
              <a:lnSpc>
                <a:spcPct val="100000"/>
              </a:lnSpc>
              <a:spcBef>
                <a:spcPts val="900"/>
              </a:spcBef>
              <a:spcAft>
                <a:spcPts val="0"/>
              </a:spcAft>
              <a:buClr>
                <a:srgbClr val="262626"/>
              </a:buClr>
              <a:buSzPts val="1200"/>
              <a:buNone/>
            </a:pPr>
            <a:endParaRPr/>
          </a:p>
          <a:p>
            <a:pPr marL="0" lvl="0" indent="0" algn="l" rtl="0">
              <a:lnSpc>
                <a:spcPct val="100000"/>
              </a:lnSpc>
              <a:spcBef>
                <a:spcPts val="900"/>
              </a:spcBef>
              <a:spcAft>
                <a:spcPts val="0"/>
              </a:spcAft>
              <a:buClr>
                <a:srgbClr val="262626"/>
              </a:buClr>
              <a:buSzPts val="1200"/>
              <a:buNone/>
            </a:pPr>
            <a:endParaRPr/>
          </a:p>
        </p:txBody>
      </p:sp>
      <p:sp>
        <p:nvSpPr>
          <p:cNvPr id="247" name="Google Shape;247;p13"/>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5000"/>
              <a:buFont typeface="Arial"/>
              <a:buNone/>
            </a:pPr>
            <a:r>
              <a:rPr lang="en-US"/>
              <a:t>Appendix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68b9a6ce71_1_7"/>
          <p:cNvSpPr txBox="1">
            <a:spLocks noGrp="1"/>
          </p:cNvSpPr>
          <p:nvPr>
            <p:ph type="sldNum" idx="12"/>
          </p:nvPr>
        </p:nvSpPr>
        <p:spPr>
          <a:xfrm>
            <a:off x="239351" y="6525348"/>
            <a:ext cx="480000" cy="216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900"/>
              <a:buFont typeface="Arial"/>
              <a:buNone/>
            </a:pPr>
            <a:fld id="{00000000-1234-1234-1234-123412341234}" type="slidenum">
              <a:rPr lang="en-US"/>
              <a:t>12</a:t>
            </a:fld>
            <a:endParaRPr/>
          </a:p>
        </p:txBody>
      </p:sp>
      <p:sp>
        <p:nvSpPr>
          <p:cNvPr id="254" name="Google Shape;254;g168b9a6ce71_1_7"/>
          <p:cNvSpPr txBox="1">
            <a:spLocks noGrp="1"/>
          </p:cNvSpPr>
          <p:nvPr>
            <p:ph type="subTitle" idx="1"/>
          </p:nvPr>
        </p:nvSpPr>
        <p:spPr>
          <a:xfrm>
            <a:off x="335361" y="-27384"/>
            <a:ext cx="9601200" cy="5061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US"/>
              <a:t>Scorecard</a:t>
            </a:r>
            <a:endParaRPr/>
          </a:p>
        </p:txBody>
      </p:sp>
      <p:sp>
        <p:nvSpPr>
          <p:cNvPr id="255" name="Google Shape;255;g168b9a6ce71_1_7"/>
          <p:cNvSpPr txBox="1">
            <a:spLocks noGrp="1"/>
          </p:cNvSpPr>
          <p:nvPr>
            <p:ph type="body" idx="2"/>
          </p:nvPr>
        </p:nvSpPr>
        <p:spPr>
          <a:xfrm>
            <a:off x="67375" y="620700"/>
            <a:ext cx="11885100" cy="4335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r>
              <a:rPr lang="en-US"/>
              <a:t>To view scorecard, please clink on this link which will take you to an </a:t>
            </a:r>
            <a:r>
              <a:rPr lang="en-US" u="sng">
                <a:solidFill>
                  <a:schemeClr val="hlink"/>
                </a:solidFill>
                <a:hlinkClick r:id="rId3"/>
              </a:rPr>
              <a:t>Excel file </a:t>
            </a:r>
            <a:r>
              <a:rPr lang="en-US"/>
              <a:t>on our Google Drive.</a:t>
            </a:r>
            <a:endParaRPr/>
          </a:p>
          <a:p>
            <a:pPr marL="0" lvl="0" indent="0" algn="l" rtl="0">
              <a:spcBef>
                <a:spcPts val="300"/>
              </a:spcBef>
              <a:spcAft>
                <a:spcPts val="0"/>
              </a:spcAft>
              <a:buNone/>
            </a:pPr>
            <a:endParaRPr/>
          </a:p>
        </p:txBody>
      </p:sp>
      <p:pic>
        <p:nvPicPr>
          <p:cNvPr id="256" name="Google Shape;256;g168b9a6ce71_1_7"/>
          <p:cNvPicPr preferRelativeResize="0"/>
          <p:nvPr/>
        </p:nvPicPr>
        <p:blipFill>
          <a:blip r:embed="rId4">
            <a:alphaModFix/>
          </a:blip>
          <a:stretch>
            <a:fillRect/>
          </a:stretch>
        </p:blipFill>
        <p:spPr>
          <a:xfrm>
            <a:off x="0" y="1912416"/>
            <a:ext cx="12191999" cy="3033168"/>
          </a:xfrm>
          <a:prstGeom prst="rect">
            <a:avLst/>
          </a:prstGeom>
          <a:noFill/>
          <a:ln>
            <a:noFill/>
          </a:ln>
        </p:spPr>
      </p:pic>
      <p:sp>
        <p:nvSpPr>
          <p:cNvPr id="257" name="Google Shape;257;g168b9a6ce71_1_7"/>
          <p:cNvSpPr txBox="1"/>
          <p:nvPr/>
        </p:nvSpPr>
        <p:spPr>
          <a:xfrm>
            <a:off x="67375" y="1446300"/>
            <a:ext cx="1141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We have posted a screenshot of some sample data from the csv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69fc397bdb_1_7"/>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13</a:t>
            </a:fld>
            <a:endParaRPr/>
          </a:p>
        </p:txBody>
      </p:sp>
      <p:sp>
        <p:nvSpPr>
          <p:cNvPr id="263" name="Google Shape;263;g169fc397bdb_1_7"/>
          <p:cNvSpPr txBox="1">
            <a:spLocks noGrp="1"/>
          </p:cNvSpPr>
          <p:nvPr>
            <p:ph type="subTitle" idx="1"/>
          </p:nvPr>
        </p:nvSpPr>
        <p:spPr>
          <a:xfrm>
            <a:off x="335361" y="-27384"/>
            <a:ext cx="9601200" cy="506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Association Rule Learning (ARL)</a:t>
            </a:r>
            <a:endParaRPr/>
          </a:p>
        </p:txBody>
      </p:sp>
      <p:pic>
        <p:nvPicPr>
          <p:cNvPr id="264" name="Google Shape;264;g169fc397bdb_1_7"/>
          <p:cNvPicPr preferRelativeResize="0"/>
          <p:nvPr/>
        </p:nvPicPr>
        <p:blipFill>
          <a:blip r:embed="rId3">
            <a:alphaModFix/>
          </a:blip>
          <a:stretch>
            <a:fillRect/>
          </a:stretch>
        </p:blipFill>
        <p:spPr>
          <a:xfrm>
            <a:off x="5827175" y="555500"/>
            <a:ext cx="4964225" cy="5658900"/>
          </a:xfrm>
          <a:prstGeom prst="rect">
            <a:avLst/>
          </a:prstGeom>
          <a:noFill/>
          <a:ln>
            <a:noFill/>
          </a:ln>
        </p:spPr>
      </p:pic>
      <p:sp>
        <p:nvSpPr>
          <p:cNvPr id="265" name="Google Shape;265;g169fc397bdb_1_7"/>
          <p:cNvSpPr/>
          <p:nvPr/>
        </p:nvSpPr>
        <p:spPr>
          <a:xfrm>
            <a:off x="139750" y="620700"/>
            <a:ext cx="5485800" cy="55767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457200" marR="0" lvl="0" indent="-336550" algn="l" rtl="0">
              <a:lnSpc>
                <a:spcPct val="100000"/>
              </a:lnSpc>
              <a:spcBef>
                <a:spcPts val="1200"/>
              </a:spcBef>
              <a:spcAft>
                <a:spcPts val="0"/>
              </a:spcAft>
              <a:buClr>
                <a:schemeClr val="dk1"/>
              </a:buClr>
              <a:buSzPts val="1700"/>
              <a:buChar char="●"/>
            </a:pPr>
            <a:r>
              <a:rPr lang="en-US" sz="1700" b="0" i="0" u="none" strike="noStrike" cap="none">
                <a:solidFill>
                  <a:schemeClr val="dk1"/>
                </a:solidFill>
                <a:latin typeface="Arial"/>
                <a:ea typeface="Arial"/>
                <a:cs typeface="Arial"/>
                <a:sym typeface="Arial"/>
              </a:rPr>
              <a:t>We used </a:t>
            </a:r>
            <a:r>
              <a:rPr lang="en-US" sz="1700">
                <a:solidFill>
                  <a:schemeClr val="dk1"/>
                </a:solidFill>
              </a:rPr>
              <a:t>Association Rule Learning (ARL)</a:t>
            </a:r>
            <a:r>
              <a:rPr lang="en-US" sz="1700" b="0" i="0" u="none" strike="noStrike" cap="none">
                <a:solidFill>
                  <a:schemeClr val="dk1"/>
                </a:solidFill>
                <a:latin typeface="Arial"/>
                <a:ea typeface="Arial"/>
                <a:cs typeface="Arial"/>
                <a:sym typeface="Arial"/>
              </a:rPr>
              <a:t> to identify </a:t>
            </a:r>
            <a:r>
              <a:rPr lang="en-US" sz="1700" b="1" i="0" u="none" strike="noStrike" cap="none">
                <a:solidFill>
                  <a:schemeClr val="dk1"/>
                </a:solidFill>
                <a:latin typeface="Arial"/>
                <a:ea typeface="Arial"/>
                <a:cs typeface="Arial"/>
                <a:sym typeface="Arial"/>
              </a:rPr>
              <a:t>customer patterns</a:t>
            </a:r>
            <a:r>
              <a:rPr lang="en-US" sz="1700" b="0" i="0" u="none" strike="noStrike" cap="none">
                <a:solidFill>
                  <a:schemeClr val="dk1"/>
                </a:solidFill>
                <a:latin typeface="Arial"/>
                <a:ea typeface="Arial"/>
                <a:cs typeface="Arial"/>
                <a:sym typeface="Arial"/>
              </a:rPr>
              <a:t> and see “</a:t>
            </a:r>
            <a:r>
              <a:rPr lang="en-US" sz="1700" b="0" i="1" u="none" strike="noStrike" cap="none">
                <a:solidFill>
                  <a:schemeClr val="dk1"/>
                </a:solidFill>
                <a:latin typeface="Arial"/>
                <a:ea typeface="Arial"/>
                <a:cs typeface="Arial"/>
                <a:sym typeface="Arial"/>
              </a:rPr>
              <a:t>if they buy product X what other products are they most likely to buy</a:t>
            </a:r>
            <a:r>
              <a:rPr lang="en-US" sz="1700" b="0" i="0" u="none" strike="noStrike" cap="none">
                <a:solidFill>
                  <a:schemeClr val="dk1"/>
                </a:solidFill>
                <a:latin typeface="Arial"/>
                <a:ea typeface="Arial"/>
                <a:cs typeface="Arial"/>
                <a:sym typeface="Arial"/>
              </a:rPr>
              <a:t>?”.</a:t>
            </a:r>
            <a:endParaRPr sz="1700">
              <a:solidFill>
                <a:schemeClr val="dk1"/>
              </a:solidFill>
            </a:endParaRPr>
          </a:p>
          <a:p>
            <a:pPr marL="457200" marR="0" lvl="0" indent="-336550" algn="l" rtl="0">
              <a:lnSpc>
                <a:spcPct val="100000"/>
              </a:lnSpc>
              <a:spcBef>
                <a:spcPts val="1000"/>
              </a:spcBef>
              <a:spcAft>
                <a:spcPts val="0"/>
              </a:spcAft>
              <a:buClr>
                <a:schemeClr val="dk1"/>
              </a:buClr>
              <a:buSzPts val="1700"/>
              <a:buChar char="●"/>
            </a:pPr>
            <a:r>
              <a:rPr lang="en-US" sz="1700">
                <a:solidFill>
                  <a:schemeClr val="dk1"/>
                </a:solidFill>
              </a:rPr>
              <a:t>Ranked in order of most likely manufacturer pairing, an example would be someone who goes with manufacturer #1282 will also tend to buy from #177.</a:t>
            </a:r>
            <a:endParaRPr sz="1700">
              <a:solidFill>
                <a:schemeClr val="dk1"/>
              </a:solidFill>
            </a:endParaRPr>
          </a:p>
          <a:p>
            <a:pPr marL="457200" marR="0" lvl="0" indent="-336550" algn="l" rtl="0">
              <a:lnSpc>
                <a:spcPct val="100000"/>
              </a:lnSpc>
              <a:spcBef>
                <a:spcPts val="1000"/>
              </a:spcBef>
              <a:spcAft>
                <a:spcPts val="0"/>
              </a:spcAft>
              <a:buClr>
                <a:schemeClr val="dk1"/>
              </a:buClr>
              <a:buSzPts val="1700"/>
              <a:buFont typeface="Arial"/>
              <a:buChar char="●"/>
            </a:pPr>
            <a:r>
              <a:rPr lang="en-US" sz="1700">
                <a:solidFill>
                  <a:schemeClr val="dk1"/>
                </a:solidFill>
              </a:rPr>
              <a:t>Support is an indication of how frequently the item appears in the dataset</a:t>
            </a:r>
            <a:endParaRPr sz="1700">
              <a:solidFill>
                <a:schemeClr val="dk1"/>
              </a:solidFill>
            </a:endParaRPr>
          </a:p>
          <a:p>
            <a:pPr marL="457200" marR="0" lvl="0" indent="-336550" algn="l" rtl="0">
              <a:lnSpc>
                <a:spcPct val="100000"/>
              </a:lnSpc>
              <a:spcBef>
                <a:spcPts val="1000"/>
              </a:spcBef>
              <a:spcAft>
                <a:spcPts val="0"/>
              </a:spcAft>
              <a:buClr>
                <a:schemeClr val="dk1"/>
              </a:buClr>
              <a:buSzPts val="1700"/>
              <a:buFont typeface="Arial"/>
              <a:buChar char="●"/>
            </a:pPr>
            <a:r>
              <a:rPr lang="en-US" sz="1700">
                <a:solidFill>
                  <a:schemeClr val="dk1"/>
                </a:solidFill>
              </a:rPr>
              <a:t>Confidence is the percentage of all transactions satisfying X that also satisfy Y.</a:t>
            </a:r>
            <a:endParaRPr sz="1700">
              <a:solidFill>
                <a:schemeClr val="dk1"/>
              </a:solidFill>
            </a:endParaRPr>
          </a:p>
          <a:p>
            <a:pPr marL="457200" marR="0" lvl="0" indent="-336550" algn="l" rtl="0">
              <a:lnSpc>
                <a:spcPct val="100000"/>
              </a:lnSpc>
              <a:spcBef>
                <a:spcPts val="1000"/>
              </a:spcBef>
              <a:spcAft>
                <a:spcPts val="0"/>
              </a:spcAft>
              <a:buClr>
                <a:schemeClr val="dk1"/>
              </a:buClr>
              <a:buSzPts val="1700"/>
              <a:buFont typeface="Arial"/>
              <a:buChar char="●"/>
            </a:pPr>
            <a:r>
              <a:rPr lang="en-US" sz="1700">
                <a:solidFill>
                  <a:schemeClr val="dk1"/>
                </a:solidFill>
              </a:rPr>
              <a:t>Lift of a rule is defined as the ratio of the observed support to that expected if X and Y were independent</a:t>
            </a:r>
            <a:r>
              <a:rPr lang="en-US" sz="1700" b="0" i="0" u="none" strike="noStrike" cap="none">
                <a:solidFill>
                  <a:schemeClr val="dk1"/>
                </a:solidFill>
                <a:latin typeface="Arial"/>
                <a:ea typeface="Arial"/>
                <a:cs typeface="Arial"/>
                <a:sym typeface="Arial"/>
              </a:rPr>
              <a:t> </a:t>
            </a:r>
            <a:endParaRPr sz="1300"/>
          </a:p>
          <a:p>
            <a:pPr marL="76200" marR="0" lvl="0" indent="0" algn="l" rtl="0">
              <a:lnSpc>
                <a:spcPct val="150000"/>
              </a:lnSpc>
              <a:spcBef>
                <a:spcPts val="1200"/>
              </a:spcBef>
              <a:spcAft>
                <a:spcPts val="0"/>
              </a:spcAft>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69fc397bdb_1_27"/>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14</a:t>
            </a:fld>
            <a:endParaRPr/>
          </a:p>
        </p:txBody>
      </p:sp>
      <p:sp>
        <p:nvSpPr>
          <p:cNvPr id="271" name="Google Shape;271;g169fc397bdb_1_27"/>
          <p:cNvSpPr txBox="1">
            <a:spLocks noGrp="1"/>
          </p:cNvSpPr>
          <p:nvPr>
            <p:ph type="subTitle" idx="1"/>
          </p:nvPr>
        </p:nvSpPr>
        <p:spPr>
          <a:xfrm>
            <a:off x="335361" y="-27384"/>
            <a:ext cx="9601200" cy="506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Regression output 1</a:t>
            </a:r>
            <a:endParaRPr/>
          </a:p>
        </p:txBody>
      </p:sp>
      <p:sp>
        <p:nvSpPr>
          <p:cNvPr id="272" name="Google Shape;272;g169fc397bdb_1_27"/>
          <p:cNvSpPr/>
          <p:nvPr/>
        </p:nvSpPr>
        <p:spPr>
          <a:xfrm>
            <a:off x="149750" y="620700"/>
            <a:ext cx="5336400" cy="56328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457200" marR="0" lvl="0" indent="-336550" algn="l" rtl="0">
              <a:lnSpc>
                <a:spcPct val="100000"/>
              </a:lnSpc>
              <a:spcBef>
                <a:spcPts val="1200"/>
              </a:spcBef>
              <a:spcAft>
                <a:spcPts val="0"/>
              </a:spcAft>
              <a:buClr>
                <a:schemeClr val="dk1"/>
              </a:buClr>
              <a:buSzPts val="1700"/>
              <a:buChar char="●"/>
            </a:pPr>
            <a:r>
              <a:rPr lang="en-US" sz="1700" b="0" i="0" u="none" strike="noStrike" cap="none">
                <a:solidFill>
                  <a:schemeClr val="dk1"/>
                </a:solidFill>
                <a:latin typeface="Arial"/>
                <a:ea typeface="Arial"/>
                <a:cs typeface="Arial"/>
                <a:sym typeface="Arial"/>
              </a:rPr>
              <a:t>We used </a:t>
            </a:r>
            <a:r>
              <a:rPr lang="en-US" sz="1700">
                <a:solidFill>
                  <a:schemeClr val="dk1"/>
                </a:solidFill>
              </a:rPr>
              <a:t>Stepwise Regression to measure the impact of the demographic variables on “SALES_VALUE”.</a:t>
            </a:r>
            <a:endParaRPr sz="1700">
              <a:solidFill>
                <a:schemeClr val="dk1"/>
              </a:solidFill>
            </a:endParaRPr>
          </a:p>
          <a:p>
            <a:pPr marL="457200" marR="0" lvl="0" indent="-336550" algn="l" rtl="0">
              <a:lnSpc>
                <a:spcPct val="100000"/>
              </a:lnSpc>
              <a:spcBef>
                <a:spcPts val="1000"/>
              </a:spcBef>
              <a:spcAft>
                <a:spcPts val="0"/>
              </a:spcAft>
              <a:buClr>
                <a:schemeClr val="dk1"/>
              </a:buClr>
              <a:buSzPts val="1700"/>
              <a:buChar char="●"/>
            </a:pPr>
            <a:r>
              <a:rPr lang="en-US" sz="1700">
                <a:solidFill>
                  <a:schemeClr val="dk1"/>
                </a:solidFill>
              </a:rPr>
              <a:t>One-Hot-Encoding was performed to transform these categorical variables into numerical form.</a:t>
            </a:r>
            <a:endParaRPr sz="1700">
              <a:solidFill>
                <a:schemeClr val="dk1"/>
              </a:solidFill>
            </a:endParaRPr>
          </a:p>
          <a:p>
            <a:pPr marL="457200" marR="0" lvl="0" indent="-336550" algn="l" rtl="0">
              <a:lnSpc>
                <a:spcPct val="100000"/>
              </a:lnSpc>
              <a:spcBef>
                <a:spcPts val="1000"/>
              </a:spcBef>
              <a:spcAft>
                <a:spcPts val="0"/>
              </a:spcAft>
              <a:buClr>
                <a:schemeClr val="dk1"/>
              </a:buClr>
              <a:buSzPts val="1700"/>
              <a:buChar char="●"/>
            </a:pPr>
            <a:r>
              <a:rPr lang="en-US" sz="1700">
                <a:solidFill>
                  <a:schemeClr val="dk1"/>
                </a:solidFill>
              </a:rPr>
              <a:t>Only the statistically significant remained in the model (&lt;= 5%)</a:t>
            </a:r>
            <a:endParaRPr sz="1700">
              <a:solidFill>
                <a:schemeClr val="dk1"/>
              </a:solidFill>
            </a:endParaRPr>
          </a:p>
          <a:p>
            <a:pPr marL="457200" marR="0" lvl="0" indent="-336550" algn="l" rtl="0">
              <a:lnSpc>
                <a:spcPct val="100000"/>
              </a:lnSpc>
              <a:spcBef>
                <a:spcPts val="1000"/>
              </a:spcBef>
              <a:spcAft>
                <a:spcPts val="0"/>
              </a:spcAft>
              <a:buClr>
                <a:schemeClr val="dk1"/>
              </a:buClr>
              <a:buSzPts val="1700"/>
              <a:buChar char="●"/>
            </a:pPr>
            <a:r>
              <a:rPr lang="en-US" sz="1700">
                <a:solidFill>
                  <a:schemeClr val="dk1"/>
                </a:solidFill>
              </a:rPr>
              <a:t>We need to look at the coefficients (Estimate) column to interpret the results. For instance, with each additional customer in the 19-24 age group, it would be associated with an </a:t>
            </a:r>
            <a:r>
              <a:rPr lang="en-US" sz="1700" u="sng">
                <a:solidFill>
                  <a:schemeClr val="dk1"/>
                </a:solidFill>
              </a:rPr>
              <a:t>average increase</a:t>
            </a:r>
            <a:r>
              <a:rPr lang="en-US" sz="1700">
                <a:solidFill>
                  <a:schemeClr val="dk1"/>
                </a:solidFill>
              </a:rPr>
              <a:t> in sales value of $0.12 for MM&amp;A.</a:t>
            </a:r>
            <a:endParaRPr sz="1300"/>
          </a:p>
          <a:p>
            <a:pPr marL="76200" marR="0" lvl="0" indent="0" algn="l" rtl="0">
              <a:lnSpc>
                <a:spcPct val="150000"/>
              </a:lnSpc>
              <a:spcBef>
                <a:spcPts val="1200"/>
              </a:spcBef>
              <a:spcAft>
                <a:spcPts val="0"/>
              </a:spcAft>
              <a:buNone/>
            </a:pPr>
            <a:endParaRPr sz="1600" b="0" i="0" u="none" strike="noStrike" cap="none">
              <a:solidFill>
                <a:schemeClr val="dk1"/>
              </a:solidFill>
              <a:latin typeface="Arial"/>
              <a:ea typeface="Arial"/>
              <a:cs typeface="Arial"/>
              <a:sym typeface="Arial"/>
            </a:endParaRPr>
          </a:p>
        </p:txBody>
      </p:sp>
      <p:pic>
        <p:nvPicPr>
          <p:cNvPr id="273" name="Google Shape;273;g169fc397bdb_1_27"/>
          <p:cNvPicPr preferRelativeResize="0"/>
          <p:nvPr/>
        </p:nvPicPr>
        <p:blipFill>
          <a:blip r:embed="rId3">
            <a:alphaModFix/>
          </a:blip>
          <a:stretch>
            <a:fillRect/>
          </a:stretch>
        </p:blipFill>
        <p:spPr>
          <a:xfrm>
            <a:off x="5591875" y="554050"/>
            <a:ext cx="6600124" cy="569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69fc397bdb_1_41"/>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15</a:t>
            </a:fld>
            <a:endParaRPr/>
          </a:p>
        </p:txBody>
      </p:sp>
      <p:sp>
        <p:nvSpPr>
          <p:cNvPr id="279" name="Google Shape;279;g169fc397bdb_1_41"/>
          <p:cNvSpPr txBox="1">
            <a:spLocks noGrp="1"/>
          </p:cNvSpPr>
          <p:nvPr>
            <p:ph type="subTitle" idx="1"/>
          </p:nvPr>
        </p:nvSpPr>
        <p:spPr>
          <a:xfrm>
            <a:off x="335361" y="-27384"/>
            <a:ext cx="9601200" cy="506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Regression output 2</a:t>
            </a:r>
            <a:endParaRPr/>
          </a:p>
        </p:txBody>
      </p:sp>
      <p:sp>
        <p:nvSpPr>
          <p:cNvPr id="280" name="Google Shape;280;g169fc397bdb_1_41"/>
          <p:cNvSpPr/>
          <p:nvPr/>
        </p:nvSpPr>
        <p:spPr>
          <a:xfrm>
            <a:off x="119800" y="620700"/>
            <a:ext cx="5561400" cy="56331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457200" marR="0" lvl="0" indent="-336550" algn="l" rtl="0">
              <a:lnSpc>
                <a:spcPct val="100000"/>
              </a:lnSpc>
              <a:spcBef>
                <a:spcPts val="1200"/>
              </a:spcBef>
              <a:spcAft>
                <a:spcPts val="0"/>
              </a:spcAft>
              <a:buClr>
                <a:schemeClr val="dk1"/>
              </a:buClr>
              <a:buSzPts val="1700"/>
              <a:buChar char="●"/>
            </a:pPr>
            <a:r>
              <a:rPr lang="en-US" sz="1700" b="0" i="0" u="none" strike="noStrike" cap="none">
                <a:solidFill>
                  <a:schemeClr val="dk1"/>
                </a:solidFill>
                <a:latin typeface="Arial"/>
                <a:ea typeface="Arial"/>
                <a:cs typeface="Arial"/>
                <a:sym typeface="Arial"/>
              </a:rPr>
              <a:t>We used </a:t>
            </a:r>
            <a:r>
              <a:rPr lang="en-US" sz="1700">
                <a:solidFill>
                  <a:schemeClr val="dk1"/>
                </a:solidFill>
              </a:rPr>
              <a:t>Multiple Linear Regression to measure the impact of price per unit, loyalty and non-loyalty price on “QUANTITY”.</a:t>
            </a:r>
            <a:endParaRPr sz="1700">
              <a:solidFill>
                <a:schemeClr val="dk1"/>
              </a:solidFill>
            </a:endParaRPr>
          </a:p>
          <a:p>
            <a:pPr marL="457200" marR="0" lvl="0" indent="-336550" algn="l" rtl="0">
              <a:lnSpc>
                <a:spcPct val="100000"/>
              </a:lnSpc>
              <a:spcBef>
                <a:spcPts val="1000"/>
              </a:spcBef>
              <a:spcAft>
                <a:spcPts val="0"/>
              </a:spcAft>
              <a:buClr>
                <a:schemeClr val="dk1"/>
              </a:buClr>
              <a:buSzPts val="1700"/>
              <a:buChar char="●"/>
            </a:pPr>
            <a:r>
              <a:rPr lang="en-US" sz="1700">
                <a:solidFill>
                  <a:schemeClr val="dk1"/>
                </a:solidFill>
              </a:rPr>
              <a:t>Interaction effects between the 3 explanatory variables were also considered</a:t>
            </a:r>
            <a:endParaRPr sz="1700">
              <a:solidFill>
                <a:schemeClr val="dk1"/>
              </a:solidFill>
            </a:endParaRPr>
          </a:p>
          <a:p>
            <a:pPr marL="457200" marR="0" lvl="0" indent="-336550" algn="l" rtl="0">
              <a:lnSpc>
                <a:spcPct val="100000"/>
              </a:lnSpc>
              <a:spcBef>
                <a:spcPts val="1000"/>
              </a:spcBef>
              <a:spcAft>
                <a:spcPts val="0"/>
              </a:spcAft>
              <a:buClr>
                <a:schemeClr val="dk1"/>
              </a:buClr>
              <a:buSzPts val="1700"/>
              <a:buChar char="●"/>
            </a:pPr>
            <a:r>
              <a:rPr lang="en-US" sz="1700">
                <a:solidFill>
                  <a:schemeClr val="dk1"/>
                </a:solidFill>
              </a:rPr>
              <a:t>Demand is elastic for MM&amp;A with a coefficient of -1.39. </a:t>
            </a:r>
            <a:endParaRPr sz="1700">
              <a:solidFill>
                <a:schemeClr val="dk1"/>
              </a:solidFill>
            </a:endParaRPr>
          </a:p>
          <a:p>
            <a:pPr marL="457200" marR="0" lvl="0" indent="-336550" algn="l" rtl="0">
              <a:lnSpc>
                <a:spcPct val="100000"/>
              </a:lnSpc>
              <a:spcBef>
                <a:spcPts val="1000"/>
              </a:spcBef>
              <a:spcAft>
                <a:spcPts val="0"/>
              </a:spcAft>
              <a:buClr>
                <a:schemeClr val="dk1"/>
              </a:buClr>
              <a:buSzPts val="1700"/>
              <a:buChar char="●"/>
            </a:pPr>
            <a:r>
              <a:rPr lang="en-US" sz="1700">
                <a:solidFill>
                  <a:schemeClr val="dk1"/>
                </a:solidFill>
              </a:rPr>
              <a:t>The coefficient for Non Loyalty Card Price is higher than the Loyalty Price which means that coupon match discount has a greater impact on quantity demanded as compared to retail discount.</a:t>
            </a:r>
            <a:endParaRPr sz="1700">
              <a:solidFill>
                <a:schemeClr val="dk1"/>
              </a:solidFill>
            </a:endParaRPr>
          </a:p>
          <a:p>
            <a:pPr marL="457200" marR="0" lvl="0" indent="-336550" algn="l" rtl="0">
              <a:lnSpc>
                <a:spcPct val="100000"/>
              </a:lnSpc>
              <a:spcBef>
                <a:spcPts val="1000"/>
              </a:spcBef>
              <a:spcAft>
                <a:spcPts val="0"/>
              </a:spcAft>
              <a:buClr>
                <a:schemeClr val="dk1"/>
              </a:buClr>
              <a:buSzPts val="1700"/>
              <a:buChar char="●"/>
            </a:pPr>
            <a:r>
              <a:rPr lang="en-US" sz="1700">
                <a:solidFill>
                  <a:schemeClr val="dk1"/>
                </a:solidFill>
              </a:rPr>
              <a:t>The 3 explanatory variables, along with the 3 interaction effects are all statistically significant</a:t>
            </a:r>
            <a:endParaRPr sz="1300"/>
          </a:p>
          <a:p>
            <a:pPr marL="76200" marR="0" lvl="0" indent="0" algn="l" rtl="0">
              <a:lnSpc>
                <a:spcPct val="150000"/>
              </a:lnSpc>
              <a:spcBef>
                <a:spcPts val="1200"/>
              </a:spcBef>
              <a:spcAft>
                <a:spcPts val="0"/>
              </a:spcAft>
              <a:buNone/>
            </a:pPr>
            <a:endParaRPr sz="1600" b="0" i="0" u="none" strike="noStrike" cap="none">
              <a:solidFill>
                <a:schemeClr val="dk1"/>
              </a:solidFill>
              <a:latin typeface="Arial"/>
              <a:ea typeface="Arial"/>
              <a:cs typeface="Arial"/>
              <a:sym typeface="Arial"/>
            </a:endParaRPr>
          </a:p>
        </p:txBody>
      </p:sp>
      <p:pic>
        <p:nvPicPr>
          <p:cNvPr id="281" name="Google Shape;281;g169fc397bdb_1_41"/>
          <p:cNvPicPr preferRelativeResize="0"/>
          <p:nvPr/>
        </p:nvPicPr>
        <p:blipFill>
          <a:blip r:embed="rId3">
            <a:alphaModFix/>
          </a:blip>
          <a:stretch>
            <a:fillRect/>
          </a:stretch>
        </p:blipFill>
        <p:spPr>
          <a:xfrm>
            <a:off x="5987603" y="554050"/>
            <a:ext cx="5621825" cy="4048125"/>
          </a:xfrm>
          <a:prstGeom prst="rect">
            <a:avLst/>
          </a:prstGeom>
          <a:noFill/>
          <a:ln>
            <a:noFill/>
          </a:ln>
        </p:spPr>
      </p:pic>
      <p:pic>
        <p:nvPicPr>
          <p:cNvPr id="282" name="Google Shape;282;g169fc397bdb_1_41"/>
          <p:cNvPicPr preferRelativeResize="0"/>
          <p:nvPr/>
        </p:nvPicPr>
        <p:blipFill>
          <a:blip r:embed="rId4">
            <a:alphaModFix/>
          </a:blip>
          <a:stretch>
            <a:fillRect/>
          </a:stretch>
        </p:blipFill>
        <p:spPr>
          <a:xfrm>
            <a:off x="6096000" y="4677500"/>
            <a:ext cx="5513425" cy="157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ED037C"/>
              </a:buClr>
              <a:buSzPts val="2400"/>
              <a:buFont typeface="Arial"/>
              <a:buNone/>
            </a:pPr>
            <a:r>
              <a:rPr lang="en-US"/>
              <a:t>Overview </a:t>
            </a:r>
            <a:endParaRPr/>
          </a:p>
        </p:txBody>
      </p:sp>
      <p:sp>
        <p:nvSpPr>
          <p:cNvPr id="110" name="Google Shape;110;p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2</a:t>
            </a:fld>
            <a:endParaRPr/>
          </a:p>
        </p:txBody>
      </p:sp>
      <p:sp>
        <p:nvSpPr>
          <p:cNvPr id="111" name="Google Shape;111;p2"/>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Explain a little bit</a:t>
            </a:r>
            <a:endParaRPr/>
          </a:p>
        </p:txBody>
      </p:sp>
      <p:sp>
        <p:nvSpPr>
          <p:cNvPr id="112" name="Google Shape;112;p2"/>
          <p:cNvSpPr txBox="1"/>
          <p:nvPr/>
        </p:nvSpPr>
        <p:spPr>
          <a:xfrm>
            <a:off x="301510" y="3521577"/>
            <a:ext cx="860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347472" y="2715768"/>
            <a:ext cx="3538728" cy="3072384"/>
          </a:xfrm>
          <a:prstGeom prst="rect">
            <a:avLst/>
          </a:prstGeom>
          <a:solidFill>
            <a:srgbClr val="F2DAD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MM&amp;A has been moving to digital channels </a:t>
            </a:r>
            <a:r>
              <a:rPr lang="en-US" sz="1200">
                <a:solidFill>
                  <a:schemeClr val="dk1"/>
                </a:solidFill>
              </a:rPr>
              <a:t>to interact more with</a:t>
            </a:r>
            <a:r>
              <a:rPr lang="en-US" sz="1200" b="0" i="0" u="none" strike="noStrike" cap="none">
                <a:solidFill>
                  <a:schemeClr val="dk1"/>
                </a:solidFill>
                <a:latin typeface="Arial"/>
                <a:ea typeface="Arial"/>
                <a:cs typeface="Arial"/>
                <a:sym typeface="Arial"/>
              </a:rPr>
              <a:t> customers and suppliers.</a:t>
            </a:r>
            <a:endParaRPr/>
          </a:p>
          <a:p>
            <a:pPr marL="0" marR="0" lvl="0" indent="0" algn="l" rtl="0">
              <a:lnSpc>
                <a:spcPct val="100000"/>
              </a:lnSpc>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MM&amp;A decided to offer digital advertising inventory to manufacturer brands</a:t>
            </a:r>
            <a:r>
              <a:rPr lang="en-US" sz="1200">
                <a:solidFill>
                  <a:schemeClr val="dk1"/>
                </a:solidFill>
              </a:rPr>
              <a:t> who</a:t>
            </a:r>
            <a:r>
              <a:rPr lang="en-US" sz="1200" b="0" i="0" u="none" strike="noStrike" cap="none">
                <a:solidFill>
                  <a:schemeClr val="dk1"/>
                </a:solidFill>
                <a:latin typeface="Arial"/>
                <a:ea typeface="Arial"/>
                <a:cs typeface="Arial"/>
                <a:sym typeface="Arial"/>
              </a:rPr>
              <a:t> </a:t>
            </a:r>
            <a:r>
              <a:rPr lang="en-US" sz="1200">
                <a:solidFill>
                  <a:schemeClr val="dk1"/>
                </a:solidFill>
              </a:rPr>
              <a:t>can</a:t>
            </a:r>
            <a:r>
              <a:rPr lang="en-US" sz="1200" b="0" i="0" u="none" strike="noStrike" cap="none">
                <a:solidFill>
                  <a:schemeClr val="dk1"/>
                </a:solidFill>
                <a:latin typeface="Arial"/>
                <a:ea typeface="Arial"/>
                <a:cs typeface="Arial"/>
                <a:sym typeface="Arial"/>
              </a:rPr>
              <a:t> buy digital “ad space” to advertise or promote their products using trade promotion.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The digital ads also track ROI and help to provide insights to increase profit.</a:t>
            </a:r>
            <a:endParaRPr/>
          </a:p>
          <a:p>
            <a:pPr marL="0" marR="0" lvl="0" indent="0" algn="l" rtl="0">
              <a:lnSpc>
                <a:spcPct val="100000"/>
              </a:lnSpc>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MM&amp;A wants to </a:t>
            </a:r>
            <a:r>
              <a:rPr lang="en-US" sz="1200">
                <a:solidFill>
                  <a:schemeClr val="dk1"/>
                </a:solidFill>
              </a:rPr>
              <a:t>partner with</a:t>
            </a:r>
            <a:r>
              <a:rPr lang="en-US" sz="1200" b="0" i="0" u="none" strike="noStrike" cap="none">
                <a:solidFill>
                  <a:schemeClr val="dk1"/>
                </a:solidFill>
                <a:latin typeface="Arial"/>
                <a:ea typeface="Arial"/>
                <a:cs typeface="Arial"/>
                <a:sym typeface="Arial"/>
              </a:rPr>
              <a:t> manufacturers to pilot the digit ad program.</a:t>
            </a:r>
            <a:endParaRPr/>
          </a:p>
        </p:txBody>
      </p:sp>
      <p:sp>
        <p:nvSpPr>
          <p:cNvPr id="114" name="Google Shape;114;p2"/>
          <p:cNvSpPr/>
          <p:nvPr/>
        </p:nvSpPr>
        <p:spPr>
          <a:xfrm>
            <a:off x="4312920" y="2721864"/>
            <a:ext cx="3578352" cy="3072384"/>
          </a:xfrm>
          <a:prstGeom prst="rect">
            <a:avLst/>
          </a:prstGeom>
          <a:solidFill>
            <a:srgbClr val="F2DAD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Find </a:t>
            </a:r>
            <a:r>
              <a:rPr lang="en-US" sz="1200" b="1" i="0" u="none" strike="noStrike" cap="none">
                <a:solidFill>
                  <a:schemeClr val="dk1"/>
                </a:solidFill>
              </a:rPr>
              <a:t>manufacturers</a:t>
            </a:r>
            <a:r>
              <a:rPr lang="en-US" sz="1200" b="0" i="0" u="none" strike="noStrike" cap="none">
                <a:solidFill>
                  <a:schemeClr val="dk1"/>
                </a:solidFill>
                <a:latin typeface="Arial"/>
                <a:ea typeface="Arial"/>
                <a:cs typeface="Arial"/>
                <a:sym typeface="Arial"/>
              </a:rPr>
              <a:t> with </a:t>
            </a:r>
            <a:r>
              <a:rPr lang="en-US" sz="1200" b="1" i="0" u="none" strike="noStrike" cap="none">
                <a:solidFill>
                  <a:schemeClr val="dk1"/>
                </a:solidFill>
              </a:rPr>
              <a:t>strong national brand</a:t>
            </a:r>
            <a:r>
              <a:rPr lang="en-US" sz="1200" b="0" i="0" u="none" strike="noStrike" cap="none">
                <a:solidFill>
                  <a:schemeClr val="dk1"/>
                </a:solidFill>
                <a:latin typeface="Arial"/>
                <a:ea typeface="Arial"/>
                <a:cs typeface="Arial"/>
                <a:sym typeface="Arial"/>
              </a:rPr>
              <a:t> and profitability.</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Select manufacturers that are suitable for current MM&amp;A </a:t>
            </a:r>
            <a:r>
              <a:rPr lang="en-US" sz="1200" b="1" i="0" u="none" strike="noStrike" cap="none">
                <a:solidFill>
                  <a:schemeClr val="dk1"/>
                </a:solidFill>
              </a:rPr>
              <a:t>customer base</a:t>
            </a:r>
            <a:r>
              <a:rPr lang="en-U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Consider the </a:t>
            </a:r>
            <a:r>
              <a:rPr lang="en-US" sz="1200" b="1" i="0" u="none" strike="noStrike" cap="none">
                <a:solidFill>
                  <a:schemeClr val="dk1"/>
                </a:solidFill>
              </a:rPr>
              <a:t>ad content</a:t>
            </a:r>
            <a:r>
              <a:rPr lang="en-US" sz="1200" b="0" i="0" u="none" strike="noStrike" cap="none">
                <a:solidFill>
                  <a:schemeClr val="dk1"/>
                </a:solidFill>
                <a:latin typeface="Arial"/>
                <a:ea typeface="Arial"/>
                <a:cs typeface="Arial"/>
                <a:sym typeface="Arial"/>
              </a:rPr>
              <a:t> of manufacturers, avoid manufacturer ads taking away private brands profit and reducing overall </a:t>
            </a:r>
            <a:r>
              <a:rPr lang="en-US" sz="1200" b="1" i="0" u="none" strike="noStrike" cap="none">
                <a:solidFill>
                  <a:schemeClr val="dk1"/>
                </a:solidFill>
              </a:rPr>
              <a:t>profit</a:t>
            </a:r>
            <a:r>
              <a:rPr lang="en-US" sz="1200" b="0" i="0" u="none" strike="noStrike" cap="none">
                <a:solidFill>
                  <a:schemeClr val="dk1"/>
                </a:solidFill>
                <a:latin typeface="Arial"/>
                <a:ea typeface="Arial"/>
                <a:cs typeface="Arial"/>
                <a:sym typeface="Arial"/>
              </a:rPr>
              <a:t>.</a:t>
            </a:r>
            <a:endParaRPr/>
          </a:p>
        </p:txBody>
      </p:sp>
      <p:sp>
        <p:nvSpPr>
          <p:cNvPr id="115" name="Google Shape;115;p2"/>
          <p:cNvSpPr/>
          <p:nvPr/>
        </p:nvSpPr>
        <p:spPr>
          <a:xfrm>
            <a:off x="8275320" y="2746248"/>
            <a:ext cx="3541776" cy="3072384"/>
          </a:xfrm>
          <a:prstGeom prst="rect">
            <a:avLst/>
          </a:prstGeom>
          <a:solidFill>
            <a:srgbClr val="F2DAD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Which manufacturers to partner with to pilot the digit ad program?</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Which manufacturers have strong national brands and large trade promotion budget?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What is the customer base of MM&amp;A, and what manufacturers have product content suitable for current customer base?</a:t>
            </a:r>
            <a:endParaRPr/>
          </a:p>
        </p:txBody>
      </p:sp>
      <p:pic>
        <p:nvPicPr>
          <p:cNvPr id="116" name="Google Shape;116;p2" descr="Box with solid fill"/>
          <p:cNvPicPr preferRelativeResize="0"/>
          <p:nvPr/>
        </p:nvPicPr>
        <p:blipFill rotWithShape="1">
          <a:blip r:embed="rId3">
            <a:alphaModFix/>
          </a:blip>
          <a:srcRect/>
          <a:stretch/>
        </p:blipFill>
        <p:spPr>
          <a:xfrm>
            <a:off x="451086" y="1645170"/>
            <a:ext cx="795528" cy="795528"/>
          </a:xfrm>
          <a:prstGeom prst="rect">
            <a:avLst/>
          </a:prstGeom>
          <a:noFill/>
          <a:ln>
            <a:noFill/>
          </a:ln>
        </p:spPr>
      </p:pic>
      <p:pic>
        <p:nvPicPr>
          <p:cNvPr id="117" name="Google Shape;117;p2" descr="Blueprint with solid fill"/>
          <p:cNvPicPr preferRelativeResize="0"/>
          <p:nvPr/>
        </p:nvPicPr>
        <p:blipFill rotWithShape="1">
          <a:blip r:embed="rId4">
            <a:alphaModFix/>
          </a:blip>
          <a:srcRect/>
          <a:stretch/>
        </p:blipFill>
        <p:spPr>
          <a:xfrm>
            <a:off x="4376928" y="1623632"/>
            <a:ext cx="795528" cy="795528"/>
          </a:xfrm>
          <a:prstGeom prst="rect">
            <a:avLst/>
          </a:prstGeom>
          <a:noFill/>
          <a:ln>
            <a:noFill/>
          </a:ln>
        </p:spPr>
      </p:pic>
      <p:pic>
        <p:nvPicPr>
          <p:cNvPr id="118" name="Google Shape;118;p2" descr="Questions with solid fill"/>
          <p:cNvPicPr preferRelativeResize="0"/>
          <p:nvPr/>
        </p:nvPicPr>
        <p:blipFill rotWithShape="1">
          <a:blip r:embed="rId5">
            <a:alphaModFix/>
          </a:blip>
          <a:srcRect/>
          <a:stretch/>
        </p:blipFill>
        <p:spPr>
          <a:xfrm>
            <a:off x="8302752" y="1621536"/>
            <a:ext cx="819912" cy="819912"/>
          </a:xfrm>
          <a:prstGeom prst="rect">
            <a:avLst/>
          </a:prstGeom>
          <a:noFill/>
          <a:ln>
            <a:noFill/>
          </a:ln>
        </p:spPr>
      </p:pic>
      <p:cxnSp>
        <p:nvCxnSpPr>
          <p:cNvPr id="119" name="Google Shape;119;p2"/>
          <p:cNvCxnSpPr/>
          <p:nvPr/>
        </p:nvCxnSpPr>
        <p:spPr>
          <a:xfrm rot="10800000" flipH="1">
            <a:off x="335351" y="2492032"/>
            <a:ext cx="3547800" cy="1500"/>
          </a:xfrm>
          <a:prstGeom prst="straightConnector1">
            <a:avLst/>
          </a:prstGeom>
          <a:noFill/>
          <a:ln w="28575" cap="flat" cmpd="sng">
            <a:solidFill>
              <a:srgbClr val="EE047C"/>
            </a:solidFill>
            <a:prstDash val="solid"/>
            <a:round/>
            <a:headEnd type="none" w="sm" len="sm"/>
            <a:tailEnd type="none" w="sm" len="sm"/>
          </a:ln>
        </p:spPr>
      </p:cxnSp>
      <p:cxnSp>
        <p:nvCxnSpPr>
          <p:cNvPr id="120" name="Google Shape;120;p2"/>
          <p:cNvCxnSpPr/>
          <p:nvPr/>
        </p:nvCxnSpPr>
        <p:spPr>
          <a:xfrm rot="10800000" flipH="1">
            <a:off x="4322101" y="2492020"/>
            <a:ext cx="3547800" cy="1500"/>
          </a:xfrm>
          <a:prstGeom prst="straightConnector1">
            <a:avLst/>
          </a:prstGeom>
          <a:noFill/>
          <a:ln w="28575" cap="flat" cmpd="sng">
            <a:solidFill>
              <a:srgbClr val="EE047C"/>
            </a:solidFill>
            <a:prstDash val="solid"/>
            <a:round/>
            <a:headEnd type="none" w="sm" len="sm"/>
            <a:tailEnd type="none" w="sm" len="sm"/>
          </a:ln>
        </p:spPr>
      </p:cxnSp>
      <p:cxnSp>
        <p:nvCxnSpPr>
          <p:cNvPr id="121" name="Google Shape;121;p2"/>
          <p:cNvCxnSpPr/>
          <p:nvPr/>
        </p:nvCxnSpPr>
        <p:spPr>
          <a:xfrm rot="10800000" flipH="1">
            <a:off x="8272314" y="2492020"/>
            <a:ext cx="3547800" cy="1500"/>
          </a:xfrm>
          <a:prstGeom prst="straightConnector1">
            <a:avLst/>
          </a:prstGeom>
          <a:noFill/>
          <a:ln w="28575" cap="flat" cmpd="sng">
            <a:solidFill>
              <a:srgbClr val="EE047C"/>
            </a:solidFill>
            <a:prstDash val="solid"/>
            <a:round/>
            <a:headEnd type="none" w="sm" len="sm"/>
            <a:tailEnd type="none" w="sm" len="sm"/>
          </a:ln>
        </p:spPr>
      </p:cxnSp>
      <p:sp>
        <p:nvSpPr>
          <p:cNvPr id="122" name="Google Shape;122;p2"/>
          <p:cNvSpPr txBox="1"/>
          <p:nvPr/>
        </p:nvSpPr>
        <p:spPr>
          <a:xfrm>
            <a:off x="1308188" y="1866750"/>
            <a:ext cx="161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en-US" sz="1800" b="1">
                <a:solidFill>
                  <a:schemeClr val="dk1"/>
                </a:solidFill>
              </a:rPr>
              <a:t>SITUATION</a:t>
            </a:r>
            <a:endParaRPr/>
          </a:p>
        </p:txBody>
      </p:sp>
      <p:sp>
        <p:nvSpPr>
          <p:cNvPr id="123" name="Google Shape;123;p2"/>
          <p:cNvSpPr txBox="1"/>
          <p:nvPr/>
        </p:nvSpPr>
        <p:spPr>
          <a:xfrm>
            <a:off x="4602100" y="186675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rPr>
              <a:t>CHALLENGE</a:t>
            </a:r>
            <a:endParaRPr/>
          </a:p>
        </p:txBody>
      </p:sp>
      <p:sp>
        <p:nvSpPr>
          <p:cNvPr id="124" name="Google Shape;124;p2"/>
          <p:cNvSpPr txBox="1"/>
          <p:nvPr/>
        </p:nvSpPr>
        <p:spPr>
          <a:xfrm>
            <a:off x="8674825" y="185130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solidFill>
                  <a:schemeClr val="dk1"/>
                </a:solidFill>
              </a:rPr>
              <a:t>QUESTION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ED037C"/>
              </a:buClr>
              <a:buSzPts val="2400"/>
              <a:buFont typeface="Arial"/>
              <a:buNone/>
            </a:pPr>
            <a:r>
              <a:rPr lang="en-US"/>
              <a:t>Methodology</a:t>
            </a:r>
            <a:endParaRPr/>
          </a:p>
        </p:txBody>
      </p:sp>
      <p:sp>
        <p:nvSpPr>
          <p:cNvPr id="130" name="Google Shape;130;p3"/>
          <p:cNvSpPr txBox="1">
            <a:spLocks noGrp="1"/>
          </p:cNvSpPr>
          <p:nvPr>
            <p:ph type="ftr" idx="11"/>
          </p:nvPr>
        </p:nvSpPr>
        <p:spPr>
          <a:xfrm>
            <a:off x="335274" y="6314225"/>
            <a:ext cx="9357000" cy="21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sz="1000">
                <a:solidFill>
                  <a:schemeClr val="dk1"/>
                </a:solidFill>
              </a:rPr>
              <a:t>**View slide 12</a:t>
            </a:r>
            <a:endParaRPr sz="1000">
              <a:solidFill>
                <a:schemeClr val="dk1"/>
              </a:solidFill>
            </a:endParaRPr>
          </a:p>
        </p:txBody>
      </p:sp>
      <p:sp>
        <p:nvSpPr>
          <p:cNvPr id="131" name="Google Shape;131;p3"/>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Manufacturers</a:t>
            </a:r>
            <a:endParaRPr/>
          </a:p>
        </p:txBody>
      </p:sp>
      <p:pic>
        <p:nvPicPr>
          <p:cNvPr id="132" name="Google Shape;132;p3" descr="Priorities with solid fill"/>
          <p:cNvPicPr preferRelativeResize="0"/>
          <p:nvPr/>
        </p:nvPicPr>
        <p:blipFill rotWithShape="1">
          <a:blip r:embed="rId3">
            <a:alphaModFix/>
          </a:blip>
          <a:srcRect/>
          <a:stretch/>
        </p:blipFill>
        <p:spPr>
          <a:xfrm>
            <a:off x="411480" y="1621536"/>
            <a:ext cx="783336" cy="783336"/>
          </a:xfrm>
          <a:prstGeom prst="rect">
            <a:avLst/>
          </a:prstGeom>
          <a:noFill/>
          <a:ln>
            <a:noFill/>
          </a:ln>
        </p:spPr>
      </p:pic>
      <p:sp>
        <p:nvSpPr>
          <p:cNvPr id="133" name="Google Shape;133;p3"/>
          <p:cNvSpPr/>
          <p:nvPr/>
        </p:nvSpPr>
        <p:spPr>
          <a:xfrm>
            <a:off x="335280" y="1588008"/>
            <a:ext cx="11469624" cy="899160"/>
          </a:xfrm>
          <a:prstGeom prst="rect">
            <a:avLst/>
          </a:prstGeom>
          <a:noFill/>
          <a:ln w="25400" cap="flat" cmpd="sng">
            <a:solidFill>
              <a:srgbClr val="ED03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p:txBody>
      </p:sp>
      <p:sp>
        <p:nvSpPr>
          <p:cNvPr id="134" name="Google Shape;134;p3"/>
          <p:cNvSpPr/>
          <p:nvPr/>
        </p:nvSpPr>
        <p:spPr>
          <a:xfrm>
            <a:off x="1234440" y="1664208"/>
            <a:ext cx="10415016" cy="749808"/>
          </a:xfrm>
          <a:prstGeom prst="rect">
            <a:avLst/>
          </a:prstGeom>
          <a:solidFill>
            <a:srgbClr val="FBF4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MANUFACTURERS WITH </a:t>
            </a:r>
            <a:r>
              <a:rPr lang="en-US" sz="1800" b="1" i="0" u="none" strike="noStrike" cap="none">
                <a:solidFill>
                  <a:schemeClr val="dk1"/>
                </a:solidFill>
                <a:latin typeface="Arial"/>
                <a:ea typeface="Arial"/>
                <a:cs typeface="Arial"/>
                <a:sym typeface="Arial"/>
              </a:rPr>
              <a:t>TOP NATIONAL </a:t>
            </a:r>
            <a:r>
              <a:rPr lang="en-US" sz="1600" b="0" i="0" u="none" strike="noStrike" cap="none">
                <a:solidFill>
                  <a:schemeClr val="dk1"/>
                </a:solidFill>
                <a:latin typeface="Arial"/>
                <a:ea typeface="Arial"/>
                <a:cs typeface="Arial"/>
                <a:sym typeface="Arial"/>
              </a:rPr>
              <a:t>BRANDS**</a:t>
            </a:r>
            <a:endParaRPr/>
          </a:p>
        </p:txBody>
      </p:sp>
      <p:sp>
        <p:nvSpPr>
          <p:cNvPr id="135" name="Google Shape;135;p3"/>
          <p:cNvSpPr/>
          <p:nvPr/>
        </p:nvSpPr>
        <p:spPr>
          <a:xfrm>
            <a:off x="347472" y="2715768"/>
            <a:ext cx="5623560" cy="3072384"/>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76200" marR="0" lvl="0" indent="0" algn="l" rtl="0">
              <a:lnSpc>
                <a:spcPct val="15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Arial"/>
              <a:buChar char="•"/>
            </a:pPr>
            <a:r>
              <a:rPr lang="en-US" sz="1600" b="0" i="0" u="none" strike="noStrike" cap="none">
                <a:solidFill>
                  <a:schemeClr val="dk1"/>
                </a:solidFill>
                <a:latin typeface="Arial"/>
                <a:ea typeface="Arial"/>
                <a:cs typeface="Arial"/>
                <a:sym typeface="Arial"/>
              </a:rPr>
              <a:t>Total </a:t>
            </a:r>
            <a:r>
              <a:rPr lang="en-US" sz="1600" b="0" i="0" u="sng" strike="noStrike" cap="none">
                <a:solidFill>
                  <a:schemeClr val="dk1"/>
                </a:solidFill>
                <a:latin typeface="Arial"/>
                <a:ea typeface="Arial"/>
                <a:cs typeface="Arial"/>
                <a:sym typeface="Arial"/>
              </a:rPr>
              <a:t>%</a:t>
            </a:r>
            <a:r>
              <a:rPr lang="en-US" sz="1600" b="0" i="0" u="none" strike="noStrike" cap="none">
                <a:solidFill>
                  <a:schemeClr val="dk1"/>
                </a:solidFill>
                <a:latin typeface="Arial"/>
                <a:ea typeface="Arial"/>
                <a:cs typeface="Arial"/>
                <a:sym typeface="Arial"/>
              </a:rPr>
              <a:t> of </a:t>
            </a:r>
            <a:r>
              <a:rPr lang="en-US" sz="1600" b="1" i="0" u="none" strike="noStrike" cap="none">
                <a:solidFill>
                  <a:schemeClr val="dk1"/>
                </a:solidFill>
                <a:latin typeface="Arial"/>
                <a:ea typeface="Arial"/>
                <a:cs typeface="Arial"/>
                <a:sym typeface="Arial"/>
              </a:rPr>
              <a:t>SALES</a:t>
            </a:r>
            <a:r>
              <a:rPr lang="en-US" sz="1600" b="0" i="0" u="none" strike="noStrike" cap="none">
                <a:solidFill>
                  <a:schemeClr val="dk1"/>
                </a:solidFill>
                <a:latin typeface="Arial"/>
                <a:ea typeface="Arial"/>
                <a:cs typeface="Arial"/>
                <a:sym typeface="Arial"/>
              </a:rPr>
              <a:t> </a:t>
            </a:r>
            <a:endParaRPr/>
          </a:p>
          <a:p>
            <a:pPr marL="457200" marR="0" lvl="0" indent="-381000" algn="l" rtl="0">
              <a:lnSpc>
                <a:spcPct val="150000"/>
              </a:lnSpc>
              <a:spcBef>
                <a:spcPts val="0"/>
              </a:spcBef>
              <a:spcAft>
                <a:spcPts val="0"/>
              </a:spcAft>
              <a:buClr>
                <a:schemeClr val="dk1"/>
              </a:buClr>
              <a:buSzPts val="2400"/>
              <a:buFont typeface="Arial"/>
              <a:buChar char="•"/>
            </a:pPr>
            <a:r>
              <a:rPr lang="en-US" sz="1600" b="0" i="0" u="none" strike="noStrike" cap="none">
                <a:solidFill>
                  <a:schemeClr val="dk1"/>
                </a:solidFill>
                <a:latin typeface="Arial"/>
                <a:ea typeface="Arial"/>
                <a:cs typeface="Arial"/>
                <a:sym typeface="Arial"/>
              </a:rPr>
              <a:t>Unique </a:t>
            </a:r>
            <a:r>
              <a:rPr lang="en-US" sz="1600" b="1" i="0" u="none" strike="noStrike" cap="none">
                <a:solidFill>
                  <a:schemeClr val="dk1"/>
                </a:solidFill>
                <a:latin typeface="Arial"/>
                <a:ea typeface="Arial"/>
                <a:cs typeface="Arial"/>
                <a:sym typeface="Arial"/>
              </a:rPr>
              <a:t>CUSTOMER </a:t>
            </a:r>
            <a:r>
              <a:rPr lang="en-US" sz="1600" b="0" i="0" u="sng" strike="noStrike" cap="none">
                <a:solidFill>
                  <a:schemeClr val="dk1"/>
                </a:solidFill>
                <a:latin typeface="Arial"/>
                <a:ea typeface="Arial"/>
                <a:cs typeface="Arial"/>
                <a:sym typeface="Arial"/>
              </a:rPr>
              <a:t>growth</a:t>
            </a:r>
            <a:endParaRPr/>
          </a:p>
          <a:p>
            <a:pPr marL="457200" marR="0" lvl="0" indent="-381000" algn="l" rtl="0">
              <a:lnSpc>
                <a:spcPct val="150000"/>
              </a:lnSpc>
              <a:spcBef>
                <a:spcPts val="0"/>
              </a:spcBef>
              <a:spcAft>
                <a:spcPts val="0"/>
              </a:spcAft>
              <a:buClr>
                <a:schemeClr val="dk1"/>
              </a:buClr>
              <a:buSzPts val="2400"/>
              <a:buFont typeface="Arial"/>
              <a:buChar char="•"/>
            </a:pPr>
            <a:r>
              <a:rPr lang="en-US" sz="1600" b="0" i="0" u="none" strike="noStrike" cap="none">
                <a:solidFill>
                  <a:schemeClr val="dk1"/>
                </a:solidFill>
                <a:latin typeface="Arial"/>
                <a:ea typeface="Arial"/>
                <a:cs typeface="Arial"/>
                <a:sym typeface="Arial"/>
              </a:rPr>
              <a:t>Total </a:t>
            </a:r>
            <a:r>
              <a:rPr lang="en-US" sz="1600" b="1" i="0" u="none" strike="noStrike" cap="none">
                <a:solidFill>
                  <a:schemeClr val="dk1"/>
                </a:solidFill>
                <a:latin typeface="Arial"/>
                <a:ea typeface="Arial"/>
                <a:cs typeface="Arial"/>
                <a:sym typeface="Arial"/>
              </a:rPr>
              <a:t>COUPON DISCOUNTS </a:t>
            </a:r>
            <a:r>
              <a:rPr lang="en-US" sz="1600" b="0" i="0" u="none" strike="noStrike" cap="none">
                <a:solidFill>
                  <a:schemeClr val="dk1"/>
                </a:solidFill>
                <a:latin typeface="Arial"/>
                <a:ea typeface="Arial"/>
                <a:cs typeface="Arial"/>
                <a:sym typeface="Arial"/>
              </a:rPr>
              <a:t>($$ spend) </a:t>
            </a:r>
            <a:endParaRPr/>
          </a:p>
          <a:p>
            <a:pPr marL="457200" marR="0" lvl="0" indent="-381000" algn="l" rtl="0">
              <a:lnSpc>
                <a:spcPct val="150000"/>
              </a:lnSpc>
              <a:spcBef>
                <a:spcPts val="0"/>
              </a:spcBef>
              <a:spcAft>
                <a:spcPts val="0"/>
              </a:spcAft>
              <a:buClr>
                <a:schemeClr val="dk1"/>
              </a:buClr>
              <a:buSzPts val="2400"/>
              <a:buFont typeface="Arial"/>
              <a:buChar char="•"/>
            </a:pPr>
            <a:r>
              <a:rPr lang="en-US" sz="1600" b="1" i="0" u="none" strike="noStrike" cap="none">
                <a:solidFill>
                  <a:schemeClr val="dk1"/>
                </a:solidFill>
                <a:latin typeface="Arial"/>
                <a:ea typeface="Arial"/>
                <a:cs typeface="Arial"/>
                <a:sym typeface="Arial"/>
              </a:rPr>
              <a:t>SALES</a:t>
            </a:r>
            <a:r>
              <a:rPr lang="en-US" sz="1600" b="0" i="0" u="none" strike="noStrike" cap="none">
                <a:solidFill>
                  <a:schemeClr val="dk1"/>
                </a:solidFill>
                <a:latin typeface="Arial"/>
                <a:ea typeface="Arial"/>
                <a:cs typeface="Arial"/>
                <a:sym typeface="Arial"/>
              </a:rPr>
              <a:t> </a:t>
            </a:r>
            <a:r>
              <a:rPr lang="en-US" sz="1600" b="0" i="0" u="sng" strike="noStrike" cap="none">
                <a:solidFill>
                  <a:schemeClr val="dk1"/>
                </a:solidFill>
                <a:latin typeface="Arial"/>
                <a:ea typeface="Arial"/>
                <a:cs typeface="Arial"/>
                <a:sym typeface="Arial"/>
              </a:rPr>
              <a:t>growth</a:t>
            </a:r>
            <a:r>
              <a:rPr lang="en-US" sz="1600" b="0" i="0" u="none" strike="noStrike" cap="none">
                <a:solidFill>
                  <a:schemeClr val="dk1"/>
                </a:solidFill>
                <a:latin typeface="Arial"/>
                <a:ea typeface="Arial"/>
                <a:cs typeface="Arial"/>
                <a:sym typeface="Arial"/>
              </a:rPr>
              <a:t> </a:t>
            </a:r>
            <a:endParaRPr/>
          </a:p>
          <a:p>
            <a:pPr marL="457200" marR="0" lvl="0" indent="-381000" algn="l" rtl="0">
              <a:lnSpc>
                <a:spcPct val="150000"/>
              </a:lnSpc>
              <a:spcBef>
                <a:spcPts val="0"/>
              </a:spcBef>
              <a:spcAft>
                <a:spcPts val="0"/>
              </a:spcAft>
              <a:buClr>
                <a:schemeClr val="dk1"/>
              </a:buClr>
              <a:buSzPts val="2400"/>
              <a:buFont typeface="Arial"/>
              <a:buChar char="•"/>
            </a:pPr>
            <a:r>
              <a:rPr lang="en-US" sz="1600" b="0" i="0" u="sng" strike="noStrike" cap="none">
                <a:solidFill>
                  <a:schemeClr val="dk1"/>
                </a:solidFill>
                <a:latin typeface="Arial"/>
                <a:ea typeface="Arial"/>
                <a:cs typeface="Arial"/>
                <a:sym typeface="Arial"/>
              </a:rPr>
              <a:t>Overall</a:t>
            </a:r>
            <a:r>
              <a:rPr lang="en-US" sz="1600" b="0" i="0" u="none" strike="noStrike" cap="none">
                <a:solidFill>
                  <a:schemeClr val="dk1"/>
                </a:solidFill>
                <a:latin typeface="Arial"/>
                <a:ea typeface="Arial"/>
                <a:cs typeface="Arial"/>
                <a:sym typeface="Arial"/>
              </a:rPr>
              <a:t> </a:t>
            </a:r>
            <a:r>
              <a:rPr lang="en-US" sz="1600" b="1" i="0" u="none" strike="noStrike" cap="none">
                <a:solidFill>
                  <a:schemeClr val="dk1"/>
                </a:solidFill>
                <a:latin typeface="Arial"/>
                <a:ea typeface="Arial"/>
                <a:cs typeface="Arial"/>
                <a:sym typeface="Arial"/>
              </a:rPr>
              <a:t>CUSTOMERS</a:t>
            </a:r>
            <a:r>
              <a:rPr lang="en-US" sz="1600" b="0" i="0" u="none" strike="noStrike" cap="none">
                <a:solidFill>
                  <a:schemeClr val="dk1"/>
                </a:solidFill>
                <a:latin typeface="Arial"/>
                <a:ea typeface="Arial"/>
                <a:cs typeface="Arial"/>
                <a:sym typeface="Arial"/>
              </a:rPr>
              <a:t> </a:t>
            </a:r>
            <a:endParaRPr/>
          </a:p>
        </p:txBody>
      </p:sp>
      <p:sp>
        <p:nvSpPr>
          <p:cNvPr id="136" name="Google Shape;136;p3"/>
          <p:cNvSpPr/>
          <p:nvPr/>
        </p:nvSpPr>
        <p:spPr>
          <a:xfrm>
            <a:off x="6196584" y="2721864"/>
            <a:ext cx="5623560" cy="1484376"/>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Rank based on these KPIs - % of Sales has been weighted twice because 80% of revenue comes from 400 manufacturers so we only focus on that.</a:t>
            </a:r>
            <a:endParaRPr/>
          </a:p>
        </p:txBody>
      </p:sp>
      <p:sp>
        <p:nvSpPr>
          <p:cNvPr id="137" name="Google Shape;137;p3"/>
          <p:cNvSpPr/>
          <p:nvPr/>
        </p:nvSpPr>
        <p:spPr>
          <a:xfrm>
            <a:off x="6211824" y="4300728"/>
            <a:ext cx="5623560" cy="1484376"/>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8" name="Google Shape;138;p3"/>
          <p:cNvSpPr/>
          <p:nvPr/>
        </p:nvSpPr>
        <p:spPr>
          <a:xfrm>
            <a:off x="420624" y="2798064"/>
            <a:ext cx="5458968" cy="67665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KPIs</a:t>
            </a:r>
            <a:endParaRPr sz="1800" b="1" i="0" u="none" strike="noStrike" cap="none">
              <a:solidFill>
                <a:schemeClr val="dk1"/>
              </a:solidFill>
              <a:latin typeface="Arial"/>
              <a:ea typeface="Arial"/>
              <a:cs typeface="Arial"/>
              <a:sym typeface="Arial"/>
            </a:endParaRPr>
          </a:p>
        </p:txBody>
      </p:sp>
      <p:pic>
        <p:nvPicPr>
          <p:cNvPr id="139" name="Google Shape;139;p3" descr="Research with solid fill"/>
          <p:cNvPicPr preferRelativeResize="0"/>
          <p:nvPr/>
        </p:nvPicPr>
        <p:blipFill rotWithShape="1">
          <a:blip r:embed="rId4">
            <a:alphaModFix/>
          </a:blip>
          <a:srcRect/>
          <a:stretch/>
        </p:blipFill>
        <p:spPr>
          <a:xfrm>
            <a:off x="2392680" y="2898648"/>
            <a:ext cx="475488" cy="475488"/>
          </a:xfrm>
          <a:prstGeom prst="rect">
            <a:avLst/>
          </a:prstGeom>
          <a:noFill/>
          <a:ln>
            <a:noFill/>
          </a:ln>
        </p:spPr>
      </p:pic>
      <p:sp>
        <p:nvSpPr>
          <p:cNvPr id="140" name="Google Shape;140;p3"/>
          <p:cNvSpPr/>
          <p:nvPr/>
        </p:nvSpPr>
        <p:spPr>
          <a:xfrm>
            <a:off x="6291072" y="2788920"/>
            <a:ext cx="5413248" cy="3992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Methodology</a:t>
            </a:r>
            <a:endParaRPr sz="1800" b="1" i="0" u="none" strike="noStrike" cap="none">
              <a:solidFill>
                <a:schemeClr val="dk1"/>
              </a:solidFill>
              <a:latin typeface="Arial"/>
              <a:ea typeface="Arial"/>
              <a:cs typeface="Arial"/>
              <a:sym typeface="Arial"/>
            </a:endParaRPr>
          </a:p>
        </p:txBody>
      </p:sp>
      <p:sp>
        <p:nvSpPr>
          <p:cNvPr id="141" name="Google Shape;141;p3"/>
          <p:cNvSpPr/>
          <p:nvPr/>
        </p:nvSpPr>
        <p:spPr>
          <a:xfrm>
            <a:off x="6297168" y="4358640"/>
            <a:ext cx="5413248" cy="3992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Calculation</a:t>
            </a:r>
            <a:endParaRPr sz="1800" b="1" i="0" u="none" strike="noStrike" cap="none">
              <a:solidFill>
                <a:schemeClr val="dk1"/>
              </a:solidFill>
              <a:latin typeface="Arial"/>
              <a:ea typeface="Arial"/>
              <a:cs typeface="Arial"/>
              <a:sym typeface="Arial"/>
            </a:endParaRPr>
          </a:p>
        </p:txBody>
      </p:sp>
      <p:sp>
        <p:nvSpPr>
          <p:cNvPr id="142" name="Google Shape;142;p3"/>
          <p:cNvSpPr txBox="1"/>
          <p:nvPr/>
        </p:nvSpPr>
        <p:spPr>
          <a:xfrm>
            <a:off x="0" y="7449624"/>
            <a:ext cx="5394960" cy="665182"/>
          </a:xfrm>
          <a:prstGeom prst="rect">
            <a:avLst/>
          </a:prstGeom>
          <a:blipFill rotWithShape="1">
            <a:blip r:embed="rId5">
              <a:alphaModFix/>
            </a:blip>
            <a:stretch>
              <a:fillRect/>
            </a:stretch>
          </a:blip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43" name="Google Shape;143;p3"/>
          <p:cNvSpPr txBox="1"/>
          <p:nvPr/>
        </p:nvSpPr>
        <p:spPr>
          <a:xfrm>
            <a:off x="6296025" y="4867275"/>
            <a:ext cx="5410200" cy="785921"/>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44" name="Google Shape;144;p3"/>
          <p:cNvSpPr/>
          <p:nvPr/>
        </p:nvSpPr>
        <p:spPr>
          <a:xfrm>
            <a:off x="6244209" y="5829300"/>
            <a:ext cx="5623560" cy="16192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050" b="0" i="0" u="none" strike="noStrike" cap="none">
                <a:solidFill>
                  <a:schemeClr val="dk1"/>
                </a:solidFill>
                <a:latin typeface="Arial"/>
                <a:ea typeface="Arial"/>
                <a:cs typeface="Arial"/>
                <a:sym typeface="Arial"/>
              </a:rPr>
              <a:t>* Top 80 are responsible for ~45% of the total revenue</a:t>
            </a:r>
            <a:endParaRPr sz="1050" b="0" i="0" u="none" strike="noStrike" cap="none">
              <a:solidFill>
                <a:schemeClr val="dk1"/>
              </a:solidFill>
              <a:latin typeface="Arial"/>
              <a:ea typeface="Arial"/>
              <a:cs typeface="Arial"/>
              <a:sym typeface="Arial"/>
            </a:endParaRPr>
          </a:p>
        </p:txBody>
      </p:sp>
      <p:pic>
        <p:nvPicPr>
          <p:cNvPr id="145" name="Google Shape;145;p3" descr="Mathematics with solid fill"/>
          <p:cNvPicPr preferRelativeResize="0"/>
          <p:nvPr/>
        </p:nvPicPr>
        <p:blipFill rotWithShape="1">
          <a:blip r:embed="rId7">
            <a:alphaModFix/>
          </a:blip>
          <a:srcRect/>
          <a:stretch/>
        </p:blipFill>
        <p:spPr>
          <a:xfrm>
            <a:off x="7981950" y="4381500"/>
            <a:ext cx="342899" cy="342899"/>
          </a:xfrm>
          <a:prstGeom prst="rect">
            <a:avLst/>
          </a:prstGeom>
          <a:noFill/>
          <a:ln>
            <a:noFill/>
          </a:ln>
        </p:spPr>
      </p:pic>
      <p:pic>
        <p:nvPicPr>
          <p:cNvPr id="146" name="Google Shape;146;p3" descr="Circles with arrows with solid fill"/>
          <p:cNvPicPr preferRelativeResize="0"/>
          <p:nvPr/>
        </p:nvPicPr>
        <p:blipFill rotWithShape="1">
          <a:blip r:embed="rId8">
            <a:alphaModFix/>
          </a:blip>
          <a:srcRect/>
          <a:stretch/>
        </p:blipFill>
        <p:spPr>
          <a:xfrm>
            <a:off x="7781924" y="2781299"/>
            <a:ext cx="445275" cy="44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ED037C"/>
              </a:buClr>
              <a:buSzPts val="2400"/>
              <a:buFont typeface="Arial"/>
              <a:buNone/>
            </a:pPr>
            <a:r>
              <a:rPr lang="en-US"/>
              <a:t>Methodology</a:t>
            </a:r>
            <a:endParaRPr/>
          </a:p>
        </p:txBody>
      </p:sp>
      <p:sp>
        <p:nvSpPr>
          <p:cNvPr id="152" name="Google Shape;152;p4"/>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Customers</a:t>
            </a:r>
            <a:endParaRPr/>
          </a:p>
        </p:txBody>
      </p:sp>
      <p:sp>
        <p:nvSpPr>
          <p:cNvPr id="153" name="Google Shape;153;p4"/>
          <p:cNvSpPr/>
          <p:nvPr/>
        </p:nvSpPr>
        <p:spPr>
          <a:xfrm>
            <a:off x="335280" y="1588008"/>
            <a:ext cx="11469624" cy="899160"/>
          </a:xfrm>
          <a:prstGeom prst="rect">
            <a:avLst/>
          </a:prstGeom>
          <a:noFill/>
          <a:ln w="25400" cap="flat" cmpd="sng">
            <a:solidFill>
              <a:srgbClr val="ED03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p:txBody>
      </p:sp>
      <p:sp>
        <p:nvSpPr>
          <p:cNvPr id="154" name="Google Shape;154;p4"/>
          <p:cNvSpPr/>
          <p:nvPr/>
        </p:nvSpPr>
        <p:spPr>
          <a:xfrm>
            <a:off x="1234440" y="1664208"/>
            <a:ext cx="10415016" cy="749808"/>
          </a:xfrm>
          <a:prstGeom prst="rect">
            <a:avLst/>
          </a:prstGeom>
          <a:solidFill>
            <a:srgbClr val="FBF4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CUSTOMER </a:t>
            </a:r>
            <a:r>
              <a:rPr lang="en-US" sz="1800" b="1" i="0" u="none" strike="noStrike" cap="none">
                <a:solidFill>
                  <a:schemeClr val="dk1"/>
                </a:solidFill>
                <a:latin typeface="Arial"/>
                <a:ea typeface="Arial"/>
                <a:cs typeface="Arial"/>
                <a:sym typeface="Arial"/>
              </a:rPr>
              <a:t>DEMOGRAPHICS</a:t>
            </a:r>
            <a:r>
              <a:rPr lang="en-US" sz="1600" b="0" i="0" u="none" strike="noStrike" cap="none">
                <a:solidFill>
                  <a:schemeClr val="dk1"/>
                </a:solidFill>
                <a:latin typeface="Arial"/>
                <a:ea typeface="Arial"/>
                <a:cs typeface="Arial"/>
                <a:sym typeface="Arial"/>
              </a:rPr>
              <a:t> AND SPENDING </a:t>
            </a:r>
            <a:r>
              <a:rPr lang="en-US" sz="1800" b="1" i="0" u="none" strike="noStrike" cap="none">
                <a:solidFill>
                  <a:schemeClr val="dk1"/>
                </a:solidFill>
                <a:latin typeface="Arial"/>
                <a:ea typeface="Arial"/>
                <a:cs typeface="Arial"/>
                <a:sym typeface="Arial"/>
              </a:rPr>
              <a:t>PATTERNS</a:t>
            </a:r>
            <a:endParaRPr sz="1600" b="1" i="0" u="none" strike="noStrike" cap="none">
              <a:solidFill>
                <a:schemeClr val="dk1"/>
              </a:solidFill>
              <a:latin typeface="Arial"/>
              <a:ea typeface="Arial"/>
              <a:cs typeface="Arial"/>
              <a:sym typeface="Arial"/>
            </a:endParaRPr>
          </a:p>
        </p:txBody>
      </p:sp>
      <p:sp>
        <p:nvSpPr>
          <p:cNvPr id="155" name="Google Shape;155;p4"/>
          <p:cNvSpPr txBox="1"/>
          <p:nvPr/>
        </p:nvSpPr>
        <p:spPr>
          <a:xfrm>
            <a:off x="0" y="7449624"/>
            <a:ext cx="5394960" cy="665182"/>
          </a:xfrm>
          <a:prstGeom prst="rect">
            <a:avLst/>
          </a:prstGeom>
          <a:blipFill rotWithShape="1">
            <a:blip r:embed="rId3">
              <a:alphaModFix/>
            </a:blip>
            <a:stretch>
              <a:fillRect/>
            </a:stretch>
          </a:blip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56" name="Google Shape;156;p4"/>
          <p:cNvSpPr/>
          <p:nvPr/>
        </p:nvSpPr>
        <p:spPr>
          <a:xfrm>
            <a:off x="347471" y="2715768"/>
            <a:ext cx="11473053" cy="3072384"/>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419100" marR="0" lvl="0" indent="-342900" algn="l" rtl="0">
              <a:lnSpc>
                <a:spcPct val="100000"/>
              </a:lnSpc>
              <a:spcBef>
                <a:spcPts val="0"/>
              </a:spcBef>
              <a:spcAft>
                <a:spcPts val="0"/>
              </a:spcAft>
              <a:buClr>
                <a:schemeClr val="dk1"/>
              </a:buClr>
              <a:buSzPts val="2400"/>
              <a:buFont typeface="Arial"/>
              <a:buAutoNum type="arabicPeriod"/>
            </a:pPr>
            <a:r>
              <a:rPr lang="en-US" sz="1800" b="0" i="0" u="none" strike="noStrike" cap="none" dirty="0">
                <a:solidFill>
                  <a:schemeClr val="dk1"/>
                </a:solidFill>
                <a:latin typeface="Arial"/>
                <a:ea typeface="Arial"/>
                <a:cs typeface="Arial"/>
                <a:sym typeface="Arial"/>
              </a:rPr>
              <a:t>Measured </a:t>
            </a:r>
            <a:r>
              <a:rPr lang="en-US" sz="1800" b="1" i="0" u="none" strike="noStrike" cap="none" dirty="0">
                <a:solidFill>
                  <a:schemeClr val="dk1"/>
                </a:solidFill>
                <a:latin typeface="Arial"/>
                <a:ea typeface="Arial"/>
                <a:cs typeface="Arial"/>
                <a:sym typeface="Arial"/>
              </a:rPr>
              <a:t>demographics and price sensitivity </a:t>
            </a:r>
            <a:r>
              <a:rPr lang="en-US" sz="1800" b="0" i="0" u="none" strike="noStrike" cap="none" dirty="0">
                <a:solidFill>
                  <a:schemeClr val="dk1"/>
                </a:solidFill>
                <a:latin typeface="Arial"/>
                <a:ea typeface="Arial"/>
                <a:cs typeface="Arial"/>
                <a:sym typeface="Arial"/>
              </a:rPr>
              <a:t>to </a:t>
            </a:r>
            <a:r>
              <a:rPr lang="en-US" sz="1800" dirty="0">
                <a:solidFill>
                  <a:schemeClr val="dk1"/>
                </a:solidFill>
              </a:rPr>
              <a:t>changes in sales and demand</a:t>
            </a:r>
            <a:r>
              <a:rPr lang="en-US" sz="1800" b="0" i="0" u="none" strike="noStrike" cap="none" dirty="0">
                <a:solidFill>
                  <a:schemeClr val="dk1"/>
                </a:solidFill>
                <a:latin typeface="Arial"/>
                <a:ea typeface="Arial"/>
                <a:cs typeface="Arial"/>
                <a:sym typeface="Arial"/>
              </a:rPr>
              <a:t> by performing regressions*. This helped us identify what groups would increase ROI for manufacturers. </a:t>
            </a:r>
            <a:endParaRPr dirty="0"/>
          </a:p>
          <a:p>
            <a:pPr marL="419100" marR="0" lvl="0" indent="-342900" algn="l" rtl="0">
              <a:lnSpc>
                <a:spcPct val="100000"/>
              </a:lnSpc>
              <a:spcBef>
                <a:spcPts val="1200"/>
              </a:spcBef>
              <a:spcAft>
                <a:spcPts val="0"/>
              </a:spcAft>
              <a:buClr>
                <a:schemeClr val="dk1"/>
              </a:buClr>
              <a:buSzPts val="2400"/>
              <a:buFont typeface="Arial"/>
              <a:buAutoNum type="arabicPeriod"/>
            </a:pPr>
            <a:r>
              <a:rPr lang="en-US" sz="1800" b="0" i="0" u="none" strike="noStrike" cap="none" dirty="0">
                <a:solidFill>
                  <a:schemeClr val="dk1"/>
                </a:solidFill>
                <a:latin typeface="Arial"/>
                <a:ea typeface="Arial"/>
                <a:cs typeface="Arial"/>
                <a:sym typeface="Arial"/>
              </a:rPr>
              <a:t>We used </a:t>
            </a:r>
            <a:r>
              <a:rPr lang="en-US" sz="1800" dirty="0">
                <a:solidFill>
                  <a:schemeClr val="dk1"/>
                </a:solidFill>
              </a:rPr>
              <a:t>Association Rule Learning (ARL)</a:t>
            </a:r>
            <a:r>
              <a:rPr lang="en-US" sz="1800" b="0" i="0" u="none" strike="noStrike" cap="none" dirty="0">
                <a:solidFill>
                  <a:schemeClr val="dk1"/>
                </a:solidFill>
                <a:latin typeface="Arial"/>
                <a:ea typeface="Arial"/>
                <a:cs typeface="Arial"/>
                <a:sym typeface="Arial"/>
              </a:rPr>
              <a:t> to identify </a:t>
            </a:r>
            <a:r>
              <a:rPr lang="en-US" sz="1800" b="1" i="0" u="none" strike="noStrike" cap="none" dirty="0">
                <a:solidFill>
                  <a:schemeClr val="dk1"/>
                </a:solidFill>
                <a:latin typeface="Arial"/>
                <a:ea typeface="Arial"/>
                <a:cs typeface="Arial"/>
                <a:sym typeface="Arial"/>
              </a:rPr>
              <a:t>customer patterns</a:t>
            </a:r>
            <a:r>
              <a:rPr lang="en-US" sz="1800" b="0" i="0" u="none" strike="noStrike" cap="none" dirty="0">
                <a:solidFill>
                  <a:schemeClr val="dk1"/>
                </a:solidFill>
                <a:latin typeface="Arial"/>
                <a:ea typeface="Arial"/>
                <a:cs typeface="Arial"/>
                <a:sym typeface="Arial"/>
              </a:rPr>
              <a:t> and see “</a:t>
            </a:r>
            <a:r>
              <a:rPr lang="en-US" sz="1800" b="0" i="1" u="none" strike="noStrike" cap="none" dirty="0">
                <a:solidFill>
                  <a:schemeClr val="dk1"/>
                </a:solidFill>
                <a:latin typeface="Arial"/>
                <a:ea typeface="Arial"/>
                <a:cs typeface="Arial"/>
                <a:sym typeface="Arial"/>
              </a:rPr>
              <a:t>if they buy product X what other products are they most likely to buy</a:t>
            </a:r>
            <a:r>
              <a:rPr lang="en-US" sz="1800" b="0" i="0" u="none" strike="noStrike" cap="none" dirty="0">
                <a:solidFill>
                  <a:schemeClr val="dk1"/>
                </a:solidFill>
                <a:latin typeface="Arial"/>
                <a:ea typeface="Arial"/>
                <a:cs typeface="Arial"/>
                <a:sym typeface="Arial"/>
              </a:rPr>
              <a:t>?”**</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e.g. someone buying pet litter is very likely to respond to a promotion of air freshener. </a:t>
            </a:r>
            <a:endParaRPr dirty="0"/>
          </a:p>
          <a:p>
            <a:pPr marL="76200" marR="0" lvl="0" indent="0" algn="l" rtl="0">
              <a:lnSpc>
                <a:spcPct val="150000"/>
              </a:lnSpc>
              <a:spcBef>
                <a:spcPts val="1200"/>
              </a:spcBef>
              <a:spcAft>
                <a:spcPts val="0"/>
              </a:spcAft>
              <a:buNone/>
            </a:pPr>
            <a:endParaRPr sz="1600" b="0" i="0" u="none" strike="noStrike" cap="none" dirty="0">
              <a:solidFill>
                <a:schemeClr val="dk1"/>
              </a:solidFill>
              <a:latin typeface="Arial"/>
              <a:ea typeface="Arial"/>
              <a:cs typeface="Arial"/>
              <a:sym typeface="Arial"/>
            </a:endParaRPr>
          </a:p>
        </p:txBody>
      </p:sp>
      <p:sp>
        <p:nvSpPr>
          <p:cNvPr id="157" name="Google Shape;157;p4"/>
          <p:cNvSpPr/>
          <p:nvPr/>
        </p:nvSpPr>
        <p:spPr>
          <a:xfrm>
            <a:off x="347475" y="6189375"/>
            <a:ext cx="5623500" cy="42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 </a:t>
            </a:r>
            <a:r>
              <a:rPr lang="en-US" sz="1000">
                <a:solidFill>
                  <a:schemeClr val="dk1"/>
                </a:solidFill>
              </a:rPr>
              <a:t>A</a:t>
            </a:r>
            <a:r>
              <a:rPr lang="en-US" sz="1000" b="0" i="0" u="none" strike="noStrike" cap="none">
                <a:solidFill>
                  <a:schemeClr val="dk1"/>
                </a:solidFill>
                <a:latin typeface="Arial"/>
                <a:ea typeface="Arial"/>
                <a:cs typeface="Arial"/>
                <a:sym typeface="Arial"/>
              </a:rPr>
              <a:t>ll numbers statistically significant. View slides 14 and 15</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000">
                <a:solidFill>
                  <a:schemeClr val="dk1"/>
                </a:solidFill>
              </a:rPr>
              <a:t>** View slide 13</a:t>
            </a:r>
            <a:endParaRPr sz="1000">
              <a:solidFill>
                <a:schemeClr val="dk1"/>
              </a:solidFill>
            </a:endParaRPr>
          </a:p>
        </p:txBody>
      </p:sp>
      <p:pic>
        <p:nvPicPr>
          <p:cNvPr id="158" name="Google Shape;158;p4" descr="Scatterplot with solid fill"/>
          <p:cNvPicPr preferRelativeResize="0"/>
          <p:nvPr/>
        </p:nvPicPr>
        <p:blipFill rotWithShape="1">
          <a:blip r:embed="rId4">
            <a:alphaModFix/>
          </a:blip>
          <a:srcRect/>
          <a:stretch/>
        </p:blipFill>
        <p:spPr>
          <a:xfrm>
            <a:off x="323850" y="1600200"/>
            <a:ext cx="9144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ED037C"/>
              </a:buClr>
              <a:buSzPts val="2400"/>
              <a:buFont typeface="Arial"/>
              <a:buNone/>
            </a:pPr>
            <a:r>
              <a:rPr lang="en-US"/>
              <a:t>Summary and Recommendations</a:t>
            </a:r>
            <a:endParaRPr/>
          </a:p>
        </p:txBody>
      </p:sp>
      <p:sp>
        <p:nvSpPr>
          <p:cNvPr id="164" name="Google Shape;164;p5"/>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5</a:t>
            </a:fld>
            <a:endParaRPr/>
          </a:p>
        </p:txBody>
      </p:sp>
      <p:sp>
        <p:nvSpPr>
          <p:cNvPr id="165" name="Google Shape;165;p5"/>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Overall Conclusions</a:t>
            </a:r>
            <a:endParaRPr/>
          </a:p>
        </p:txBody>
      </p:sp>
      <p:sp>
        <p:nvSpPr>
          <p:cNvPr id="166" name="Google Shape;166;p5"/>
          <p:cNvSpPr/>
          <p:nvPr/>
        </p:nvSpPr>
        <p:spPr>
          <a:xfrm>
            <a:off x="335280" y="1588007"/>
            <a:ext cx="11469624" cy="4174617"/>
          </a:xfrm>
          <a:prstGeom prst="rect">
            <a:avLst/>
          </a:prstGeom>
          <a:noFill/>
          <a:ln w="25400" cap="flat" cmpd="sng">
            <a:solidFill>
              <a:srgbClr val="ED03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p:txBody>
      </p:sp>
      <p:sp>
        <p:nvSpPr>
          <p:cNvPr id="167" name="Google Shape;167;p5"/>
          <p:cNvSpPr/>
          <p:nvPr/>
        </p:nvSpPr>
        <p:spPr>
          <a:xfrm>
            <a:off x="1234440" y="1740408"/>
            <a:ext cx="10415100" cy="749700"/>
          </a:xfrm>
          <a:prstGeom prst="rect">
            <a:avLst/>
          </a:prstGeom>
          <a:solidFill>
            <a:srgbClr val="FBF4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dk1"/>
                </a:solidFill>
              </a:rPr>
              <a:t>Partner</a:t>
            </a:r>
            <a:r>
              <a:rPr lang="en-US" sz="1600" b="0" i="0" u="none" strike="noStrike" cap="none">
                <a:solidFill>
                  <a:schemeClr val="dk1"/>
                </a:solidFill>
                <a:latin typeface="Arial"/>
                <a:ea typeface="Arial"/>
                <a:cs typeface="Arial"/>
                <a:sym typeface="Arial"/>
              </a:rPr>
              <a:t> up with </a:t>
            </a:r>
            <a:r>
              <a:rPr lang="en-US" sz="1600" b="1" i="0" u="none" strike="noStrike" cap="none">
                <a:solidFill>
                  <a:schemeClr val="dk1"/>
                </a:solidFill>
              </a:rPr>
              <a:t>7 manufacturers </a:t>
            </a:r>
            <a:r>
              <a:rPr lang="en-US" sz="1600" i="0" u="none" strike="noStrike" cap="none">
                <a:solidFill>
                  <a:schemeClr val="dk1"/>
                </a:solidFill>
              </a:rPr>
              <a:t>in the</a:t>
            </a:r>
            <a:r>
              <a:rPr lang="en-US" sz="1600" b="1" i="0" u="none" strike="noStrike" cap="none">
                <a:solidFill>
                  <a:schemeClr val="dk1"/>
                </a:solidFill>
              </a:rPr>
              <a:t> Grocery, Drug GM, </a:t>
            </a:r>
            <a:r>
              <a:rPr lang="en-US" sz="1600" b="1">
                <a:solidFill>
                  <a:schemeClr val="dk1"/>
                </a:solidFill>
              </a:rPr>
              <a:t>M</a:t>
            </a:r>
            <a:r>
              <a:rPr lang="en-US" sz="1600" b="1" i="0" u="none" strike="noStrike" cap="none">
                <a:solidFill>
                  <a:schemeClr val="dk1"/>
                </a:solidFill>
              </a:rPr>
              <a:t>eat and </a:t>
            </a:r>
            <a:r>
              <a:rPr lang="en-US" sz="1600" b="1">
                <a:solidFill>
                  <a:schemeClr val="dk1"/>
                </a:solidFill>
              </a:rPr>
              <a:t>P</a:t>
            </a:r>
            <a:r>
              <a:rPr lang="en-US" sz="1600" b="1" i="0" u="none" strike="noStrike" cap="none">
                <a:solidFill>
                  <a:schemeClr val="dk1"/>
                </a:solidFill>
              </a:rPr>
              <a:t>roduce departments</a:t>
            </a:r>
            <a:r>
              <a:rPr lang="en-US" sz="1600" b="0" i="0" u="none" strike="noStrike" cap="none">
                <a:solidFill>
                  <a:schemeClr val="dk1"/>
                </a:solidFill>
                <a:latin typeface="Arial"/>
                <a:ea typeface="Arial"/>
                <a:cs typeface="Arial"/>
                <a:sym typeface="Arial"/>
              </a:rPr>
              <a:t> but heavily focused on </a:t>
            </a:r>
            <a:r>
              <a:rPr lang="en-US" sz="1600">
                <a:solidFill>
                  <a:schemeClr val="dk1"/>
                </a:solidFill>
              </a:rPr>
              <a:t>Grocery.</a:t>
            </a:r>
            <a:endParaRPr/>
          </a:p>
        </p:txBody>
      </p:sp>
      <p:sp>
        <p:nvSpPr>
          <p:cNvPr id="168" name="Google Shape;168;p5"/>
          <p:cNvSpPr txBox="1"/>
          <p:nvPr/>
        </p:nvSpPr>
        <p:spPr>
          <a:xfrm>
            <a:off x="0" y="7449624"/>
            <a:ext cx="5394960" cy="665182"/>
          </a:xfrm>
          <a:prstGeom prst="rect">
            <a:avLst/>
          </a:prstGeom>
          <a:blipFill rotWithShape="1">
            <a:blip r:embed="rId3">
              <a:alphaModFix/>
            </a:blip>
            <a:stretch>
              <a:fillRect/>
            </a:stretch>
          </a:blip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69" name="Google Shape;169;p5"/>
          <p:cNvSpPr/>
          <p:nvPr/>
        </p:nvSpPr>
        <p:spPr>
          <a:xfrm>
            <a:off x="1234440" y="2759583"/>
            <a:ext cx="10415100" cy="749700"/>
          </a:xfrm>
          <a:prstGeom prst="rect">
            <a:avLst/>
          </a:prstGeom>
          <a:solidFill>
            <a:srgbClr val="FBF4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The above </a:t>
            </a:r>
            <a:r>
              <a:rPr lang="en-US" sz="1600">
                <a:solidFill>
                  <a:schemeClr val="dk1"/>
                </a:solidFill>
              </a:rPr>
              <a:t>are</a:t>
            </a:r>
            <a:r>
              <a:rPr lang="en-US" sz="1600" b="0" i="0" u="none" strike="noStrike" cap="none">
                <a:solidFill>
                  <a:schemeClr val="dk1"/>
                </a:solidFill>
                <a:latin typeface="Arial"/>
                <a:ea typeface="Arial"/>
                <a:cs typeface="Arial"/>
                <a:sym typeface="Arial"/>
              </a:rPr>
              <a:t> those that are highly ranked by the scorecard and ARL algorithm, and where we see </a:t>
            </a:r>
            <a:r>
              <a:rPr lang="en-US" sz="1600" b="1" i="0" u="none" strike="noStrike" cap="none">
                <a:solidFill>
                  <a:schemeClr val="dk1"/>
                </a:solidFill>
              </a:rPr>
              <a:t>potential</a:t>
            </a:r>
            <a:r>
              <a:rPr lang="en-US" sz="1600" b="0" i="0" u="none" strike="noStrike" cap="none">
                <a:solidFill>
                  <a:schemeClr val="dk1"/>
                </a:solidFill>
                <a:latin typeface="Arial"/>
                <a:ea typeface="Arial"/>
                <a:cs typeface="Arial"/>
                <a:sym typeface="Arial"/>
              </a:rPr>
              <a:t> such as </a:t>
            </a:r>
            <a:r>
              <a:rPr lang="en-US" sz="1600" b="1" i="0" u="none" strike="noStrike" cap="none">
                <a:solidFill>
                  <a:schemeClr val="dk1"/>
                </a:solidFill>
              </a:rPr>
              <a:t>100-124</a:t>
            </a:r>
            <a:r>
              <a:rPr lang="en-US" sz="1600" b="1">
                <a:solidFill>
                  <a:schemeClr val="dk1"/>
                </a:solidFill>
              </a:rPr>
              <a:t>K</a:t>
            </a:r>
            <a:r>
              <a:rPr lang="en-US" sz="1600" b="1" i="0" u="none" strike="noStrike" cap="none">
                <a:solidFill>
                  <a:schemeClr val="dk1"/>
                </a:solidFill>
              </a:rPr>
              <a:t> income levels</a:t>
            </a:r>
            <a:endParaRPr b="1"/>
          </a:p>
        </p:txBody>
      </p:sp>
      <p:sp>
        <p:nvSpPr>
          <p:cNvPr id="170" name="Google Shape;170;p5"/>
          <p:cNvSpPr/>
          <p:nvPr/>
        </p:nvSpPr>
        <p:spPr>
          <a:xfrm>
            <a:off x="1253490" y="3835908"/>
            <a:ext cx="10415100" cy="749700"/>
          </a:xfrm>
          <a:prstGeom prst="rect">
            <a:avLst/>
          </a:prstGeom>
          <a:solidFill>
            <a:srgbClr val="FBF4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Certain demographic segments such as </a:t>
            </a:r>
            <a:r>
              <a:rPr lang="en-US" sz="1600" b="1" i="0" u="none" strike="noStrike" cap="none">
                <a:solidFill>
                  <a:schemeClr val="dk1"/>
                </a:solidFill>
              </a:rPr>
              <a:t>35-99K income levels</a:t>
            </a:r>
            <a:r>
              <a:rPr lang="en-US" sz="1600" b="0" i="0" u="none" strike="noStrike" cap="none">
                <a:solidFill>
                  <a:schemeClr val="dk1"/>
                </a:solidFill>
                <a:latin typeface="Arial"/>
                <a:ea typeface="Arial"/>
                <a:cs typeface="Arial"/>
                <a:sym typeface="Arial"/>
              </a:rPr>
              <a:t> and </a:t>
            </a:r>
            <a:r>
              <a:rPr lang="en-US" sz="1600" b="1" i="0" u="none" strike="noStrike" cap="none">
                <a:solidFill>
                  <a:schemeClr val="dk1"/>
                </a:solidFill>
              </a:rPr>
              <a:t>ages 25-54</a:t>
            </a:r>
            <a:r>
              <a:rPr lang="en-US" sz="1600" b="0" i="0" u="none" strike="noStrike" cap="none">
                <a:solidFill>
                  <a:schemeClr val="dk1"/>
                </a:solidFill>
                <a:latin typeface="Arial"/>
                <a:ea typeface="Arial"/>
                <a:cs typeface="Arial"/>
                <a:sym typeface="Arial"/>
              </a:rPr>
              <a:t> that are purchasing the above manufacturers</a:t>
            </a:r>
            <a:r>
              <a:rPr lang="en-US" sz="1600">
                <a:solidFill>
                  <a:schemeClr val="dk1"/>
                </a:solidFill>
              </a:rPr>
              <a:t>’</a:t>
            </a:r>
            <a:r>
              <a:rPr lang="en-US" sz="1600" b="0" i="0" u="none" strike="noStrike" cap="none">
                <a:solidFill>
                  <a:schemeClr val="dk1"/>
                </a:solidFill>
                <a:latin typeface="Arial"/>
                <a:ea typeface="Arial"/>
                <a:cs typeface="Arial"/>
                <a:sym typeface="Arial"/>
              </a:rPr>
              <a:t> products have an </a:t>
            </a:r>
            <a:r>
              <a:rPr lang="en-US" sz="1600" b="1" i="0" u="none" strike="noStrike" cap="none">
                <a:solidFill>
                  <a:schemeClr val="dk1"/>
                </a:solidFill>
              </a:rPr>
              <a:t>impact on sales value</a:t>
            </a:r>
            <a:r>
              <a:rPr lang="en-US" sz="1600">
                <a:solidFill>
                  <a:schemeClr val="dk1"/>
                </a:solidFill>
              </a:rPr>
              <a:t>*</a:t>
            </a:r>
            <a:endParaRPr sz="1600" b="0" i="0" u="none" strike="noStrike" cap="none">
              <a:solidFill>
                <a:schemeClr val="dk1"/>
              </a:solidFill>
              <a:latin typeface="Arial"/>
              <a:ea typeface="Arial"/>
              <a:cs typeface="Arial"/>
              <a:sym typeface="Arial"/>
            </a:endParaRPr>
          </a:p>
        </p:txBody>
      </p:sp>
      <p:sp>
        <p:nvSpPr>
          <p:cNvPr id="171" name="Google Shape;171;p5"/>
          <p:cNvSpPr/>
          <p:nvPr/>
        </p:nvSpPr>
        <p:spPr>
          <a:xfrm>
            <a:off x="1272540" y="4845558"/>
            <a:ext cx="10415100" cy="749700"/>
          </a:xfrm>
          <a:prstGeom prst="rect">
            <a:avLst/>
          </a:prstGeom>
          <a:solidFill>
            <a:srgbClr val="FBF4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1" i="0" u="none" strike="noStrike" cap="none">
                <a:solidFill>
                  <a:schemeClr val="dk1"/>
                </a:solidFill>
              </a:rPr>
              <a:t>Manufacturer promotion</a:t>
            </a:r>
            <a:r>
              <a:rPr lang="en-US" sz="1600" b="0" i="0" u="none" strike="noStrike" cap="none">
                <a:solidFill>
                  <a:schemeClr val="dk1"/>
                </a:solidFill>
                <a:latin typeface="Arial"/>
                <a:ea typeface="Arial"/>
                <a:cs typeface="Arial"/>
                <a:sym typeface="Arial"/>
              </a:rPr>
              <a:t> seems to be more </a:t>
            </a:r>
            <a:r>
              <a:rPr lang="en-US" sz="1600" b="1" i="0" u="none" strike="noStrike" cap="none">
                <a:solidFill>
                  <a:schemeClr val="dk1"/>
                </a:solidFill>
              </a:rPr>
              <a:t>effective</a:t>
            </a:r>
            <a:r>
              <a:rPr lang="en-US" sz="1600" b="0" i="0" u="none" strike="noStrike" cap="none">
                <a:solidFill>
                  <a:schemeClr val="dk1"/>
                </a:solidFill>
                <a:latin typeface="Arial"/>
                <a:ea typeface="Arial"/>
                <a:cs typeface="Arial"/>
                <a:sym typeface="Arial"/>
              </a:rPr>
              <a:t> than retailer promotion on </a:t>
            </a:r>
            <a:r>
              <a:rPr lang="en-US" sz="1600" b="1" i="0" u="none" strike="noStrike" cap="none">
                <a:solidFill>
                  <a:schemeClr val="dk1"/>
                </a:solidFill>
              </a:rPr>
              <a:t>quantity demanded</a:t>
            </a:r>
            <a:r>
              <a:rPr lang="en-US" sz="1600" b="0" i="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p:txBody>
      </p:sp>
      <p:pic>
        <p:nvPicPr>
          <p:cNvPr id="172" name="Google Shape;172;p5" descr="Badge with solid fill"/>
          <p:cNvPicPr preferRelativeResize="0"/>
          <p:nvPr/>
        </p:nvPicPr>
        <p:blipFill rotWithShape="1">
          <a:blip r:embed="rId4">
            <a:alphaModFix/>
          </a:blip>
          <a:srcRect/>
          <a:stretch/>
        </p:blipFill>
        <p:spPr>
          <a:xfrm>
            <a:off x="333375" y="2676525"/>
            <a:ext cx="914400" cy="914400"/>
          </a:xfrm>
          <a:prstGeom prst="rect">
            <a:avLst/>
          </a:prstGeom>
          <a:noFill/>
          <a:ln>
            <a:noFill/>
          </a:ln>
        </p:spPr>
      </p:pic>
      <p:pic>
        <p:nvPicPr>
          <p:cNvPr id="173" name="Google Shape;173;p5" descr="Badge 3 with solid fill"/>
          <p:cNvPicPr preferRelativeResize="0"/>
          <p:nvPr/>
        </p:nvPicPr>
        <p:blipFill rotWithShape="1">
          <a:blip r:embed="rId5">
            <a:alphaModFix/>
          </a:blip>
          <a:srcRect/>
          <a:stretch/>
        </p:blipFill>
        <p:spPr>
          <a:xfrm>
            <a:off x="330975" y="3740925"/>
            <a:ext cx="914400" cy="914400"/>
          </a:xfrm>
          <a:prstGeom prst="rect">
            <a:avLst/>
          </a:prstGeom>
          <a:noFill/>
          <a:ln>
            <a:noFill/>
          </a:ln>
        </p:spPr>
      </p:pic>
      <p:pic>
        <p:nvPicPr>
          <p:cNvPr id="174" name="Google Shape;174;p5" descr="Badge 1 with solid fill"/>
          <p:cNvPicPr preferRelativeResize="0"/>
          <p:nvPr/>
        </p:nvPicPr>
        <p:blipFill rotWithShape="1">
          <a:blip r:embed="rId6">
            <a:alphaModFix/>
          </a:blip>
          <a:srcRect/>
          <a:stretch/>
        </p:blipFill>
        <p:spPr>
          <a:xfrm>
            <a:off x="357150" y="1671600"/>
            <a:ext cx="914400" cy="914400"/>
          </a:xfrm>
          <a:prstGeom prst="rect">
            <a:avLst/>
          </a:prstGeom>
          <a:noFill/>
          <a:ln>
            <a:noFill/>
          </a:ln>
        </p:spPr>
      </p:pic>
      <p:pic>
        <p:nvPicPr>
          <p:cNvPr id="175" name="Google Shape;175;p5" descr="Badge 4 with solid fill"/>
          <p:cNvPicPr preferRelativeResize="0"/>
          <p:nvPr/>
        </p:nvPicPr>
        <p:blipFill rotWithShape="1">
          <a:blip r:embed="rId7">
            <a:alphaModFix/>
          </a:blip>
          <a:srcRect/>
          <a:stretch/>
        </p:blipFill>
        <p:spPr>
          <a:xfrm>
            <a:off x="345225" y="4755300"/>
            <a:ext cx="914400" cy="914400"/>
          </a:xfrm>
          <a:prstGeom prst="rect">
            <a:avLst/>
          </a:prstGeom>
          <a:noFill/>
          <a:ln>
            <a:noFill/>
          </a:ln>
        </p:spPr>
      </p:pic>
      <p:sp>
        <p:nvSpPr>
          <p:cNvPr id="176" name="Google Shape;176;p5"/>
          <p:cNvSpPr/>
          <p:nvPr/>
        </p:nvSpPr>
        <p:spPr>
          <a:xfrm>
            <a:off x="357150" y="6096050"/>
            <a:ext cx="5623500" cy="42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050" b="0" i="0" u="none" strike="noStrike" cap="none">
                <a:solidFill>
                  <a:schemeClr val="dk1"/>
                </a:solidFill>
                <a:latin typeface="Arial"/>
                <a:ea typeface="Arial"/>
                <a:cs typeface="Arial"/>
                <a:sym typeface="Arial"/>
              </a:rPr>
              <a:t>* </a:t>
            </a:r>
            <a:r>
              <a:rPr lang="en-US" sz="1050">
                <a:solidFill>
                  <a:schemeClr val="dk1"/>
                </a:solidFill>
              </a:rPr>
              <a:t>A</a:t>
            </a:r>
            <a:r>
              <a:rPr lang="en-US" sz="1050" b="0" i="0" u="none" strike="noStrike" cap="none">
                <a:solidFill>
                  <a:schemeClr val="dk1"/>
                </a:solidFill>
                <a:latin typeface="Arial"/>
                <a:ea typeface="Arial"/>
                <a:cs typeface="Arial"/>
                <a:sym typeface="Arial"/>
              </a:rPr>
              <a:t>ll numbers statistically significant and view slide 1</a:t>
            </a:r>
            <a:r>
              <a:rPr lang="en-US" sz="1050">
                <a:solidFill>
                  <a:schemeClr val="dk1"/>
                </a:solidFill>
              </a:rPr>
              <a:t>4</a:t>
            </a:r>
            <a:endParaRPr sz="10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050">
                <a:solidFill>
                  <a:schemeClr val="dk1"/>
                </a:solidFill>
              </a:rPr>
              <a:t>** View slide 15</a:t>
            </a:r>
            <a:endParaRPr sz="105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800"/>
              <a:buFont typeface="Arial"/>
              <a:buNone/>
            </a:pPr>
            <a:r>
              <a:rPr lang="en-US"/>
              <a:t>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68b9a6ce71_3_197"/>
          <p:cNvSpPr txBox="1">
            <a:spLocks noGrp="1"/>
          </p:cNvSpPr>
          <p:nvPr>
            <p:ph type="ctrTitle"/>
          </p:nvPr>
        </p:nvSpPr>
        <p:spPr>
          <a:xfrm>
            <a:off x="335361" y="198438"/>
            <a:ext cx="9601200" cy="56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ED037C"/>
              </a:buClr>
              <a:buSzPts val="2400"/>
              <a:buFont typeface="Arial"/>
              <a:buNone/>
            </a:pPr>
            <a:r>
              <a:rPr lang="en-US"/>
              <a:t>General Findings</a:t>
            </a:r>
            <a:endParaRPr/>
          </a:p>
        </p:txBody>
      </p:sp>
      <p:sp>
        <p:nvSpPr>
          <p:cNvPr id="188" name="Google Shape;188;g168b9a6ce71_3_197"/>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7</a:t>
            </a:fld>
            <a:endParaRPr/>
          </a:p>
        </p:txBody>
      </p:sp>
      <p:cxnSp>
        <p:nvCxnSpPr>
          <p:cNvPr id="189" name="Google Shape;189;g168b9a6ce71_3_197"/>
          <p:cNvCxnSpPr/>
          <p:nvPr/>
        </p:nvCxnSpPr>
        <p:spPr>
          <a:xfrm>
            <a:off x="311126" y="816457"/>
            <a:ext cx="11618100" cy="28500"/>
          </a:xfrm>
          <a:prstGeom prst="straightConnector1">
            <a:avLst/>
          </a:prstGeom>
          <a:noFill/>
          <a:ln w="28575" cap="flat" cmpd="sng">
            <a:solidFill>
              <a:srgbClr val="EE047C"/>
            </a:solidFill>
            <a:prstDash val="solid"/>
            <a:round/>
            <a:headEnd type="none" w="sm" len="sm"/>
            <a:tailEnd type="none" w="sm" len="sm"/>
          </a:ln>
        </p:spPr>
      </p:cxnSp>
      <p:sp>
        <p:nvSpPr>
          <p:cNvPr id="190" name="Google Shape;190;g168b9a6ce71_3_197"/>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7</a:t>
            </a:fld>
            <a:endParaRPr/>
          </a:p>
        </p:txBody>
      </p:sp>
      <p:pic>
        <p:nvPicPr>
          <p:cNvPr id="191" name="Google Shape;191;g168b9a6ce71_3_197"/>
          <p:cNvPicPr preferRelativeResize="0"/>
          <p:nvPr/>
        </p:nvPicPr>
        <p:blipFill>
          <a:blip r:embed="rId3">
            <a:alphaModFix/>
          </a:blip>
          <a:stretch>
            <a:fillRect/>
          </a:stretch>
        </p:blipFill>
        <p:spPr>
          <a:xfrm>
            <a:off x="8560350" y="952175"/>
            <a:ext cx="3332750" cy="2667271"/>
          </a:xfrm>
          <a:prstGeom prst="rect">
            <a:avLst/>
          </a:prstGeom>
          <a:noFill/>
          <a:ln>
            <a:noFill/>
          </a:ln>
        </p:spPr>
      </p:pic>
      <p:pic>
        <p:nvPicPr>
          <p:cNvPr id="192" name="Google Shape;192;g168b9a6ce71_3_197"/>
          <p:cNvPicPr preferRelativeResize="0"/>
          <p:nvPr/>
        </p:nvPicPr>
        <p:blipFill>
          <a:blip r:embed="rId4">
            <a:alphaModFix/>
          </a:blip>
          <a:stretch>
            <a:fillRect/>
          </a:stretch>
        </p:blipFill>
        <p:spPr>
          <a:xfrm>
            <a:off x="8572500" y="3673650"/>
            <a:ext cx="3332750" cy="2791550"/>
          </a:xfrm>
          <a:prstGeom prst="rect">
            <a:avLst/>
          </a:prstGeom>
          <a:noFill/>
          <a:ln>
            <a:noFill/>
          </a:ln>
        </p:spPr>
      </p:pic>
      <p:grpSp>
        <p:nvGrpSpPr>
          <p:cNvPr id="193" name="Google Shape;193;g168b9a6ce71_3_197"/>
          <p:cNvGrpSpPr/>
          <p:nvPr/>
        </p:nvGrpSpPr>
        <p:grpSpPr>
          <a:xfrm>
            <a:off x="3385400" y="1086688"/>
            <a:ext cx="5030400" cy="2476800"/>
            <a:chOff x="377575" y="952175"/>
            <a:chExt cx="5030400" cy="2476800"/>
          </a:xfrm>
        </p:grpSpPr>
        <p:sp>
          <p:nvSpPr>
            <p:cNvPr id="194" name="Google Shape;194;g168b9a6ce71_3_197"/>
            <p:cNvSpPr/>
            <p:nvPr/>
          </p:nvSpPr>
          <p:spPr>
            <a:xfrm>
              <a:off x="377575" y="952175"/>
              <a:ext cx="5030400" cy="24768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a:solidFill>
                  <a:schemeClr val="dk1"/>
                </a:solidFill>
              </a:endParaRPr>
            </a:p>
            <a:p>
              <a:pPr marL="457200" lvl="0" indent="0" algn="l" rtl="0">
                <a:lnSpc>
                  <a:spcPct val="115000"/>
                </a:lnSpc>
                <a:spcBef>
                  <a:spcPts val="1000"/>
                </a:spcBef>
                <a:spcAft>
                  <a:spcPts val="0"/>
                </a:spcAft>
                <a:buNone/>
              </a:pPr>
              <a:endParaRPr/>
            </a:p>
          </p:txBody>
        </p:sp>
        <p:pic>
          <p:nvPicPr>
            <p:cNvPr id="195" name="Google Shape;195;g168b9a6ce71_3_197"/>
            <p:cNvPicPr preferRelativeResize="0"/>
            <p:nvPr/>
          </p:nvPicPr>
          <p:blipFill>
            <a:blip r:embed="rId5">
              <a:alphaModFix/>
            </a:blip>
            <a:stretch>
              <a:fillRect/>
            </a:stretch>
          </p:blipFill>
          <p:spPr>
            <a:xfrm>
              <a:off x="4445575" y="1200100"/>
              <a:ext cx="793288" cy="793288"/>
            </a:xfrm>
            <a:prstGeom prst="rect">
              <a:avLst/>
            </a:prstGeom>
            <a:noFill/>
            <a:ln>
              <a:noFill/>
            </a:ln>
          </p:spPr>
        </p:pic>
        <p:sp>
          <p:nvSpPr>
            <p:cNvPr id="196" name="Google Shape;196;g168b9a6ce71_3_197"/>
            <p:cNvSpPr txBox="1"/>
            <p:nvPr/>
          </p:nvSpPr>
          <p:spPr>
            <a:xfrm>
              <a:off x="521300" y="2197263"/>
              <a:ext cx="3854400" cy="1143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spAutoFit/>
            </a:bodyPr>
            <a:lstStyle/>
            <a:p>
              <a:pPr marL="0" lvl="0" indent="0" algn="l" rtl="0">
                <a:lnSpc>
                  <a:spcPct val="115000"/>
                </a:lnSpc>
                <a:spcBef>
                  <a:spcPts val="0"/>
                </a:spcBef>
                <a:spcAft>
                  <a:spcPts val="0"/>
                </a:spcAft>
                <a:buNone/>
              </a:pPr>
              <a:r>
                <a:rPr lang="en-US">
                  <a:solidFill>
                    <a:schemeClr val="dk1"/>
                  </a:solidFill>
                </a:rPr>
                <a:t>They spend mainly on </a:t>
              </a:r>
              <a:r>
                <a:rPr lang="en-US" b="1">
                  <a:solidFill>
                    <a:schemeClr val="dk1"/>
                  </a:solidFill>
                </a:rPr>
                <a:t>groceries, drug gm, meat </a:t>
              </a:r>
              <a:r>
                <a:rPr lang="en-US">
                  <a:solidFill>
                    <a:schemeClr val="dk1"/>
                  </a:solidFill>
                </a:rPr>
                <a:t>and</a:t>
              </a:r>
              <a:r>
                <a:rPr lang="en-US" b="1">
                  <a:solidFill>
                    <a:schemeClr val="dk1"/>
                  </a:solidFill>
                </a:rPr>
                <a:t> produce</a:t>
              </a:r>
              <a:r>
                <a:rPr lang="en-US">
                  <a:solidFill>
                    <a:schemeClr val="dk1"/>
                  </a:solidFill>
                </a:rPr>
                <a:t>; on products such as soft drinks, frozen meat, cigarettes, tropical fruits and salads</a:t>
              </a:r>
              <a:endParaRPr/>
            </a:p>
          </p:txBody>
        </p:sp>
        <p:pic>
          <p:nvPicPr>
            <p:cNvPr id="197" name="Google Shape;197;g168b9a6ce71_3_197"/>
            <p:cNvPicPr preferRelativeResize="0"/>
            <p:nvPr/>
          </p:nvPicPr>
          <p:blipFill>
            <a:blip r:embed="rId6">
              <a:alphaModFix/>
            </a:blip>
            <a:stretch>
              <a:fillRect/>
            </a:stretch>
          </p:blipFill>
          <p:spPr>
            <a:xfrm>
              <a:off x="4477375" y="2438200"/>
              <a:ext cx="661750" cy="661750"/>
            </a:xfrm>
            <a:prstGeom prst="rect">
              <a:avLst/>
            </a:prstGeom>
            <a:noFill/>
            <a:ln>
              <a:noFill/>
            </a:ln>
          </p:spPr>
        </p:pic>
        <p:sp>
          <p:nvSpPr>
            <p:cNvPr id="198" name="Google Shape;198;g168b9a6ce71_3_197"/>
            <p:cNvSpPr txBox="1"/>
            <p:nvPr/>
          </p:nvSpPr>
          <p:spPr>
            <a:xfrm>
              <a:off x="521288" y="1039425"/>
              <a:ext cx="3854400" cy="1046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spAutoFit/>
            </a:bodyPr>
            <a:lstStyle/>
            <a:p>
              <a:pPr marL="0" lvl="0" indent="0" algn="l" rtl="0">
                <a:spcBef>
                  <a:spcPts val="0"/>
                </a:spcBef>
                <a:spcAft>
                  <a:spcPts val="0"/>
                </a:spcAft>
                <a:buNone/>
              </a:pPr>
              <a:r>
                <a:rPr lang="en-US">
                  <a:solidFill>
                    <a:schemeClr val="dk1"/>
                  </a:solidFill>
                </a:rPr>
                <a:t>Income groups </a:t>
              </a:r>
              <a:r>
                <a:rPr lang="en-US" b="1">
                  <a:solidFill>
                    <a:schemeClr val="dk1"/>
                  </a:solidFill>
                </a:rPr>
                <a:t>35-99k</a:t>
              </a:r>
              <a:r>
                <a:rPr lang="en-US">
                  <a:solidFill>
                    <a:schemeClr val="dk1"/>
                  </a:solidFill>
                </a:rPr>
                <a:t> and Age groups </a:t>
              </a:r>
              <a:r>
                <a:rPr lang="en-US" b="1">
                  <a:solidFill>
                    <a:schemeClr val="dk1"/>
                  </a:solidFill>
                </a:rPr>
                <a:t>25-54</a:t>
              </a:r>
              <a:r>
                <a:rPr lang="en-US">
                  <a:solidFill>
                    <a:schemeClr val="dk1"/>
                  </a:solidFill>
                </a:rPr>
                <a:t> have the </a:t>
              </a:r>
              <a:r>
                <a:rPr lang="en-US" b="1">
                  <a:solidFill>
                    <a:schemeClr val="dk1"/>
                  </a:solidFill>
                </a:rPr>
                <a:t>highest spending</a:t>
              </a:r>
              <a:r>
                <a:rPr lang="en-US">
                  <a:solidFill>
                    <a:schemeClr val="dk1"/>
                  </a:solidFill>
                </a:rPr>
                <a:t> in total</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Income 50-74k &gt; 35-49k &gt; 75-99k</a:t>
              </a:r>
              <a:endParaRPr>
                <a:solidFill>
                  <a:schemeClr val="dk1"/>
                </a:solidFill>
              </a:endParaRPr>
            </a:p>
            <a:p>
              <a:pPr marL="457200" lvl="0" indent="-317500" algn="l" rtl="0">
                <a:spcBef>
                  <a:spcPts val="0"/>
                </a:spcBef>
                <a:spcAft>
                  <a:spcPts val="1000"/>
                </a:spcAft>
                <a:buClr>
                  <a:schemeClr val="dk1"/>
                </a:buClr>
                <a:buSzPts val="1400"/>
                <a:buChar char="-"/>
              </a:pPr>
              <a:r>
                <a:rPr lang="en-US">
                  <a:solidFill>
                    <a:schemeClr val="dk1"/>
                  </a:solidFill>
                </a:rPr>
                <a:t>Ages 45-54 &gt; 35-44 &gt;25-34</a:t>
              </a:r>
              <a:endParaRPr>
                <a:solidFill>
                  <a:schemeClr val="dk1"/>
                </a:solidFill>
              </a:endParaRPr>
            </a:p>
          </p:txBody>
        </p:sp>
      </p:grpSp>
      <p:grpSp>
        <p:nvGrpSpPr>
          <p:cNvPr id="199" name="Google Shape;199;g168b9a6ce71_3_197"/>
          <p:cNvGrpSpPr/>
          <p:nvPr/>
        </p:nvGrpSpPr>
        <p:grpSpPr>
          <a:xfrm>
            <a:off x="239350" y="3805213"/>
            <a:ext cx="8157600" cy="2407800"/>
            <a:chOff x="377575" y="3673650"/>
            <a:chExt cx="8157600" cy="2407800"/>
          </a:xfrm>
        </p:grpSpPr>
        <p:sp>
          <p:nvSpPr>
            <p:cNvPr id="200" name="Google Shape;200;g168b9a6ce71_3_197"/>
            <p:cNvSpPr/>
            <p:nvPr/>
          </p:nvSpPr>
          <p:spPr>
            <a:xfrm>
              <a:off x="377575" y="3673650"/>
              <a:ext cx="8157600" cy="24078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457200" lvl="0" indent="0" algn="l" rtl="0">
                <a:lnSpc>
                  <a:spcPct val="115000"/>
                </a:lnSpc>
                <a:spcBef>
                  <a:spcPts val="0"/>
                </a:spcBef>
                <a:spcAft>
                  <a:spcPts val="0"/>
                </a:spcAft>
                <a:buNone/>
              </a:pPr>
              <a:endParaRPr>
                <a:solidFill>
                  <a:schemeClr val="dk1"/>
                </a:solidFill>
              </a:endParaRPr>
            </a:p>
            <a:p>
              <a:pPr marL="457200" lvl="0" indent="0" algn="l" rtl="0">
                <a:lnSpc>
                  <a:spcPct val="115000"/>
                </a:lnSpc>
                <a:spcBef>
                  <a:spcPts val="0"/>
                </a:spcBef>
                <a:spcAft>
                  <a:spcPts val="0"/>
                </a:spcAft>
                <a:buNone/>
              </a:pPr>
              <a:endParaRPr>
                <a:solidFill>
                  <a:schemeClr val="dk1"/>
                </a:solidFill>
              </a:endParaRPr>
            </a:p>
          </p:txBody>
        </p:sp>
        <p:pic>
          <p:nvPicPr>
            <p:cNvPr id="201" name="Google Shape;201;g168b9a6ce71_3_197"/>
            <p:cNvPicPr preferRelativeResize="0"/>
            <p:nvPr/>
          </p:nvPicPr>
          <p:blipFill>
            <a:blip r:embed="rId7">
              <a:alphaModFix/>
            </a:blip>
            <a:stretch>
              <a:fillRect/>
            </a:stretch>
          </p:blipFill>
          <p:spPr>
            <a:xfrm>
              <a:off x="791225" y="4230975"/>
              <a:ext cx="912000" cy="912000"/>
            </a:xfrm>
            <a:prstGeom prst="rect">
              <a:avLst/>
            </a:prstGeom>
            <a:noFill/>
            <a:ln w="9525" cap="flat" cmpd="sng">
              <a:solidFill>
                <a:schemeClr val="dk1"/>
              </a:solidFill>
              <a:prstDash val="solid"/>
              <a:round/>
              <a:headEnd type="none" w="sm" len="sm"/>
              <a:tailEnd type="none" w="sm" len="sm"/>
            </a:ln>
          </p:spPr>
        </p:pic>
        <p:sp>
          <p:nvSpPr>
            <p:cNvPr id="202" name="Google Shape;202;g168b9a6ce71_3_197"/>
            <p:cNvSpPr txBox="1"/>
            <p:nvPr/>
          </p:nvSpPr>
          <p:spPr>
            <a:xfrm>
              <a:off x="2067000" y="3924488"/>
              <a:ext cx="6069900" cy="1776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spAutoFit/>
            </a:bodyPr>
            <a:lstStyle/>
            <a:p>
              <a:pPr marL="457200" lvl="0" indent="-317500" algn="l" rtl="0">
                <a:lnSpc>
                  <a:spcPct val="115000"/>
                </a:lnSpc>
                <a:spcBef>
                  <a:spcPts val="0"/>
                </a:spcBef>
                <a:spcAft>
                  <a:spcPts val="0"/>
                </a:spcAft>
                <a:buClr>
                  <a:schemeClr val="dk1"/>
                </a:buClr>
                <a:buSzPts val="1400"/>
                <a:buChar char="●"/>
              </a:pPr>
              <a:r>
                <a:rPr lang="en-US" b="1">
                  <a:solidFill>
                    <a:schemeClr val="dk1"/>
                  </a:solidFill>
                </a:rPr>
                <a:t>Household size = 2</a:t>
              </a:r>
              <a:r>
                <a:rPr lang="en-US">
                  <a:solidFill>
                    <a:schemeClr val="dk1"/>
                  </a:solidFill>
                </a:rPr>
                <a:t> have the highest spending in total; 2 adults with no kids. </a:t>
              </a:r>
              <a:endParaRPr>
                <a:solidFill>
                  <a:schemeClr val="dk1"/>
                </a:solidFill>
              </a:endParaRPr>
            </a:p>
            <a:p>
              <a:pPr marL="457200" lvl="0" indent="-317500" algn="l" rtl="0">
                <a:lnSpc>
                  <a:spcPct val="115000"/>
                </a:lnSpc>
                <a:spcBef>
                  <a:spcPts val="1000"/>
                </a:spcBef>
                <a:spcAft>
                  <a:spcPts val="0"/>
                </a:spcAft>
                <a:buClr>
                  <a:schemeClr val="dk1"/>
                </a:buClr>
                <a:buSzPts val="1400"/>
                <a:buChar char="●"/>
              </a:pPr>
              <a:r>
                <a:rPr lang="en-US" b="1">
                  <a:solidFill>
                    <a:schemeClr val="dk1"/>
                  </a:solidFill>
                </a:rPr>
                <a:t>Large families</a:t>
              </a:r>
              <a:r>
                <a:rPr lang="en-US">
                  <a:solidFill>
                    <a:schemeClr val="dk1"/>
                  </a:solidFill>
                </a:rPr>
                <a:t> tend to </a:t>
              </a:r>
              <a:r>
                <a:rPr lang="en-US" b="1">
                  <a:solidFill>
                    <a:schemeClr val="dk1"/>
                  </a:solidFill>
                </a:rPr>
                <a:t>spend</a:t>
              </a:r>
              <a:r>
                <a:rPr lang="en-US">
                  <a:solidFill>
                    <a:schemeClr val="dk1"/>
                  </a:solidFill>
                </a:rPr>
                <a:t> slightly </a:t>
              </a:r>
              <a:r>
                <a:rPr lang="en-US" b="1">
                  <a:solidFill>
                    <a:schemeClr val="dk1"/>
                  </a:solidFill>
                </a:rPr>
                <a:t>more</a:t>
              </a:r>
              <a:r>
                <a:rPr lang="en-US">
                  <a:solidFill>
                    <a:schemeClr val="dk1"/>
                  </a:solidFill>
                </a:rPr>
                <a:t> than small families..</a:t>
              </a:r>
              <a:endParaRPr>
                <a:solidFill>
                  <a:schemeClr val="dk1"/>
                </a:solidFill>
              </a:endParaRPr>
            </a:p>
            <a:p>
              <a:pPr marL="457200" lvl="0" indent="-317500" algn="l" rtl="0">
                <a:lnSpc>
                  <a:spcPct val="115000"/>
                </a:lnSpc>
                <a:spcBef>
                  <a:spcPts val="1000"/>
                </a:spcBef>
                <a:spcAft>
                  <a:spcPts val="0"/>
                </a:spcAft>
                <a:buClr>
                  <a:schemeClr val="dk1"/>
                </a:buClr>
                <a:buSzPts val="1400"/>
                <a:buChar char="●"/>
              </a:pPr>
              <a:r>
                <a:rPr lang="en-US" b="1">
                  <a:solidFill>
                    <a:schemeClr val="dk1"/>
                  </a:solidFill>
                </a:rPr>
                <a:t>Homeowners </a:t>
              </a:r>
              <a:r>
                <a:rPr lang="en-US">
                  <a:solidFill>
                    <a:schemeClr val="dk1"/>
                  </a:solidFill>
                </a:rPr>
                <a:t>have the </a:t>
              </a:r>
              <a:r>
                <a:rPr lang="en-US" b="1">
                  <a:solidFill>
                    <a:schemeClr val="dk1"/>
                  </a:solidFill>
                </a:rPr>
                <a:t>highest spending</a:t>
              </a:r>
              <a:r>
                <a:rPr lang="en-US">
                  <a:solidFill>
                    <a:schemeClr val="dk1"/>
                  </a:solidFill>
                </a:rPr>
                <a:t> in total.</a:t>
              </a:r>
              <a:endParaRPr>
                <a:solidFill>
                  <a:schemeClr val="dk1"/>
                </a:solidFill>
              </a:endParaRPr>
            </a:p>
            <a:p>
              <a:pPr marL="457200" lvl="0" indent="-317500" algn="l" rtl="0">
                <a:lnSpc>
                  <a:spcPct val="115000"/>
                </a:lnSpc>
                <a:spcBef>
                  <a:spcPts val="1000"/>
                </a:spcBef>
                <a:spcAft>
                  <a:spcPts val="0"/>
                </a:spcAft>
                <a:buClr>
                  <a:schemeClr val="dk1"/>
                </a:buClr>
                <a:buSzPts val="1400"/>
                <a:buChar char="●"/>
              </a:pPr>
              <a:r>
                <a:rPr lang="en-US">
                  <a:solidFill>
                    <a:schemeClr val="dk1"/>
                  </a:solidFill>
                </a:rPr>
                <a:t>They are either </a:t>
              </a:r>
              <a:r>
                <a:rPr lang="en-US" b="1">
                  <a:solidFill>
                    <a:schemeClr val="dk1"/>
                  </a:solidFill>
                </a:rPr>
                <a:t>married</a:t>
              </a:r>
              <a:r>
                <a:rPr lang="en-US">
                  <a:solidFill>
                    <a:schemeClr val="dk1"/>
                  </a:solidFill>
                </a:rPr>
                <a:t> or have unknown marital status.</a:t>
              </a:r>
              <a:endParaRPr/>
            </a:p>
          </p:txBody>
        </p:sp>
      </p:grpSp>
      <p:grpSp>
        <p:nvGrpSpPr>
          <p:cNvPr id="203" name="Google Shape;203;g168b9a6ce71_3_197"/>
          <p:cNvGrpSpPr/>
          <p:nvPr/>
        </p:nvGrpSpPr>
        <p:grpSpPr>
          <a:xfrm>
            <a:off x="239350" y="1086688"/>
            <a:ext cx="3001500" cy="2476800"/>
            <a:chOff x="239350" y="857850"/>
            <a:chExt cx="3001500" cy="2476800"/>
          </a:xfrm>
        </p:grpSpPr>
        <p:sp>
          <p:nvSpPr>
            <p:cNvPr id="204" name="Google Shape;204;g168b9a6ce71_3_197"/>
            <p:cNvSpPr/>
            <p:nvPr/>
          </p:nvSpPr>
          <p:spPr>
            <a:xfrm>
              <a:off x="239350" y="857850"/>
              <a:ext cx="3001500" cy="24768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endParaRPr b="1">
                <a:solidFill>
                  <a:schemeClr val="dk1"/>
                </a:solidFill>
              </a:endParaRPr>
            </a:p>
            <a:p>
              <a:pPr marL="0" lvl="0" indent="0" algn="ctr" rtl="0">
                <a:lnSpc>
                  <a:spcPct val="115000"/>
                </a:lnSpc>
                <a:spcBef>
                  <a:spcPts val="0"/>
                </a:spcBef>
                <a:spcAft>
                  <a:spcPts val="0"/>
                </a:spcAft>
                <a:buNone/>
              </a:pPr>
              <a:endParaRPr b="1">
                <a:solidFill>
                  <a:schemeClr val="dk1"/>
                </a:solidFill>
              </a:endParaRPr>
            </a:p>
            <a:p>
              <a:pPr marL="0" lvl="0" indent="0" algn="ctr" rtl="0">
                <a:lnSpc>
                  <a:spcPct val="115000"/>
                </a:lnSpc>
                <a:spcBef>
                  <a:spcPts val="0"/>
                </a:spcBef>
                <a:spcAft>
                  <a:spcPts val="0"/>
                </a:spcAft>
                <a:buNone/>
              </a:pPr>
              <a:endParaRPr b="1">
                <a:solidFill>
                  <a:schemeClr val="dk1"/>
                </a:solidFill>
              </a:endParaRPr>
            </a:p>
            <a:p>
              <a:pPr marL="0" lvl="0" indent="0" algn="ctr" rtl="0">
                <a:lnSpc>
                  <a:spcPct val="115000"/>
                </a:lnSpc>
                <a:spcBef>
                  <a:spcPts val="0"/>
                </a:spcBef>
                <a:spcAft>
                  <a:spcPts val="0"/>
                </a:spcAft>
                <a:buNone/>
              </a:pPr>
              <a:endParaRPr b="1">
                <a:solidFill>
                  <a:schemeClr val="dk1"/>
                </a:solidFill>
              </a:endParaRPr>
            </a:p>
            <a:p>
              <a:pPr marL="0" lvl="0" indent="0" algn="ctr" rtl="0">
                <a:lnSpc>
                  <a:spcPct val="115000"/>
                </a:lnSpc>
                <a:spcBef>
                  <a:spcPts val="0"/>
                </a:spcBef>
                <a:spcAft>
                  <a:spcPts val="0"/>
                </a:spcAft>
                <a:buNone/>
              </a:pPr>
              <a:r>
                <a:rPr lang="en-US" b="1">
                  <a:solidFill>
                    <a:schemeClr val="dk1"/>
                  </a:solidFill>
                </a:rPr>
                <a:t>Groceries</a:t>
              </a:r>
              <a:r>
                <a:rPr lang="en-US">
                  <a:solidFill>
                    <a:schemeClr val="dk1"/>
                  </a:solidFill>
                </a:rPr>
                <a:t> comprise of </a:t>
              </a:r>
              <a:r>
                <a:rPr lang="en-US" b="1">
                  <a:solidFill>
                    <a:schemeClr val="dk1"/>
                  </a:solidFill>
                </a:rPr>
                <a:t>51%</a:t>
              </a:r>
              <a:r>
                <a:rPr lang="en-US">
                  <a:solidFill>
                    <a:schemeClr val="dk1"/>
                  </a:solidFill>
                </a:rPr>
                <a:t> of total sales value</a:t>
              </a:r>
              <a:endParaRPr>
                <a:solidFill>
                  <a:schemeClr val="dk1"/>
                </a:solidFill>
              </a:endParaRPr>
            </a:p>
          </p:txBody>
        </p:sp>
        <p:pic>
          <p:nvPicPr>
            <p:cNvPr id="205" name="Google Shape;205;g168b9a6ce71_3_197"/>
            <p:cNvPicPr preferRelativeResize="0"/>
            <p:nvPr/>
          </p:nvPicPr>
          <p:blipFill>
            <a:blip r:embed="rId8">
              <a:alphaModFix/>
            </a:blip>
            <a:stretch>
              <a:fillRect/>
            </a:stretch>
          </p:blipFill>
          <p:spPr>
            <a:xfrm>
              <a:off x="293225" y="1120000"/>
              <a:ext cx="2893750" cy="12166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ctrTitle"/>
          </p:nvPr>
        </p:nvSpPr>
        <p:spPr>
          <a:xfrm>
            <a:off x="335361" y="1984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ED037C"/>
              </a:buClr>
              <a:buSzPts val="2400"/>
              <a:buFont typeface="Arial"/>
              <a:buNone/>
            </a:pPr>
            <a:r>
              <a:rPr lang="en-US"/>
              <a:t>Recommended Manufacturers *</a:t>
            </a:r>
            <a:endParaRPr/>
          </a:p>
        </p:txBody>
      </p:sp>
      <p:sp>
        <p:nvSpPr>
          <p:cNvPr id="212" name="Google Shape;212;p8"/>
          <p:cNvSpPr txBox="1">
            <a:spLocks noGrp="1"/>
          </p:cNvSpPr>
          <p:nvPr>
            <p:ph type="ftr" idx="11"/>
          </p:nvPr>
        </p:nvSpPr>
        <p:spPr>
          <a:xfrm>
            <a:off x="335349" y="6525350"/>
            <a:ext cx="9433200" cy="21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dirty="0">
                <a:solidFill>
                  <a:schemeClr val="dk1"/>
                </a:solidFill>
              </a:rPr>
              <a:t>*View Slide 12 for creation details</a:t>
            </a:r>
            <a:endParaRPr dirty="0">
              <a:solidFill>
                <a:schemeClr val="dk1"/>
              </a:solidFill>
            </a:endParaRPr>
          </a:p>
        </p:txBody>
      </p:sp>
      <p:graphicFrame>
        <p:nvGraphicFramePr>
          <p:cNvPr id="213" name="Google Shape;213;p8"/>
          <p:cNvGraphicFramePr/>
          <p:nvPr/>
        </p:nvGraphicFramePr>
        <p:xfrm>
          <a:off x="335350" y="1071850"/>
          <a:ext cx="11569025" cy="5332005"/>
        </p:xfrm>
        <a:graphic>
          <a:graphicData uri="http://schemas.openxmlformats.org/drawingml/2006/table">
            <a:tbl>
              <a:tblPr>
                <a:noFill/>
                <a:tableStyleId>{1E493A1A-6ABF-4CC8-A1FD-A46BEF05F9C8}</a:tableStyleId>
              </a:tblPr>
              <a:tblGrid>
                <a:gridCol w="1252150">
                  <a:extLst>
                    <a:ext uri="{9D8B030D-6E8A-4147-A177-3AD203B41FA5}">
                      <a16:colId xmlns:a16="http://schemas.microsoft.com/office/drawing/2014/main" val="20000"/>
                    </a:ext>
                  </a:extLst>
                </a:gridCol>
                <a:gridCol w="1025100">
                  <a:extLst>
                    <a:ext uri="{9D8B030D-6E8A-4147-A177-3AD203B41FA5}">
                      <a16:colId xmlns:a16="http://schemas.microsoft.com/office/drawing/2014/main" val="20001"/>
                    </a:ext>
                  </a:extLst>
                </a:gridCol>
                <a:gridCol w="1018350">
                  <a:extLst>
                    <a:ext uri="{9D8B030D-6E8A-4147-A177-3AD203B41FA5}">
                      <a16:colId xmlns:a16="http://schemas.microsoft.com/office/drawing/2014/main" val="20002"/>
                    </a:ext>
                  </a:extLst>
                </a:gridCol>
                <a:gridCol w="1142100">
                  <a:extLst>
                    <a:ext uri="{9D8B030D-6E8A-4147-A177-3AD203B41FA5}">
                      <a16:colId xmlns:a16="http://schemas.microsoft.com/office/drawing/2014/main" val="20003"/>
                    </a:ext>
                  </a:extLst>
                </a:gridCol>
                <a:gridCol w="1462800">
                  <a:extLst>
                    <a:ext uri="{9D8B030D-6E8A-4147-A177-3AD203B41FA5}">
                      <a16:colId xmlns:a16="http://schemas.microsoft.com/office/drawing/2014/main" val="20004"/>
                    </a:ext>
                  </a:extLst>
                </a:gridCol>
                <a:gridCol w="2091425">
                  <a:extLst>
                    <a:ext uri="{9D8B030D-6E8A-4147-A177-3AD203B41FA5}">
                      <a16:colId xmlns:a16="http://schemas.microsoft.com/office/drawing/2014/main" val="20005"/>
                    </a:ext>
                  </a:extLst>
                </a:gridCol>
                <a:gridCol w="1878100">
                  <a:extLst>
                    <a:ext uri="{9D8B030D-6E8A-4147-A177-3AD203B41FA5}">
                      <a16:colId xmlns:a16="http://schemas.microsoft.com/office/drawing/2014/main" val="20006"/>
                    </a:ext>
                  </a:extLst>
                </a:gridCol>
                <a:gridCol w="1699000">
                  <a:extLst>
                    <a:ext uri="{9D8B030D-6E8A-4147-A177-3AD203B41FA5}">
                      <a16:colId xmlns:a16="http://schemas.microsoft.com/office/drawing/2014/main" val="20007"/>
                    </a:ext>
                  </a:extLst>
                </a:gridCol>
              </a:tblGrid>
              <a:tr h="396200">
                <a:tc>
                  <a:txBody>
                    <a:bodyPr/>
                    <a:lstStyle/>
                    <a:p>
                      <a:pPr marL="0" lvl="0" indent="0" algn="l" rtl="0">
                        <a:spcBef>
                          <a:spcPts val="0"/>
                        </a:spcBef>
                        <a:spcAft>
                          <a:spcPts val="0"/>
                        </a:spcAft>
                        <a:buNone/>
                      </a:pPr>
                      <a:r>
                        <a:rPr lang="en-US" sz="1300" b="1">
                          <a:solidFill>
                            <a:schemeClr val="lt1"/>
                          </a:solidFill>
                        </a:rPr>
                        <a:t>Manufacturer</a:t>
                      </a:r>
                      <a:endParaRPr sz="1300" b="1">
                        <a:solidFill>
                          <a:schemeClr val="l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E047C"/>
                    </a:solidFill>
                  </a:tcPr>
                </a:tc>
                <a:tc>
                  <a:txBody>
                    <a:bodyPr/>
                    <a:lstStyle/>
                    <a:p>
                      <a:pPr marL="0" lvl="0" indent="0" algn="l" rtl="0">
                        <a:spcBef>
                          <a:spcPts val="0"/>
                        </a:spcBef>
                        <a:spcAft>
                          <a:spcPts val="0"/>
                        </a:spcAft>
                        <a:buNone/>
                      </a:pPr>
                      <a:r>
                        <a:rPr lang="en-US" sz="1300" b="1">
                          <a:solidFill>
                            <a:schemeClr val="lt1"/>
                          </a:solidFill>
                        </a:rPr>
                        <a:t>Scorecard</a:t>
                      </a:r>
                      <a:endParaRPr sz="1300" b="1">
                        <a:solidFill>
                          <a:schemeClr val="l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E047C"/>
                    </a:solidFill>
                  </a:tcPr>
                </a:tc>
                <a:tc>
                  <a:txBody>
                    <a:bodyPr/>
                    <a:lstStyle/>
                    <a:p>
                      <a:pPr marL="0" lvl="0" indent="0" algn="l" rtl="0">
                        <a:spcBef>
                          <a:spcPts val="0"/>
                        </a:spcBef>
                        <a:spcAft>
                          <a:spcPts val="0"/>
                        </a:spcAft>
                        <a:buNone/>
                      </a:pPr>
                      <a:r>
                        <a:rPr lang="en-US" sz="1300" b="1">
                          <a:solidFill>
                            <a:schemeClr val="lt1"/>
                          </a:solidFill>
                        </a:rPr>
                        <a:t>ARL Rank</a:t>
                      </a:r>
                      <a:endParaRPr sz="1300" b="1">
                        <a:solidFill>
                          <a:schemeClr val="l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E047C"/>
                    </a:solidFill>
                  </a:tcPr>
                </a:tc>
                <a:tc>
                  <a:txBody>
                    <a:bodyPr/>
                    <a:lstStyle/>
                    <a:p>
                      <a:pPr marL="0" lvl="0" indent="0" algn="l" rtl="0">
                        <a:spcBef>
                          <a:spcPts val="0"/>
                        </a:spcBef>
                        <a:spcAft>
                          <a:spcPts val="0"/>
                        </a:spcAft>
                        <a:buNone/>
                      </a:pPr>
                      <a:r>
                        <a:rPr lang="en-US" sz="1300" b="1">
                          <a:solidFill>
                            <a:schemeClr val="lt1"/>
                          </a:solidFill>
                        </a:rPr>
                        <a:t>Department</a:t>
                      </a:r>
                      <a:endParaRPr sz="1300" b="1">
                        <a:solidFill>
                          <a:schemeClr val="l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E047C"/>
                    </a:solidFill>
                  </a:tcPr>
                </a:tc>
                <a:tc>
                  <a:txBody>
                    <a:bodyPr/>
                    <a:lstStyle/>
                    <a:p>
                      <a:pPr marL="0" lvl="0" indent="0" algn="l" rtl="0">
                        <a:spcBef>
                          <a:spcPts val="0"/>
                        </a:spcBef>
                        <a:spcAft>
                          <a:spcPts val="0"/>
                        </a:spcAft>
                        <a:buNone/>
                      </a:pPr>
                      <a:r>
                        <a:rPr lang="en-US" sz="1300" b="1">
                          <a:solidFill>
                            <a:schemeClr val="lt1"/>
                          </a:solidFill>
                        </a:rPr>
                        <a:t>Products</a:t>
                      </a:r>
                      <a:endParaRPr sz="1300" b="1">
                        <a:solidFill>
                          <a:schemeClr val="l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E047C"/>
                    </a:solidFill>
                  </a:tcPr>
                </a:tc>
                <a:tc>
                  <a:txBody>
                    <a:bodyPr/>
                    <a:lstStyle/>
                    <a:p>
                      <a:pPr marL="0" lvl="0" indent="0" algn="l" rtl="0">
                        <a:spcBef>
                          <a:spcPts val="0"/>
                        </a:spcBef>
                        <a:spcAft>
                          <a:spcPts val="0"/>
                        </a:spcAft>
                        <a:buNone/>
                      </a:pPr>
                      <a:r>
                        <a:rPr lang="en-US" sz="1300" b="1">
                          <a:solidFill>
                            <a:schemeClr val="lt1"/>
                          </a:solidFill>
                        </a:rPr>
                        <a:t>Growth (Yr 1 to Yr 2)</a:t>
                      </a:r>
                      <a:endParaRPr sz="1300" b="1">
                        <a:solidFill>
                          <a:schemeClr val="l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E047C"/>
                    </a:solidFill>
                  </a:tcPr>
                </a:tc>
                <a:tc>
                  <a:txBody>
                    <a:bodyPr/>
                    <a:lstStyle/>
                    <a:p>
                      <a:pPr marL="0" lvl="0" indent="0" algn="l" rtl="0">
                        <a:spcBef>
                          <a:spcPts val="0"/>
                        </a:spcBef>
                        <a:spcAft>
                          <a:spcPts val="0"/>
                        </a:spcAft>
                        <a:buNone/>
                      </a:pPr>
                      <a:r>
                        <a:rPr lang="en-US" sz="1300" b="1">
                          <a:solidFill>
                            <a:schemeClr val="lt1"/>
                          </a:solidFill>
                        </a:rPr>
                        <a:t>Demographics</a:t>
                      </a:r>
                      <a:endParaRPr sz="1300" b="1">
                        <a:solidFill>
                          <a:schemeClr val="l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E047C"/>
                    </a:solidFill>
                  </a:tcPr>
                </a:tc>
                <a:tc>
                  <a:txBody>
                    <a:bodyPr/>
                    <a:lstStyle/>
                    <a:p>
                      <a:pPr marL="0" lvl="0" indent="0" algn="l" rtl="0">
                        <a:spcBef>
                          <a:spcPts val="0"/>
                        </a:spcBef>
                        <a:spcAft>
                          <a:spcPts val="0"/>
                        </a:spcAft>
                        <a:buNone/>
                      </a:pPr>
                      <a:r>
                        <a:rPr lang="en-US" sz="1300" b="1">
                          <a:solidFill>
                            <a:schemeClr val="lt1"/>
                          </a:solidFill>
                        </a:rPr>
                        <a:t>Notes</a:t>
                      </a:r>
                      <a:endParaRPr sz="1300" b="1">
                        <a:solidFill>
                          <a:schemeClr val="l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E047C"/>
                    </a:solidFill>
                  </a:tcPr>
                </a:tc>
                <a:extLst>
                  <a:ext uri="{0D108BD9-81ED-4DB2-BD59-A6C34878D82A}">
                    <a16:rowId xmlns:a16="http://schemas.microsoft.com/office/drawing/2014/main" val="10000"/>
                  </a:ext>
                </a:extLst>
              </a:tr>
              <a:tr h="614600">
                <a:tc>
                  <a:txBody>
                    <a:bodyPr/>
                    <a:lstStyle/>
                    <a:p>
                      <a:pPr marL="0" lvl="0" indent="0" algn="ctr" rtl="0">
                        <a:spcBef>
                          <a:spcPts val="0"/>
                        </a:spcBef>
                        <a:spcAft>
                          <a:spcPts val="0"/>
                        </a:spcAft>
                        <a:buNone/>
                      </a:pPr>
                      <a:r>
                        <a:rPr lang="en-US" sz="1300"/>
                        <a:t>584</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1</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15</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Grocery</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Fruits/ Vegetables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en-US" sz="1300"/>
                        <a:t>14% in customers</a:t>
                      </a:r>
                      <a:endParaRPr sz="1300"/>
                    </a:p>
                    <a:p>
                      <a:pPr marL="457200" lvl="0" indent="-311150" algn="l" rtl="0">
                        <a:spcBef>
                          <a:spcPts val="0"/>
                        </a:spcBef>
                        <a:spcAft>
                          <a:spcPts val="0"/>
                        </a:spcAft>
                        <a:buSzPts val="1300"/>
                        <a:buChar char="●"/>
                      </a:pPr>
                      <a:r>
                        <a:rPr lang="en-US" sz="1300"/>
                        <a:t>40% in sales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en-US" sz="1300"/>
                        <a:t>35-54 Year Olds</a:t>
                      </a:r>
                      <a:endParaRPr sz="1300"/>
                    </a:p>
                    <a:p>
                      <a:pPr marL="457200" lvl="0" indent="-311150" algn="l" rtl="0">
                        <a:spcBef>
                          <a:spcPts val="0"/>
                        </a:spcBef>
                        <a:spcAft>
                          <a:spcPts val="0"/>
                        </a:spcAft>
                        <a:buSzPts val="1300"/>
                        <a:buChar char="●"/>
                      </a:pPr>
                      <a:r>
                        <a:rPr lang="en-US" sz="1300"/>
                        <a:t>50-99K Income</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Also tend to buy from #794</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60025">
                <a:tc>
                  <a:txBody>
                    <a:bodyPr/>
                    <a:lstStyle/>
                    <a:p>
                      <a:pPr marL="0" lvl="0" indent="0" algn="ctr" rtl="0">
                        <a:spcBef>
                          <a:spcPts val="0"/>
                        </a:spcBef>
                        <a:spcAft>
                          <a:spcPts val="0"/>
                        </a:spcAft>
                        <a:buNone/>
                      </a:pPr>
                      <a:r>
                        <a:rPr lang="en-US" sz="1300"/>
                        <a:t>397</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2</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Meat - Packaged</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Frozen meat, bacon</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en-US" sz="1300"/>
                        <a:t>12% in customers</a:t>
                      </a:r>
                      <a:endParaRPr sz="1300"/>
                    </a:p>
                    <a:p>
                      <a:pPr marL="457200" lvl="0" indent="-311150" algn="l" rtl="0">
                        <a:spcBef>
                          <a:spcPts val="0"/>
                        </a:spcBef>
                        <a:spcAft>
                          <a:spcPts val="0"/>
                        </a:spcAft>
                        <a:buSzPts val="1300"/>
                        <a:buChar char="●"/>
                      </a:pPr>
                      <a:r>
                        <a:rPr lang="en-US" sz="1300"/>
                        <a:t>39% in sales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45-54 Year Olds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35-74K Income</a:t>
                      </a:r>
                      <a:endParaRPr sz="13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Good to diversify from Groceries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33275">
                <a:tc>
                  <a:txBody>
                    <a:bodyPr/>
                    <a:lstStyle/>
                    <a:p>
                      <a:pPr marL="0" lvl="0" indent="0" algn="ctr" rtl="0">
                        <a:spcBef>
                          <a:spcPts val="0"/>
                        </a:spcBef>
                        <a:spcAft>
                          <a:spcPts val="0"/>
                        </a:spcAft>
                        <a:buNone/>
                      </a:pPr>
                      <a:r>
                        <a:rPr lang="en-US" sz="1300"/>
                        <a:t>857</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3</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Drug GM</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Convenient snacks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14% in customers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40% in sales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35-54 Year Olds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35-99K Income</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Top rated Drug GM manufacturer</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65300">
                <a:tc>
                  <a:txBody>
                    <a:bodyPr/>
                    <a:lstStyle/>
                    <a:p>
                      <a:pPr marL="0" lvl="0" indent="0" algn="ctr" rtl="0">
                        <a:spcBef>
                          <a:spcPts val="0"/>
                        </a:spcBef>
                        <a:spcAft>
                          <a:spcPts val="0"/>
                        </a:spcAft>
                        <a:buNone/>
                      </a:pPr>
                      <a:r>
                        <a:rPr lang="en-US" sz="1300"/>
                        <a:t>1266</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4</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7</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Grocery</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Cooking items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11% in customers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33% in sales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High trade budget</a:t>
                      </a:r>
                      <a:endParaRPr sz="13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35-54 Year Olds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50-74K Income</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Also tend to buy from #5258</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42900">
                <a:tc>
                  <a:txBody>
                    <a:bodyPr/>
                    <a:lstStyle/>
                    <a:p>
                      <a:pPr marL="0" lvl="0" indent="0" algn="ctr" rtl="0">
                        <a:spcBef>
                          <a:spcPts val="0"/>
                        </a:spcBef>
                        <a:spcAft>
                          <a:spcPts val="0"/>
                        </a:spcAft>
                        <a:buNone/>
                      </a:pPr>
                      <a:r>
                        <a:rPr lang="en-US" sz="1300"/>
                        <a:t>499</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6</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Grocery, Produce</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Vegetables, popcorn, desserts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9% in customers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38% in sales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45-54 Year Olds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35-74K Income</a:t>
                      </a:r>
                      <a:endParaRPr sz="13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25% of sales are from “Produce”</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642900">
                <a:tc>
                  <a:txBody>
                    <a:bodyPr/>
                    <a:lstStyle/>
                    <a:p>
                      <a:pPr marL="0" lvl="0" indent="0" algn="ctr" rtl="0">
                        <a:spcBef>
                          <a:spcPts val="0"/>
                        </a:spcBef>
                        <a:spcAft>
                          <a:spcPts val="0"/>
                        </a:spcAft>
                        <a:buNone/>
                      </a:pPr>
                      <a:r>
                        <a:rPr lang="en-US" sz="1300"/>
                        <a:t>764</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13</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10</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Grocery, Drug GM</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Toiletries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en-US" sz="1300"/>
                        <a:t>29% in sales</a:t>
                      </a:r>
                      <a:endParaRPr sz="1300"/>
                    </a:p>
                    <a:p>
                      <a:pPr marL="457200" lvl="0" indent="-311150" algn="l" rtl="0">
                        <a:spcBef>
                          <a:spcPts val="0"/>
                        </a:spcBef>
                        <a:spcAft>
                          <a:spcPts val="0"/>
                        </a:spcAft>
                        <a:buSzPts val="1300"/>
                        <a:buChar char="●"/>
                      </a:pPr>
                      <a:r>
                        <a:rPr lang="en-US" sz="1300"/>
                        <a:t>Massive sales</a:t>
                      </a:r>
                      <a:endParaRPr sz="1300"/>
                    </a:p>
                    <a:p>
                      <a:pPr marL="457200" lvl="0" indent="-311150" algn="l" rtl="0">
                        <a:spcBef>
                          <a:spcPts val="0"/>
                        </a:spcBef>
                        <a:spcAft>
                          <a:spcPts val="0"/>
                        </a:spcAft>
                        <a:buSzPts val="1300"/>
                        <a:buChar char="●"/>
                      </a:pPr>
                      <a:r>
                        <a:rPr lang="en-US" sz="1300"/>
                        <a:t>Muge trade budget</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25-54 Year Olds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50-74K Income</a:t>
                      </a:r>
                      <a:endParaRPr sz="13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Also tend to buy from #266</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642900">
                <a:tc>
                  <a:txBody>
                    <a:bodyPr/>
                    <a:lstStyle/>
                    <a:p>
                      <a:pPr marL="0" lvl="0" indent="0" algn="ctr" rtl="0">
                        <a:spcBef>
                          <a:spcPts val="0"/>
                        </a:spcBef>
                        <a:spcAft>
                          <a:spcPts val="0"/>
                        </a:spcAft>
                        <a:buNone/>
                      </a:pPr>
                      <a:r>
                        <a:rPr lang="en-US" sz="1300"/>
                        <a:t>794</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16</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t>15</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Grocery</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t>Breakfast (cereals, pancakes)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en-US" sz="1300"/>
                        <a:t>32% in sales</a:t>
                      </a:r>
                      <a:endParaRPr sz="13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Clr>
                          <a:schemeClr val="dk1"/>
                        </a:buClr>
                        <a:buSzPts val="1300"/>
                        <a:buChar char="●"/>
                      </a:pPr>
                      <a:r>
                        <a:rPr lang="en-US" sz="1300">
                          <a:solidFill>
                            <a:schemeClr val="dk1"/>
                          </a:solidFill>
                        </a:rPr>
                        <a:t>35-54 Year Olds</a:t>
                      </a:r>
                      <a:endParaRPr sz="1300">
                        <a:solidFill>
                          <a:schemeClr val="dk1"/>
                        </a:solidFill>
                      </a:endParaRPr>
                    </a:p>
                    <a:p>
                      <a:pPr marL="457200" lvl="0" indent="-311150" algn="l" rtl="0">
                        <a:spcBef>
                          <a:spcPts val="0"/>
                        </a:spcBef>
                        <a:spcAft>
                          <a:spcPts val="0"/>
                        </a:spcAft>
                        <a:buClr>
                          <a:schemeClr val="dk1"/>
                        </a:buClr>
                        <a:buSzPts val="1300"/>
                        <a:buChar char="●"/>
                      </a:pPr>
                      <a:r>
                        <a:rPr lang="en-US" sz="1300">
                          <a:solidFill>
                            <a:schemeClr val="dk1"/>
                          </a:solidFill>
                        </a:rPr>
                        <a:t>50-99K Income</a:t>
                      </a:r>
                      <a:endParaRPr sz="13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chemeClr val="dk1"/>
                          </a:solidFill>
                        </a:rPr>
                        <a:t>Also tend to buy from #584</a:t>
                      </a:r>
                      <a:endParaRPr sz="13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cxnSp>
        <p:nvCxnSpPr>
          <p:cNvPr id="214" name="Google Shape;214;p8"/>
          <p:cNvCxnSpPr/>
          <p:nvPr/>
        </p:nvCxnSpPr>
        <p:spPr>
          <a:xfrm>
            <a:off x="311126" y="816457"/>
            <a:ext cx="11618100" cy="28500"/>
          </a:xfrm>
          <a:prstGeom prst="straightConnector1">
            <a:avLst/>
          </a:prstGeom>
          <a:noFill/>
          <a:ln w="28575" cap="flat" cmpd="sng">
            <a:solidFill>
              <a:srgbClr val="EE047C"/>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68b9a6ce71_3_27"/>
          <p:cNvSpPr txBox="1">
            <a:spLocks noGrp="1"/>
          </p:cNvSpPr>
          <p:nvPr>
            <p:ph type="subTitle" idx="1"/>
          </p:nvPr>
        </p:nvSpPr>
        <p:spPr>
          <a:xfrm>
            <a:off x="0" y="10997"/>
            <a:ext cx="9601200" cy="506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Regression: Relationships in the Data</a:t>
            </a:r>
            <a:endParaRPr/>
          </a:p>
        </p:txBody>
      </p:sp>
      <p:sp>
        <p:nvSpPr>
          <p:cNvPr id="220" name="Google Shape;220;g168b9a6ce71_3_27"/>
          <p:cNvSpPr txBox="1">
            <a:spLocks noGrp="1"/>
          </p:cNvSpPr>
          <p:nvPr>
            <p:ph type="body" idx="2"/>
          </p:nvPr>
        </p:nvSpPr>
        <p:spPr>
          <a:xfrm>
            <a:off x="239350" y="3156100"/>
            <a:ext cx="5710500" cy="2973300"/>
          </a:xfrm>
          <a:prstGeom prst="rect">
            <a:avLst/>
          </a:prstGeom>
          <a:noFill/>
          <a:ln w="9525" cap="flat" cmpd="sng">
            <a:solidFill>
              <a:srgbClr val="EE047C"/>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900"/>
              </a:spcBef>
              <a:spcAft>
                <a:spcPts val="0"/>
              </a:spcAft>
              <a:buSzPts val="1200"/>
              <a:buNone/>
            </a:pPr>
            <a:r>
              <a:rPr lang="en-US" b="1"/>
              <a:t>Conclusions:</a:t>
            </a:r>
            <a:endParaRPr b="1"/>
          </a:p>
          <a:p>
            <a:pPr marL="457200" lvl="0" indent="-298450" algn="just" rtl="0">
              <a:lnSpc>
                <a:spcPct val="115000"/>
              </a:lnSpc>
              <a:spcBef>
                <a:spcPts val="900"/>
              </a:spcBef>
              <a:spcAft>
                <a:spcPts val="0"/>
              </a:spcAft>
              <a:buSzPts val="1100"/>
              <a:buChar char="●"/>
            </a:pPr>
            <a:r>
              <a:rPr lang="en-US" sz="1300"/>
              <a:t>Ages 25-54 and incomes 35-99K impact sales value**</a:t>
            </a:r>
            <a:endParaRPr sz="1300"/>
          </a:p>
          <a:p>
            <a:pPr marL="457200" lvl="0" indent="-298450" algn="just" rtl="0">
              <a:lnSpc>
                <a:spcPct val="115000"/>
              </a:lnSpc>
              <a:spcBef>
                <a:spcPts val="0"/>
              </a:spcBef>
              <a:spcAft>
                <a:spcPts val="0"/>
              </a:spcAft>
              <a:buSzPts val="1100"/>
              <a:buChar char="●"/>
            </a:pPr>
            <a:r>
              <a:rPr lang="en-US" sz="1300"/>
              <a:t>75-99k incomes generate the most additional revenue on average per customer ~ $0.24.</a:t>
            </a:r>
            <a:endParaRPr sz="1300"/>
          </a:p>
          <a:p>
            <a:pPr marL="457200" marR="0" lvl="0" indent="-298450" algn="just" rtl="0">
              <a:lnSpc>
                <a:spcPct val="115000"/>
              </a:lnSpc>
              <a:spcBef>
                <a:spcPts val="0"/>
              </a:spcBef>
              <a:spcAft>
                <a:spcPts val="0"/>
              </a:spcAft>
              <a:buSzPts val="1100"/>
              <a:buChar char="●"/>
            </a:pPr>
            <a:r>
              <a:rPr lang="en-US" sz="1300"/>
              <a:t>Target those with 100-124K incomes as they are having a high impact on average sales growth but their # of transactions is low. </a:t>
            </a:r>
            <a:endParaRPr sz="1300"/>
          </a:p>
          <a:p>
            <a:pPr marL="457200" marR="0" lvl="0" indent="-298450" algn="just" rtl="0">
              <a:lnSpc>
                <a:spcPct val="115000"/>
              </a:lnSpc>
              <a:spcBef>
                <a:spcPts val="0"/>
              </a:spcBef>
              <a:spcAft>
                <a:spcPts val="0"/>
              </a:spcAft>
              <a:buSzPts val="1100"/>
              <a:buChar char="●"/>
            </a:pPr>
            <a:r>
              <a:rPr lang="en-US" sz="1300"/>
              <a:t>Higher earners would likely be shopping from higher end retailers in urban cities.</a:t>
            </a:r>
            <a:endParaRPr sz="1300"/>
          </a:p>
          <a:p>
            <a:pPr marL="457200" marR="0" lvl="0" indent="-298450" algn="just" rtl="0">
              <a:lnSpc>
                <a:spcPct val="115000"/>
              </a:lnSpc>
              <a:spcBef>
                <a:spcPts val="0"/>
              </a:spcBef>
              <a:spcAft>
                <a:spcPts val="0"/>
              </a:spcAft>
              <a:buSzPts val="1100"/>
              <a:buChar char="●"/>
            </a:pPr>
            <a:r>
              <a:rPr lang="en-US" sz="1300"/>
              <a:t>Target 35-49K income levels as their number of transactions is comparable to 50-74K earners but their spending is not as much. </a:t>
            </a:r>
            <a:endParaRPr sz="1300"/>
          </a:p>
          <a:p>
            <a:pPr marL="457200" marR="0" lvl="0" indent="-298450" algn="just" rtl="0">
              <a:lnSpc>
                <a:spcPct val="115000"/>
              </a:lnSpc>
              <a:spcBef>
                <a:spcPts val="0"/>
              </a:spcBef>
              <a:spcAft>
                <a:spcPts val="0"/>
              </a:spcAft>
              <a:buSzPts val="1100"/>
              <a:buChar char="●"/>
            </a:pPr>
            <a:r>
              <a:rPr lang="en-US" sz="1300"/>
              <a:t>Partnering with #764 will be good as these 2 segments spend a lot on it’s products</a:t>
            </a:r>
            <a:endParaRPr sz="1300"/>
          </a:p>
        </p:txBody>
      </p:sp>
      <p:sp>
        <p:nvSpPr>
          <p:cNvPr id="221" name="Google Shape;221;g168b9a6ce71_3_27"/>
          <p:cNvSpPr/>
          <p:nvPr/>
        </p:nvSpPr>
        <p:spPr>
          <a:xfrm>
            <a:off x="144562" y="6428710"/>
            <a:ext cx="5623500" cy="42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00" b="0" i="0" u="none" strike="noStrike" cap="none">
                <a:solidFill>
                  <a:schemeClr val="dk1"/>
                </a:solidFill>
                <a:latin typeface="Arial"/>
                <a:ea typeface="Arial"/>
                <a:cs typeface="Arial"/>
                <a:sym typeface="Arial"/>
              </a:rPr>
              <a:t>* View Slide 1</a:t>
            </a:r>
            <a:r>
              <a:rPr lang="en-US" sz="1000">
                <a:solidFill>
                  <a:schemeClr val="dk1"/>
                </a:solidFill>
              </a:rPr>
              <a:t>4</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00">
                <a:solidFill>
                  <a:schemeClr val="dk1"/>
                </a:solidFill>
              </a:rPr>
              <a:t>** A</a:t>
            </a:r>
            <a:r>
              <a:rPr lang="en-US" sz="1000" b="0" i="0" u="none" strike="noStrike" cap="none">
                <a:solidFill>
                  <a:schemeClr val="dk1"/>
                </a:solidFill>
                <a:latin typeface="Arial"/>
                <a:ea typeface="Arial"/>
                <a:cs typeface="Arial"/>
                <a:sym typeface="Arial"/>
              </a:rPr>
              <a:t>ll numbers statistically significant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00">
                <a:solidFill>
                  <a:schemeClr val="dk1"/>
                </a:solidFill>
              </a:rPr>
              <a:t>*** View Sliide 15</a:t>
            </a:r>
            <a:endParaRPr sz="1000">
              <a:solidFill>
                <a:schemeClr val="dk1"/>
              </a:solidFil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Arial"/>
              <a:ea typeface="Arial"/>
              <a:cs typeface="Arial"/>
              <a:sym typeface="Arial"/>
            </a:endParaRPr>
          </a:p>
        </p:txBody>
      </p:sp>
      <p:cxnSp>
        <p:nvCxnSpPr>
          <p:cNvPr id="222" name="Google Shape;222;g168b9a6ce71_3_27"/>
          <p:cNvCxnSpPr/>
          <p:nvPr/>
        </p:nvCxnSpPr>
        <p:spPr>
          <a:xfrm>
            <a:off x="239351" y="1109607"/>
            <a:ext cx="5710200" cy="8400"/>
          </a:xfrm>
          <a:prstGeom prst="straightConnector1">
            <a:avLst/>
          </a:prstGeom>
          <a:noFill/>
          <a:ln w="28575" cap="flat" cmpd="sng">
            <a:solidFill>
              <a:srgbClr val="EE047C"/>
            </a:solidFill>
            <a:prstDash val="solid"/>
            <a:round/>
            <a:headEnd type="none" w="sm" len="sm"/>
            <a:tailEnd type="none" w="sm" len="sm"/>
          </a:ln>
        </p:spPr>
      </p:cxnSp>
      <p:sp>
        <p:nvSpPr>
          <p:cNvPr id="223" name="Google Shape;223;g168b9a6ce71_3_27"/>
          <p:cNvSpPr txBox="1"/>
          <p:nvPr/>
        </p:nvSpPr>
        <p:spPr>
          <a:xfrm>
            <a:off x="239351" y="728663"/>
            <a:ext cx="5615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a:t>
            </a:r>
            <a:r>
              <a:rPr lang="en-US" sz="1600" b="1" i="0" u="none" strike="noStrike" cap="none">
                <a:solidFill>
                  <a:srgbClr val="000000"/>
                </a:solidFill>
              </a:rPr>
              <a:t>mpact o</a:t>
            </a:r>
            <a:r>
              <a:rPr lang="en-US" sz="1600" b="1"/>
              <a:t>f demographics on Sales</a:t>
            </a:r>
            <a:endParaRPr b="1"/>
          </a:p>
        </p:txBody>
      </p:sp>
      <p:cxnSp>
        <p:nvCxnSpPr>
          <p:cNvPr id="224" name="Google Shape;224;g168b9a6ce71_3_27"/>
          <p:cNvCxnSpPr/>
          <p:nvPr/>
        </p:nvCxnSpPr>
        <p:spPr>
          <a:xfrm>
            <a:off x="6337013" y="1109606"/>
            <a:ext cx="5615700" cy="0"/>
          </a:xfrm>
          <a:prstGeom prst="straightConnector1">
            <a:avLst/>
          </a:prstGeom>
          <a:noFill/>
          <a:ln w="28575" cap="flat" cmpd="sng">
            <a:solidFill>
              <a:srgbClr val="EE047C"/>
            </a:solidFill>
            <a:prstDash val="solid"/>
            <a:round/>
            <a:headEnd type="none" w="sm" len="sm"/>
            <a:tailEnd type="none" w="sm" len="sm"/>
          </a:ln>
        </p:spPr>
      </p:cxnSp>
      <p:sp>
        <p:nvSpPr>
          <p:cNvPr id="225" name="Google Shape;225;g168b9a6ce71_3_27"/>
          <p:cNvSpPr txBox="1"/>
          <p:nvPr/>
        </p:nvSpPr>
        <p:spPr>
          <a:xfrm>
            <a:off x="6337013" y="710412"/>
            <a:ext cx="5615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a:t>
            </a:r>
            <a:r>
              <a:rPr lang="en-US" sz="1600" b="1" i="0" u="none" strike="noStrike" cap="none">
                <a:solidFill>
                  <a:srgbClr val="000000"/>
                </a:solidFill>
              </a:rPr>
              <a:t>mpact of Price, Discount </a:t>
            </a:r>
            <a:r>
              <a:rPr lang="en-US" sz="1600" b="1"/>
              <a:t>on Quantity</a:t>
            </a:r>
            <a:endParaRPr b="1"/>
          </a:p>
        </p:txBody>
      </p:sp>
      <p:sp>
        <p:nvSpPr>
          <p:cNvPr id="226" name="Google Shape;226;g168b9a6ce71_3_27"/>
          <p:cNvSpPr txBox="1"/>
          <p:nvPr/>
        </p:nvSpPr>
        <p:spPr>
          <a:xfrm>
            <a:off x="6337025" y="3156100"/>
            <a:ext cx="5623500" cy="2973300"/>
          </a:xfrm>
          <a:prstGeom prst="rect">
            <a:avLst/>
          </a:prstGeom>
          <a:noFill/>
          <a:ln w="9525" cap="flat" cmpd="sng">
            <a:solidFill>
              <a:srgbClr val="EE047C"/>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00000"/>
              </a:lnSpc>
              <a:spcBef>
                <a:spcPts val="900"/>
              </a:spcBef>
              <a:spcAft>
                <a:spcPts val="0"/>
              </a:spcAft>
              <a:buClr>
                <a:srgbClr val="262626"/>
              </a:buClr>
              <a:buSzPts val="1200"/>
              <a:buFont typeface="Arial"/>
              <a:buNone/>
            </a:pPr>
            <a:r>
              <a:rPr lang="en-US" sz="1500" b="1">
                <a:solidFill>
                  <a:srgbClr val="262626"/>
                </a:solidFill>
              </a:rPr>
              <a:t>Conclusions:</a:t>
            </a:r>
            <a:endParaRPr sz="1500" b="1">
              <a:solidFill>
                <a:srgbClr val="262626"/>
              </a:solidFill>
            </a:endParaRPr>
          </a:p>
          <a:p>
            <a:pPr marL="457200" marR="0" lvl="0" indent="-298450" algn="just" rtl="0">
              <a:lnSpc>
                <a:spcPct val="115000"/>
              </a:lnSpc>
              <a:spcBef>
                <a:spcPts val="900"/>
              </a:spcBef>
              <a:spcAft>
                <a:spcPts val="0"/>
              </a:spcAft>
              <a:buClr>
                <a:srgbClr val="262626"/>
              </a:buClr>
              <a:buSzPts val="1100"/>
              <a:buChar char="●"/>
            </a:pPr>
            <a:r>
              <a:rPr lang="en-US" sz="1300">
                <a:solidFill>
                  <a:srgbClr val="262626"/>
                </a:solidFill>
              </a:rPr>
              <a:t>For each decrease in price by $1, we see an average increase in quantity bought by 1.4 units in the MM&amp;A stores. Demand is elastic.</a:t>
            </a:r>
            <a:endParaRPr sz="1300">
              <a:solidFill>
                <a:srgbClr val="262626"/>
              </a:solidFill>
            </a:endParaRPr>
          </a:p>
          <a:p>
            <a:pPr marL="457200" marR="0" lvl="0" indent="-298450" algn="just" rtl="0">
              <a:lnSpc>
                <a:spcPct val="115000"/>
              </a:lnSpc>
              <a:spcBef>
                <a:spcPts val="900"/>
              </a:spcBef>
              <a:spcAft>
                <a:spcPts val="0"/>
              </a:spcAft>
              <a:buClr>
                <a:srgbClr val="262626"/>
              </a:buClr>
              <a:buSzPts val="1100"/>
              <a:buChar char="●"/>
            </a:pPr>
            <a:r>
              <a:rPr lang="en-US" sz="1300">
                <a:solidFill>
                  <a:srgbClr val="262626"/>
                </a:solidFill>
              </a:rPr>
              <a:t>Direct marketing does seem to improve overall sales and engagement. The manufacturer discount seems to have more of an impact (coefficient of 1.32) compared to the retail discount (coeff of 0.255) on the quantity demanded.</a:t>
            </a:r>
            <a:endParaRPr sz="1300">
              <a:solidFill>
                <a:srgbClr val="262626"/>
              </a:solidFill>
            </a:endParaRPr>
          </a:p>
        </p:txBody>
      </p:sp>
      <p:pic>
        <p:nvPicPr>
          <p:cNvPr id="227" name="Google Shape;227;g168b9a6ce71_3_27"/>
          <p:cNvPicPr preferRelativeResize="0"/>
          <p:nvPr/>
        </p:nvPicPr>
        <p:blipFill>
          <a:blip r:embed="rId3">
            <a:alphaModFix/>
          </a:blip>
          <a:stretch>
            <a:fillRect/>
          </a:stretch>
        </p:blipFill>
        <p:spPr>
          <a:xfrm>
            <a:off x="3592000" y="653600"/>
            <a:ext cx="480000" cy="480000"/>
          </a:xfrm>
          <a:prstGeom prst="rect">
            <a:avLst/>
          </a:prstGeom>
          <a:noFill/>
          <a:ln>
            <a:noFill/>
          </a:ln>
        </p:spPr>
      </p:pic>
      <p:pic>
        <p:nvPicPr>
          <p:cNvPr id="228" name="Google Shape;228;g168b9a6ce71_3_27"/>
          <p:cNvPicPr preferRelativeResize="0"/>
          <p:nvPr/>
        </p:nvPicPr>
        <p:blipFill>
          <a:blip r:embed="rId4">
            <a:alphaModFix/>
          </a:blip>
          <a:stretch>
            <a:fillRect/>
          </a:stretch>
        </p:blipFill>
        <p:spPr>
          <a:xfrm>
            <a:off x="10105075" y="658025"/>
            <a:ext cx="480000" cy="480000"/>
          </a:xfrm>
          <a:prstGeom prst="rect">
            <a:avLst/>
          </a:prstGeom>
          <a:noFill/>
          <a:ln>
            <a:noFill/>
          </a:ln>
        </p:spPr>
      </p:pic>
      <p:sp>
        <p:nvSpPr>
          <p:cNvPr id="229" name="Google Shape;229;g168b9a6ce71_3_27"/>
          <p:cNvSpPr/>
          <p:nvPr/>
        </p:nvSpPr>
        <p:spPr>
          <a:xfrm>
            <a:off x="239350" y="1168200"/>
            <a:ext cx="5710500" cy="19533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900"/>
              </a:spcBef>
              <a:spcAft>
                <a:spcPts val="0"/>
              </a:spcAft>
              <a:buClr>
                <a:schemeClr val="dk1"/>
              </a:buClr>
              <a:buSzPts val="1200"/>
              <a:buFont typeface="Arial"/>
              <a:buNone/>
            </a:pPr>
            <a:r>
              <a:rPr lang="en-US" sz="1500" b="1">
                <a:solidFill>
                  <a:srgbClr val="262626"/>
                </a:solidFill>
              </a:rPr>
              <a:t>Methodology:</a:t>
            </a:r>
            <a:r>
              <a:rPr lang="en-US" sz="1600" b="1">
                <a:solidFill>
                  <a:srgbClr val="262626"/>
                </a:solidFill>
              </a:rPr>
              <a:t> </a:t>
            </a:r>
            <a:endParaRPr sz="1600" b="1">
              <a:solidFill>
                <a:srgbClr val="262626"/>
              </a:solidFill>
            </a:endParaRPr>
          </a:p>
          <a:p>
            <a:pPr marL="457200" lvl="0" indent="-311150" algn="l" rtl="0">
              <a:spcBef>
                <a:spcPts val="900"/>
              </a:spcBef>
              <a:spcAft>
                <a:spcPts val="0"/>
              </a:spcAft>
              <a:buClr>
                <a:srgbClr val="262626"/>
              </a:buClr>
              <a:buSzPts val="1300"/>
              <a:buChar char="●"/>
            </a:pPr>
            <a:r>
              <a:rPr lang="en-US" sz="1300">
                <a:solidFill>
                  <a:srgbClr val="262626"/>
                </a:solidFill>
              </a:rPr>
              <a:t>Stepwise Regression which keeps only the most statistically variables in the regression model *</a:t>
            </a:r>
            <a:endParaRPr sz="1300">
              <a:solidFill>
                <a:srgbClr val="262626"/>
              </a:solidFill>
            </a:endParaRPr>
          </a:p>
          <a:p>
            <a:pPr marL="457200" lvl="0" indent="-311150" algn="l" rtl="0">
              <a:spcBef>
                <a:spcPts val="0"/>
              </a:spcBef>
              <a:spcAft>
                <a:spcPts val="0"/>
              </a:spcAft>
              <a:buClr>
                <a:srgbClr val="262626"/>
              </a:buClr>
              <a:buSzPts val="1300"/>
              <a:buChar char="●"/>
            </a:pPr>
            <a:r>
              <a:rPr lang="en-US" sz="1300">
                <a:solidFill>
                  <a:srgbClr val="262626"/>
                </a:solidFill>
              </a:rPr>
              <a:t>One-Hot-Encoding to convert categorical variables to numerical</a:t>
            </a:r>
            <a:endParaRPr sz="1300">
              <a:solidFill>
                <a:srgbClr val="262626"/>
              </a:solidFill>
            </a:endParaRPr>
          </a:p>
          <a:p>
            <a:pPr marL="0" lvl="0" indent="0" algn="l" rtl="0">
              <a:spcBef>
                <a:spcPts val="900"/>
              </a:spcBef>
              <a:spcAft>
                <a:spcPts val="0"/>
              </a:spcAft>
              <a:buClr>
                <a:schemeClr val="dk1"/>
              </a:buClr>
              <a:buSzPts val="1200"/>
              <a:buFont typeface="Arial"/>
              <a:buNone/>
            </a:pPr>
            <a:r>
              <a:rPr lang="en-US" b="1">
                <a:solidFill>
                  <a:srgbClr val="262626"/>
                </a:solidFill>
              </a:rPr>
              <a:t>Explanatory variables:</a:t>
            </a:r>
            <a:r>
              <a:rPr lang="en-US">
                <a:solidFill>
                  <a:srgbClr val="262626"/>
                </a:solidFill>
              </a:rPr>
              <a:t> </a:t>
            </a:r>
            <a:r>
              <a:rPr lang="en-US" sz="1300">
                <a:solidFill>
                  <a:srgbClr val="262626"/>
                </a:solidFill>
              </a:rPr>
              <a:t>Age, Income, Household info, marital status</a:t>
            </a:r>
            <a:endParaRPr sz="1300">
              <a:solidFill>
                <a:srgbClr val="262626"/>
              </a:solidFill>
            </a:endParaRPr>
          </a:p>
          <a:p>
            <a:pPr marL="0" lvl="0" indent="0" algn="l" rtl="0">
              <a:spcBef>
                <a:spcPts val="900"/>
              </a:spcBef>
              <a:spcAft>
                <a:spcPts val="0"/>
              </a:spcAft>
              <a:buClr>
                <a:schemeClr val="dk1"/>
              </a:buClr>
              <a:buSzPts val="1200"/>
              <a:buFont typeface="Arial"/>
              <a:buNone/>
            </a:pPr>
            <a:r>
              <a:rPr lang="en-US" b="1">
                <a:solidFill>
                  <a:srgbClr val="262626"/>
                </a:solidFill>
              </a:rPr>
              <a:t>Dependent variable: </a:t>
            </a:r>
            <a:r>
              <a:rPr lang="en-US" sz="1300">
                <a:solidFill>
                  <a:srgbClr val="262626"/>
                </a:solidFill>
              </a:rPr>
              <a:t>Sales Value</a:t>
            </a:r>
            <a:endParaRPr sz="1300"/>
          </a:p>
        </p:txBody>
      </p:sp>
      <p:sp>
        <p:nvSpPr>
          <p:cNvPr id="230" name="Google Shape;230;g168b9a6ce71_3_27"/>
          <p:cNvSpPr/>
          <p:nvPr/>
        </p:nvSpPr>
        <p:spPr>
          <a:xfrm>
            <a:off x="6337025" y="1170100"/>
            <a:ext cx="5615700" cy="1953300"/>
          </a:xfrm>
          <a:prstGeom prst="rect">
            <a:avLst/>
          </a:prstGeom>
          <a:solidFill>
            <a:srgbClr val="F2DADA"/>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just" rtl="0">
              <a:spcBef>
                <a:spcPts val="900"/>
              </a:spcBef>
              <a:spcAft>
                <a:spcPts val="0"/>
              </a:spcAft>
              <a:buClr>
                <a:srgbClr val="262626"/>
              </a:buClr>
              <a:buSzPts val="1200"/>
              <a:buFont typeface="Arial"/>
              <a:buNone/>
            </a:pPr>
            <a:r>
              <a:rPr lang="en-US" sz="1500" b="1">
                <a:solidFill>
                  <a:srgbClr val="262626"/>
                </a:solidFill>
              </a:rPr>
              <a:t>Methodology: </a:t>
            </a:r>
            <a:endParaRPr sz="1300">
              <a:solidFill>
                <a:schemeClr val="dk1"/>
              </a:solidFill>
            </a:endParaRPr>
          </a:p>
          <a:p>
            <a:pPr marL="457200" lvl="0" indent="-311150" algn="just" rtl="0">
              <a:spcBef>
                <a:spcPts val="900"/>
              </a:spcBef>
              <a:spcAft>
                <a:spcPts val="0"/>
              </a:spcAft>
              <a:buClr>
                <a:srgbClr val="262626"/>
              </a:buClr>
              <a:buSzPts val="1300"/>
              <a:buChar char="●"/>
            </a:pPr>
            <a:r>
              <a:rPr lang="en-US" sz="1300">
                <a:solidFill>
                  <a:srgbClr val="262626"/>
                </a:solidFill>
              </a:rPr>
              <a:t>Applied regression to see impact of price and discount on quantity demanded. ***</a:t>
            </a:r>
            <a:endParaRPr sz="1300">
              <a:solidFill>
                <a:schemeClr val="dk1"/>
              </a:solidFill>
            </a:endParaRPr>
          </a:p>
          <a:p>
            <a:pPr marL="457200" lvl="0" indent="-311150" algn="just" rtl="0">
              <a:spcBef>
                <a:spcPts val="0"/>
              </a:spcBef>
              <a:spcAft>
                <a:spcPts val="0"/>
              </a:spcAft>
              <a:buClr>
                <a:srgbClr val="262626"/>
              </a:buClr>
              <a:buSzPts val="1300"/>
              <a:buChar char="●"/>
            </a:pPr>
            <a:r>
              <a:rPr lang="en-US" sz="1300">
                <a:solidFill>
                  <a:srgbClr val="262626"/>
                </a:solidFill>
              </a:rPr>
              <a:t>Checked interaction effect between the explanatory variables.</a:t>
            </a:r>
            <a:endParaRPr sz="1300">
              <a:solidFill>
                <a:srgbClr val="262626"/>
              </a:solidFill>
            </a:endParaRPr>
          </a:p>
          <a:p>
            <a:pPr marL="0" lvl="0" indent="0" algn="just" rtl="0">
              <a:spcBef>
                <a:spcPts val="1000"/>
              </a:spcBef>
              <a:spcAft>
                <a:spcPts val="0"/>
              </a:spcAft>
              <a:buClr>
                <a:schemeClr val="dk1"/>
              </a:buClr>
              <a:buSzPts val="1100"/>
              <a:buFont typeface="Arial"/>
              <a:buNone/>
            </a:pPr>
            <a:r>
              <a:rPr lang="en-US" b="1">
                <a:solidFill>
                  <a:srgbClr val="262626"/>
                </a:solidFill>
              </a:rPr>
              <a:t>Explanatory variables</a:t>
            </a:r>
            <a:r>
              <a:rPr lang="en-US" sz="1300" b="1">
                <a:solidFill>
                  <a:srgbClr val="262626"/>
                </a:solidFill>
              </a:rPr>
              <a:t>:</a:t>
            </a:r>
            <a:r>
              <a:rPr lang="en-US" sz="1300">
                <a:solidFill>
                  <a:srgbClr val="262626"/>
                </a:solidFill>
              </a:rPr>
              <a:t> Price, Loyalty Price, Non-Loyalty Price</a:t>
            </a:r>
            <a:endParaRPr sz="1300">
              <a:solidFill>
                <a:srgbClr val="262626"/>
              </a:solidFill>
            </a:endParaRPr>
          </a:p>
          <a:p>
            <a:pPr marL="0" lvl="0" indent="0" algn="just" rtl="0">
              <a:spcBef>
                <a:spcPts val="900"/>
              </a:spcBef>
              <a:spcAft>
                <a:spcPts val="0"/>
              </a:spcAft>
              <a:buClr>
                <a:srgbClr val="262626"/>
              </a:buClr>
              <a:buSzPts val="1200"/>
              <a:buFont typeface="Arial"/>
              <a:buNone/>
            </a:pPr>
            <a:r>
              <a:rPr lang="en-US" b="1">
                <a:solidFill>
                  <a:srgbClr val="262626"/>
                </a:solidFill>
              </a:rPr>
              <a:t>Dependent variable:</a:t>
            </a:r>
            <a:r>
              <a:rPr lang="en-US" sz="1500" b="1">
                <a:solidFill>
                  <a:srgbClr val="262626"/>
                </a:solidFill>
              </a:rPr>
              <a:t> </a:t>
            </a:r>
            <a:r>
              <a:rPr lang="en-US" sz="1300">
                <a:solidFill>
                  <a:srgbClr val="262626"/>
                </a:solidFill>
              </a:rPr>
              <a:t>Quantity</a:t>
            </a:r>
            <a:endParaRPr b="1">
              <a:solidFill>
                <a:srgbClr val="262626"/>
              </a:solidFill>
            </a:endParaRPr>
          </a:p>
        </p:txBody>
      </p:sp>
    </p:spTree>
  </p:cSld>
  <p:clrMapOvr>
    <a:masterClrMapping/>
  </p:clrMapOvr>
</p:sld>
</file>

<file path=ppt/theme/theme1.xml><?xml version="1.0" encoding="utf-8"?>
<a:theme xmlns:a="http://schemas.openxmlformats.org/drawingml/2006/main" name="Rotman Pin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1581</Words>
  <Application>Microsoft Office PowerPoint</Application>
  <PresentationFormat>Widescreen</PresentationFormat>
  <Paragraphs>230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Rotman Pink</vt:lpstr>
      <vt:lpstr>Analyzing Supermarket MM&amp;A Data.</vt:lpstr>
      <vt:lpstr>Overview </vt:lpstr>
      <vt:lpstr>Methodology</vt:lpstr>
      <vt:lpstr>Methodology</vt:lpstr>
      <vt:lpstr>Summary and Recommendations</vt:lpstr>
      <vt:lpstr>Findings</vt:lpstr>
      <vt:lpstr>General Findings</vt:lpstr>
      <vt:lpstr>Recommended Manufacturers *</vt:lpstr>
      <vt:lpstr>PowerPoint Presentation</vt:lpstr>
      <vt:lpstr>PowerPoint Presentation</vt:lpstr>
      <vt:lpstr>Appendix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Supermarket MM&amp;A Data.</dc:title>
  <cp:lastModifiedBy>Aleem Hussain-Aamir</cp:lastModifiedBy>
  <cp:revision>1</cp:revision>
  <dcterms:modified xsi:type="dcterms:W3CDTF">2022-10-17T16:22:23Z</dcterms:modified>
</cp:coreProperties>
</file>