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3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63866C-B0F0-F059-4E50-37773BA298A9}"/>
              </a:ext>
            </a:extLst>
          </p:cNvPr>
          <p:cNvSpPr>
            <a:spLocks noGrp="1"/>
          </p:cNvSpPr>
          <p:nvPr>
            <p:ph type="ctrTitle"/>
          </p:nvPr>
        </p:nvSpPr>
        <p:spPr>
          <a:xfrm>
            <a:off x="1143000" y="1122363"/>
            <a:ext cx="6858000" cy="23876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22C86A27-52B4-6C23-A8BD-AEAD8D3BBEF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384218A-402B-7E30-5825-9041FCFBD42B}"/>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7FEB2954-AFE5-2DD7-7AD2-C1AA44BEAF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9125F-0C1C-0B21-5FCA-F1075012C48A}"/>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326337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C00C9C-98BC-D6BA-31A4-D61C61D79C2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9E6FBD8-865F-03D2-5E62-60BA9768C7F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46E6C31-43BF-FB1F-139B-B47CED806D79}"/>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FD6A3653-247A-B094-03DA-26D7832EB7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6AAAAC-A071-686B-E8F8-6A106DB461FE}"/>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72325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E2A770-2A1A-25A4-1F75-222DCAC7CBEA}"/>
              </a:ext>
            </a:extLst>
          </p:cNvPr>
          <p:cNvSpPr>
            <a:spLocks noGrp="1"/>
          </p:cNvSpPr>
          <p:nvPr>
            <p:ph type="title" orient="vert"/>
          </p:nvPr>
        </p:nvSpPr>
        <p:spPr>
          <a:xfrm>
            <a:off x="6543675"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ECB1DF5-B107-7D23-2FBB-5B9D656D10F9}"/>
              </a:ext>
            </a:extLst>
          </p:cNvPr>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34F10A-31F1-0D18-140F-C3B79424B396}"/>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3A5A6B8E-0D92-E441-537B-7A2BC4725F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2D0F71-F115-8997-ECB2-81E0C8734568}"/>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266540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56FAA0-78C4-5BBC-7113-64E13A482C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7AE009-1930-C3DB-ABD4-DDCB28F85FA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95FACA-14B3-BCF5-DD6F-2B947887E924}"/>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57A9D31C-8D9A-B642-0CDF-1B7FF0E51D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411CD2-434B-CF5D-A1AB-B9A0D8EAE16A}"/>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294669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44374-AD78-2E10-2A8F-C0243E484804}"/>
              </a:ext>
            </a:extLst>
          </p:cNvPr>
          <p:cNvSpPr>
            <a:spLocks noGrp="1"/>
          </p:cNvSpPr>
          <p:nvPr>
            <p:ph type="title"/>
          </p:nvPr>
        </p:nvSpPr>
        <p:spPr>
          <a:xfrm>
            <a:off x="623888" y="1709739"/>
            <a:ext cx="7886700" cy="2852737"/>
          </a:xfrm>
        </p:spPr>
        <p:txBody>
          <a:bodyPr anchor="b"/>
          <a:lstStyle>
            <a:lvl1pPr>
              <a:defRPr sz="4500"/>
            </a:lvl1pPr>
          </a:lstStyle>
          <a:p>
            <a:r>
              <a:rPr lang="fr-FR"/>
              <a:t>Modifiez le style du titre</a:t>
            </a:r>
          </a:p>
        </p:txBody>
      </p:sp>
      <p:sp>
        <p:nvSpPr>
          <p:cNvPr id="3" name="Espace réservé du texte 2">
            <a:extLst>
              <a:ext uri="{FF2B5EF4-FFF2-40B4-BE49-F238E27FC236}">
                <a16:creationId xmlns:a16="http://schemas.microsoft.com/office/drawing/2014/main" id="{96AB700D-520E-99CA-CDE7-86068F8A46A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68E0A4C-6830-EE5F-7544-26B8AD642560}"/>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E314D63E-9424-1326-EBAB-119C1B9615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6CF2A5-3D32-ACCC-1FE7-EC811CA6C4D0}"/>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358927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8AB8A-C092-1605-DA24-B110BC3804B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F565B2D-C2DC-E4FF-43E3-C7B579C86358}"/>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39D95B0-D24A-D58F-1EA5-C95E2B51A795}"/>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A84A991-8696-202C-8F57-FE6722B67256}"/>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6" name="Espace réservé du pied de page 5">
            <a:extLst>
              <a:ext uri="{FF2B5EF4-FFF2-40B4-BE49-F238E27FC236}">
                <a16:creationId xmlns:a16="http://schemas.microsoft.com/office/drawing/2014/main" id="{E57AC5B8-E5FA-0CA3-DB4A-DF487479DF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497718-D259-3446-72F5-4466B2EE19FA}"/>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236987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279A2-4AA4-115C-5A76-A771E7DC9207}"/>
              </a:ext>
            </a:extLst>
          </p:cNvPr>
          <p:cNvSpPr>
            <a:spLocks noGrp="1"/>
          </p:cNvSpPr>
          <p:nvPr>
            <p:ph type="title"/>
          </p:nvPr>
        </p:nvSpPr>
        <p:spPr>
          <a:xfrm>
            <a:off x="629841" y="365126"/>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B83C874-7832-E81D-2D90-1BEEE79883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2C807A9-E990-E1DE-BD85-728BBF6E111E}"/>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E93624F-88EF-1306-D70D-AA8FF089BD8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3EF9503-CD9A-E455-0D81-86CCBB64862B}"/>
              </a:ext>
            </a:extLst>
          </p:cNvPr>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C373C21-9084-739B-594E-A538432DB6F2}"/>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8" name="Espace réservé du pied de page 7">
            <a:extLst>
              <a:ext uri="{FF2B5EF4-FFF2-40B4-BE49-F238E27FC236}">
                <a16:creationId xmlns:a16="http://schemas.microsoft.com/office/drawing/2014/main" id="{57245703-3ACC-AD09-855A-46A9AC20F4F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2C059D5-83C5-13E7-4360-59737640F407}"/>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68519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55571-47D3-5EE8-2649-907798453CB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A5C48BF-0B34-5613-28A1-9E0E6A243A9E}"/>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4" name="Espace réservé du pied de page 3">
            <a:extLst>
              <a:ext uri="{FF2B5EF4-FFF2-40B4-BE49-F238E27FC236}">
                <a16:creationId xmlns:a16="http://schemas.microsoft.com/office/drawing/2014/main" id="{565D0BE2-3DC4-B509-671D-AC98FC77C66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187B3D9-AB88-A8E0-F056-AACFC67B5182}"/>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241308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D1A058E-E470-5212-4122-98FDCB012E24}"/>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3" name="Espace réservé du pied de page 2">
            <a:extLst>
              <a:ext uri="{FF2B5EF4-FFF2-40B4-BE49-F238E27FC236}">
                <a16:creationId xmlns:a16="http://schemas.microsoft.com/office/drawing/2014/main" id="{F443A1A0-FA05-DD68-B7DC-5AEFE1A0061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AA0B8E9-488F-EBF6-E3A2-864442718DA3}"/>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144685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E820E-CB3B-4977-D49B-C06361471C9D}"/>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du contenu 2">
            <a:extLst>
              <a:ext uri="{FF2B5EF4-FFF2-40B4-BE49-F238E27FC236}">
                <a16:creationId xmlns:a16="http://schemas.microsoft.com/office/drawing/2014/main" id="{3A6A33D5-623A-D4AC-D699-935E1087BCA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2A59D2A-05FB-D089-142F-837CC56A18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4669F0-1D30-4519-30B4-60D9AD913F45}"/>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6" name="Espace réservé du pied de page 5">
            <a:extLst>
              <a:ext uri="{FF2B5EF4-FFF2-40B4-BE49-F238E27FC236}">
                <a16:creationId xmlns:a16="http://schemas.microsoft.com/office/drawing/2014/main" id="{CF2C8BB4-B37C-3117-C42A-42E627706F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C7DB51-03EB-8BAF-F223-06546F6BA0B3}"/>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82191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1FFB88-867B-1685-794D-1F780535852F}"/>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pour une image  2">
            <a:extLst>
              <a:ext uri="{FF2B5EF4-FFF2-40B4-BE49-F238E27FC236}">
                <a16:creationId xmlns:a16="http://schemas.microsoft.com/office/drawing/2014/main" id="{1CF9F96B-42B1-DCB7-7CF1-425A5BD6C4C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a:extLst>
              <a:ext uri="{FF2B5EF4-FFF2-40B4-BE49-F238E27FC236}">
                <a16:creationId xmlns:a16="http://schemas.microsoft.com/office/drawing/2014/main" id="{B63C34CE-5E19-9595-FE39-736C714193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56E424-960F-85E1-AC75-2D2346479F9C}"/>
              </a:ext>
            </a:extLst>
          </p:cNvPr>
          <p:cNvSpPr>
            <a:spLocks noGrp="1"/>
          </p:cNvSpPr>
          <p:nvPr>
            <p:ph type="dt" sz="half" idx="10"/>
          </p:nvPr>
        </p:nvSpPr>
        <p:spPr/>
        <p:txBody>
          <a:bodyPr/>
          <a:lstStyle/>
          <a:p>
            <a:fld id="{D6B777B8-8664-49A5-AAC8-0F44C8D684BF}" type="datetimeFigureOut">
              <a:rPr lang="fr-FR" smtClean="0"/>
              <a:t>29/11/2022</a:t>
            </a:fld>
            <a:endParaRPr lang="fr-FR"/>
          </a:p>
        </p:txBody>
      </p:sp>
      <p:sp>
        <p:nvSpPr>
          <p:cNvPr id="6" name="Espace réservé du pied de page 5">
            <a:extLst>
              <a:ext uri="{FF2B5EF4-FFF2-40B4-BE49-F238E27FC236}">
                <a16:creationId xmlns:a16="http://schemas.microsoft.com/office/drawing/2014/main" id="{4EDE8EB6-CC69-29C6-8862-11F6EAEF7D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BBDBCD-8751-8589-58A2-0C69B1425E20}"/>
              </a:ext>
            </a:extLst>
          </p:cNvPr>
          <p:cNvSpPr>
            <a:spLocks noGrp="1"/>
          </p:cNvSpPr>
          <p:nvPr>
            <p:ph type="sldNum" sz="quarter" idx="12"/>
          </p:nvPr>
        </p:nvSpPr>
        <p:spPr/>
        <p:txBody>
          <a:bodyPr/>
          <a:lstStyle/>
          <a:p>
            <a:fld id="{9D581841-D8C8-4763-B24B-CCD58131EDEA}" type="slidenum">
              <a:rPr lang="fr-FR" smtClean="0"/>
              <a:t>‹N°›</a:t>
            </a:fld>
            <a:endParaRPr lang="fr-FR"/>
          </a:p>
        </p:txBody>
      </p:sp>
    </p:spTree>
    <p:extLst>
      <p:ext uri="{BB962C8B-B14F-4D97-AF65-F5344CB8AC3E}">
        <p14:creationId xmlns:p14="http://schemas.microsoft.com/office/powerpoint/2010/main" val="249725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9CB1B1-6176-F4CB-B238-5395F42EC95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4585357-EA0D-C338-4231-E06E6CFC6A3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595C5E-3658-7E25-D1FA-4F949C93032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6B777B8-8664-49A5-AAC8-0F44C8D684BF}"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3412E770-AE2D-92EA-8C94-8EC85DDF827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8C6436D-5D6A-DA9F-1D64-B5E205C3982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581841-D8C8-4763-B24B-CCD58131EDEA}" type="slidenum">
              <a:rPr lang="fr-FR" smtClean="0"/>
              <a:t>‹N°›</a:t>
            </a:fld>
            <a:endParaRPr lang="fr-FR"/>
          </a:p>
        </p:txBody>
      </p:sp>
    </p:spTree>
    <p:extLst>
      <p:ext uri="{BB962C8B-B14F-4D97-AF65-F5344CB8AC3E}">
        <p14:creationId xmlns:p14="http://schemas.microsoft.com/office/powerpoint/2010/main" val="14921107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e 26">
            <a:extLst>
              <a:ext uri="{FF2B5EF4-FFF2-40B4-BE49-F238E27FC236}">
                <a16:creationId xmlns:a16="http://schemas.microsoft.com/office/drawing/2014/main" id="{9FA4CD7B-D844-A971-80E4-98A11B483FCB}"/>
              </a:ext>
            </a:extLst>
          </p:cNvPr>
          <p:cNvGrpSpPr/>
          <p:nvPr/>
        </p:nvGrpSpPr>
        <p:grpSpPr>
          <a:xfrm>
            <a:off x="178044" y="2078821"/>
            <a:ext cx="9281432" cy="3142273"/>
            <a:chOff x="96505" y="349033"/>
            <a:chExt cx="9281432" cy="3142273"/>
          </a:xfrm>
        </p:grpSpPr>
        <p:sp>
          <p:nvSpPr>
            <p:cNvPr id="16" name="ZoneTexte 15">
              <a:extLst>
                <a:ext uri="{FF2B5EF4-FFF2-40B4-BE49-F238E27FC236}">
                  <a16:creationId xmlns:a16="http://schemas.microsoft.com/office/drawing/2014/main" id="{452EB7A2-CCB8-DC63-1E54-A421DFF6ED5A}"/>
                </a:ext>
              </a:extLst>
            </p:cNvPr>
            <p:cNvSpPr txBox="1"/>
            <p:nvPr/>
          </p:nvSpPr>
          <p:spPr>
            <a:xfrm>
              <a:off x="7158918" y="349033"/>
              <a:ext cx="2219019"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Serveurs</a:t>
              </a:r>
            </a:p>
          </p:txBody>
        </p:sp>
        <p:grpSp>
          <p:nvGrpSpPr>
            <p:cNvPr id="26" name="Groupe 25">
              <a:extLst>
                <a:ext uri="{FF2B5EF4-FFF2-40B4-BE49-F238E27FC236}">
                  <a16:creationId xmlns:a16="http://schemas.microsoft.com/office/drawing/2014/main" id="{7EC4B109-577B-7F4D-C8BA-1252D61F4CF2}"/>
                </a:ext>
              </a:extLst>
            </p:cNvPr>
            <p:cNvGrpSpPr/>
            <p:nvPr/>
          </p:nvGrpSpPr>
          <p:grpSpPr>
            <a:xfrm>
              <a:off x="96505" y="349033"/>
              <a:ext cx="7556499" cy="3142273"/>
              <a:chOff x="96505" y="349033"/>
              <a:chExt cx="7556499" cy="3142273"/>
            </a:xfrm>
          </p:grpSpPr>
          <p:sp>
            <p:nvSpPr>
              <p:cNvPr id="4" name="ZoneTexte 3">
                <a:extLst>
                  <a:ext uri="{FF2B5EF4-FFF2-40B4-BE49-F238E27FC236}">
                    <a16:creationId xmlns:a16="http://schemas.microsoft.com/office/drawing/2014/main" id="{8BAAB9EF-E546-544F-28D4-5691847EBE24}"/>
                  </a:ext>
                </a:extLst>
              </p:cNvPr>
              <p:cNvSpPr txBox="1"/>
              <p:nvPr/>
            </p:nvSpPr>
            <p:spPr>
              <a:xfrm>
                <a:off x="2440339" y="3121974"/>
                <a:ext cx="4886509"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a:t>
                </a:r>
                <a:r>
                  <a:rPr lang="fr-FR" b="1" dirty="0">
                    <a:latin typeface="Arial" panose="020B0604020202020204" pitchFamily="34" charset="0"/>
                    <a:cs typeface="Arial" panose="020B0604020202020204" pitchFamily="34" charset="0"/>
                  </a:rPr>
                  <a:t> WEB</a:t>
                </a:r>
                <a:r>
                  <a:rPr lang="fr-FR" dirty="0">
                    <a:latin typeface="Arial" panose="020B0604020202020204" pitchFamily="34" charset="0"/>
                    <a:cs typeface="Arial" panose="020B0604020202020204" pitchFamily="34" charset="0"/>
                  </a:rPr>
                  <a:t> est un service à l’intérieur d’internet </a:t>
                </a:r>
              </a:p>
            </p:txBody>
          </p:sp>
          <p:pic>
            <p:nvPicPr>
              <p:cNvPr id="7" name="Image 6">
                <a:extLst>
                  <a:ext uri="{FF2B5EF4-FFF2-40B4-BE49-F238E27FC236}">
                    <a16:creationId xmlns:a16="http://schemas.microsoft.com/office/drawing/2014/main" id="{C79A8851-84E2-F017-38F3-3A38AD3BAAA5}"/>
                  </a:ext>
                </a:extLst>
              </p:cNvPr>
              <p:cNvPicPr>
                <a:picLocks noChangeAspect="1"/>
              </p:cNvPicPr>
              <p:nvPr/>
            </p:nvPicPr>
            <p:blipFill>
              <a:blip r:embed="rId2"/>
              <a:stretch>
                <a:fillRect/>
              </a:stretch>
            </p:blipFill>
            <p:spPr>
              <a:xfrm>
                <a:off x="2459853" y="385994"/>
                <a:ext cx="3649329" cy="1886567"/>
              </a:xfrm>
              <a:prstGeom prst="rect">
                <a:avLst/>
              </a:prstGeom>
            </p:spPr>
          </p:pic>
          <p:cxnSp>
            <p:nvCxnSpPr>
              <p:cNvPr id="10" name="Connecteur droit avec flèche 9">
                <a:extLst>
                  <a:ext uri="{FF2B5EF4-FFF2-40B4-BE49-F238E27FC236}">
                    <a16:creationId xmlns:a16="http://schemas.microsoft.com/office/drawing/2014/main" id="{4B42CD1A-1443-E835-C358-C3F4827A6335}"/>
                  </a:ext>
                </a:extLst>
              </p:cNvPr>
              <p:cNvCxnSpPr>
                <a:cxnSpLocks/>
                <a:stCxn id="15" idx="2"/>
              </p:cNvCxnSpPr>
              <p:nvPr/>
            </p:nvCxnSpPr>
            <p:spPr>
              <a:xfrm>
                <a:off x="1490996" y="718365"/>
                <a:ext cx="2152043" cy="57379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A7483D2-2B7D-27E0-ACE1-DA9EBF9F7121}"/>
                  </a:ext>
                </a:extLst>
              </p:cNvPr>
              <p:cNvCxnSpPr>
                <a:cxnSpLocks/>
              </p:cNvCxnSpPr>
              <p:nvPr/>
            </p:nvCxnSpPr>
            <p:spPr>
              <a:xfrm flipH="1">
                <a:off x="5394184" y="792092"/>
                <a:ext cx="2258820" cy="463219"/>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AA15AA7A-39B1-25BC-E42D-30BBAB9B5727}"/>
                  </a:ext>
                </a:extLst>
              </p:cNvPr>
              <p:cNvSpPr txBox="1"/>
              <p:nvPr/>
            </p:nvSpPr>
            <p:spPr>
              <a:xfrm>
                <a:off x="381486" y="349033"/>
                <a:ext cx="2219019"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Clients</a:t>
                </a:r>
              </a:p>
            </p:txBody>
          </p:sp>
          <p:sp>
            <p:nvSpPr>
              <p:cNvPr id="20" name="Accolade ouvrante 19">
                <a:extLst>
                  <a:ext uri="{FF2B5EF4-FFF2-40B4-BE49-F238E27FC236}">
                    <a16:creationId xmlns:a16="http://schemas.microsoft.com/office/drawing/2014/main" id="{555A730D-1510-2F2F-2BF2-9D688D22F886}"/>
                  </a:ext>
                </a:extLst>
              </p:cNvPr>
              <p:cNvSpPr/>
              <p:nvPr/>
            </p:nvSpPr>
            <p:spPr>
              <a:xfrm rot="16200000">
                <a:off x="4136294" y="625521"/>
                <a:ext cx="573795" cy="4200806"/>
              </a:xfrm>
              <a:prstGeom prst="leftBrace">
                <a:avLst>
                  <a:gd name="adj1" fmla="val 127495"/>
                  <a:gd name="adj2" fmla="val 49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ZoneTexte 20">
                <a:extLst>
                  <a:ext uri="{FF2B5EF4-FFF2-40B4-BE49-F238E27FC236}">
                    <a16:creationId xmlns:a16="http://schemas.microsoft.com/office/drawing/2014/main" id="{50FF9330-8CC8-DC4B-CF62-DFDD20F6F059}"/>
                  </a:ext>
                </a:extLst>
              </p:cNvPr>
              <p:cNvSpPr txBox="1"/>
              <p:nvPr/>
            </p:nvSpPr>
            <p:spPr>
              <a:xfrm>
                <a:off x="4035685" y="2353650"/>
                <a:ext cx="1695815"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WEB</a:t>
                </a:r>
                <a:r>
                  <a:rPr lang="fr-FR" dirty="0">
                    <a:latin typeface="Arial" panose="020B0604020202020204" pitchFamily="34" charset="0"/>
                    <a:cs typeface="Arial" panose="020B0604020202020204" pitchFamily="34" charset="0"/>
                  </a:rPr>
                  <a:t> </a:t>
                </a:r>
              </a:p>
            </p:txBody>
          </p:sp>
          <p:sp>
            <p:nvSpPr>
              <p:cNvPr id="22" name="ZoneTexte 21">
                <a:extLst>
                  <a:ext uri="{FF2B5EF4-FFF2-40B4-BE49-F238E27FC236}">
                    <a16:creationId xmlns:a16="http://schemas.microsoft.com/office/drawing/2014/main" id="{C31D8ADA-2365-FA9D-8C08-6AA25424CF52}"/>
                  </a:ext>
                </a:extLst>
              </p:cNvPr>
              <p:cNvSpPr txBox="1"/>
              <p:nvPr/>
            </p:nvSpPr>
            <p:spPr>
              <a:xfrm>
                <a:off x="96505" y="1145354"/>
                <a:ext cx="2603419" cy="92333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-Utilisateurs </a:t>
                </a:r>
              </a:p>
              <a:p>
                <a:r>
                  <a:rPr lang="fr-FR" dirty="0">
                    <a:latin typeface="Arial" panose="020B0604020202020204" pitchFamily="34" charset="0"/>
                    <a:cs typeface="Arial" panose="020B0604020202020204" pitchFamily="34" charset="0"/>
                  </a:rPr>
                  <a:t>-Navigateur (Chrome, Firefox, </a:t>
                </a:r>
                <a:r>
                  <a:rPr lang="fr-FR" dirty="0" err="1">
                    <a:latin typeface="Arial" panose="020B0604020202020204" pitchFamily="34" charset="0"/>
                    <a:cs typeface="Arial" panose="020B0604020202020204" pitchFamily="34" charset="0"/>
                  </a:rPr>
                  <a:t>edge</a:t>
                </a:r>
                <a:r>
                  <a:rPr lang="fr-FR" dirty="0">
                    <a:latin typeface="Arial" panose="020B0604020202020204" pitchFamily="34" charset="0"/>
                    <a:cs typeface="Arial" panose="020B0604020202020204" pitchFamily="34" charset="0"/>
                  </a:rPr>
                  <a:t>…) </a:t>
                </a:r>
              </a:p>
            </p:txBody>
          </p:sp>
        </p:grpSp>
        <p:sp>
          <p:nvSpPr>
            <p:cNvPr id="23" name="ZoneTexte 22">
              <a:extLst>
                <a:ext uri="{FF2B5EF4-FFF2-40B4-BE49-F238E27FC236}">
                  <a16:creationId xmlns:a16="http://schemas.microsoft.com/office/drawing/2014/main" id="{B9C32D8E-3A1D-2B04-32CD-72A12AE081C1}"/>
                </a:ext>
              </a:extLst>
            </p:cNvPr>
            <p:cNvSpPr txBox="1"/>
            <p:nvPr/>
          </p:nvSpPr>
          <p:spPr>
            <a:xfrm>
              <a:off x="6109182" y="1308326"/>
              <a:ext cx="299461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-Ordinateurs très puissants </a:t>
              </a:r>
            </a:p>
            <a:p>
              <a:r>
                <a:rPr lang="fr-FR" dirty="0">
                  <a:latin typeface="Arial" panose="020B0604020202020204" pitchFamily="34" charset="0"/>
                  <a:cs typeface="Arial" panose="020B0604020202020204" pitchFamily="34" charset="0"/>
                </a:rPr>
                <a:t>-Stockage de l’informations </a:t>
              </a:r>
            </a:p>
          </p:txBody>
        </p:sp>
      </p:grpSp>
      <p:sp>
        <p:nvSpPr>
          <p:cNvPr id="28" name="ZoneTexte 27">
            <a:extLst>
              <a:ext uri="{FF2B5EF4-FFF2-40B4-BE49-F238E27FC236}">
                <a16:creationId xmlns:a16="http://schemas.microsoft.com/office/drawing/2014/main" id="{25280951-C7EE-55F8-1D8D-61746C71ED1D}"/>
              </a:ext>
            </a:extLst>
          </p:cNvPr>
          <p:cNvSpPr txBox="1"/>
          <p:nvPr/>
        </p:nvSpPr>
        <p:spPr>
          <a:xfrm>
            <a:off x="2329678" y="411038"/>
            <a:ext cx="490397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1) How does the web work?</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98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A6A5D3A-2664-79AA-9965-5178549CA519}"/>
              </a:ext>
            </a:extLst>
          </p:cNvPr>
          <p:cNvSpPr txBox="1"/>
          <p:nvPr/>
        </p:nvSpPr>
        <p:spPr>
          <a:xfrm>
            <a:off x="2224846" y="375202"/>
            <a:ext cx="4694308"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Fonctionnement d’un site WEB</a:t>
            </a:r>
          </a:p>
        </p:txBody>
      </p:sp>
      <p:sp>
        <p:nvSpPr>
          <p:cNvPr id="6" name="Rectangle : coins arrondis 5">
            <a:extLst>
              <a:ext uri="{FF2B5EF4-FFF2-40B4-BE49-F238E27FC236}">
                <a16:creationId xmlns:a16="http://schemas.microsoft.com/office/drawing/2014/main" id="{0698679B-3685-87B4-3903-34CC6C38FB6C}"/>
              </a:ext>
            </a:extLst>
          </p:cNvPr>
          <p:cNvSpPr/>
          <p:nvPr/>
        </p:nvSpPr>
        <p:spPr>
          <a:xfrm>
            <a:off x="743553" y="2019306"/>
            <a:ext cx="1252204" cy="1741437"/>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550488BE-4A4A-B855-98EF-8032ABF030B1}"/>
              </a:ext>
            </a:extLst>
          </p:cNvPr>
          <p:cNvSpPr/>
          <p:nvPr/>
        </p:nvSpPr>
        <p:spPr>
          <a:xfrm>
            <a:off x="3641098" y="2096714"/>
            <a:ext cx="1252204" cy="1741437"/>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CB9C98EE-12F5-4F60-0F94-6033018F2B4D}"/>
              </a:ext>
            </a:extLst>
          </p:cNvPr>
          <p:cNvSpPr/>
          <p:nvPr/>
        </p:nvSpPr>
        <p:spPr>
          <a:xfrm>
            <a:off x="6732780" y="2096714"/>
            <a:ext cx="1252204" cy="1741437"/>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9" name="Flèche : droite 8">
            <a:extLst>
              <a:ext uri="{FF2B5EF4-FFF2-40B4-BE49-F238E27FC236}">
                <a16:creationId xmlns:a16="http://schemas.microsoft.com/office/drawing/2014/main" id="{6DBC6E31-3EFD-1DF6-DAE1-832D1CA41FED}"/>
              </a:ext>
            </a:extLst>
          </p:cNvPr>
          <p:cNvSpPr/>
          <p:nvPr/>
        </p:nvSpPr>
        <p:spPr>
          <a:xfrm>
            <a:off x="2335506" y="2189901"/>
            <a:ext cx="1118247" cy="15142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01BB2177-F947-9311-9DBF-F5F4C0281491}"/>
              </a:ext>
            </a:extLst>
          </p:cNvPr>
          <p:cNvSpPr txBox="1"/>
          <p:nvPr/>
        </p:nvSpPr>
        <p:spPr>
          <a:xfrm>
            <a:off x="2067104" y="1473872"/>
            <a:ext cx="1957421" cy="646331"/>
          </a:xfrm>
          <a:prstGeom prst="rect">
            <a:avLst/>
          </a:prstGeom>
          <a:noFill/>
        </p:spPr>
        <p:txBody>
          <a:bodyPr wrap="square" rtlCol="0">
            <a:spAutoFit/>
          </a:bodyPr>
          <a:lstStyle/>
          <a:p>
            <a:r>
              <a:rPr lang="fr-FR" dirty="0" err="1">
                <a:latin typeface="Arial" panose="020B0604020202020204" pitchFamily="34" charset="0"/>
                <a:cs typeface="Arial" panose="020B0604020202020204" pitchFamily="34" charset="0"/>
              </a:rPr>
              <a:t>Send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request</a:t>
            </a:r>
            <a:r>
              <a:rPr lang="fr-FR" dirty="0">
                <a:latin typeface="Arial" panose="020B0604020202020204" pitchFamily="34" charset="0"/>
                <a:cs typeface="Arial" panose="020B0604020202020204" pitchFamily="34" charset="0"/>
              </a:rPr>
              <a:t> (HTTP)</a:t>
            </a:r>
          </a:p>
        </p:txBody>
      </p:sp>
      <p:sp>
        <p:nvSpPr>
          <p:cNvPr id="11" name="ZoneTexte 10">
            <a:extLst>
              <a:ext uri="{FF2B5EF4-FFF2-40B4-BE49-F238E27FC236}">
                <a16:creationId xmlns:a16="http://schemas.microsoft.com/office/drawing/2014/main" id="{1A3B14D8-0971-3830-D11C-C5AE6AF6D6A4}"/>
              </a:ext>
            </a:extLst>
          </p:cNvPr>
          <p:cNvSpPr txBox="1"/>
          <p:nvPr/>
        </p:nvSpPr>
        <p:spPr>
          <a:xfrm>
            <a:off x="860038" y="2649602"/>
            <a:ext cx="1135719"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Clients</a:t>
            </a:r>
            <a:r>
              <a:rPr lang="fr-FR" dirty="0"/>
              <a:t> </a:t>
            </a:r>
          </a:p>
        </p:txBody>
      </p:sp>
      <p:sp>
        <p:nvSpPr>
          <p:cNvPr id="12" name="ZoneTexte 11">
            <a:extLst>
              <a:ext uri="{FF2B5EF4-FFF2-40B4-BE49-F238E27FC236}">
                <a16:creationId xmlns:a16="http://schemas.microsoft.com/office/drawing/2014/main" id="{93CBE22E-3572-F4FC-895E-7899CC16CAB2}"/>
              </a:ext>
            </a:extLst>
          </p:cNvPr>
          <p:cNvSpPr txBox="1"/>
          <p:nvPr/>
        </p:nvSpPr>
        <p:spPr>
          <a:xfrm>
            <a:off x="3699340" y="2705359"/>
            <a:ext cx="1135719"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Serveurs</a:t>
            </a:r>
            <a:r>
              <a:rPr lang="fr-FR" dirty="0"/>
              <a:t> </a:t>
            </a:r>
          </a:p>
        </p:txBody>
      </p:sp>
      <p:sp>
        <p:nvSpPr>
          <p:cNvPr id="13" name="ZoneTexte 12">
            <a:extLst>
              <a:ext uri="{FF2B5EF4-FFF2-40B4-BE49-F238E27FC236}">
                <a16:creationId xmlns:a16="http://schemas.microsoft.com/office/drawing/2014/main" id="{B87E3EAE-6A59-80D8-2641-BA77317BFE4E}"/>
              </a:ext>
            </a:extLst>
          </p:cNvPr>
          <p:cNvSpPr txBox="1"/>
          <p:nvPr/>
        </p:nvSpPr>
        <p:spPr>
          <a:xfrm>
            <a:off x="7000694" y="3880862"/>
            <a:ext cx="1135719"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Base de données  </a:t>
            </a:r>
          </a:p>
        </p:txBody>
      </p:sp>
      <p:sp>
        <p:nvSpPr>
          <p:cNvPr id="14" name="Flèche : droite 13">
            <a:extLst>
              <a:ext uri="{FF2B5EF4-FFF2-40B4-BE49-F238E27FC236}">
                <a16:creationId xmlns:a16="http://schemas.microsoft.com/office/drawing/2014/main" id="{1B374962-9438-56E7-23AD-4DA01D3A9781}"/>
              </a:ext>
            </a:extLst>
          </p:cNvPr>
          <p:cNvSpPr/>
          <p:nvPr/>
        </p:nvSpPr>
        <p:spPr>
          <a:xfrm>
            <a:off x="5253917" y="2189901"/>
            <a:ext cx="1118247" cy="15142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droite 14">
            <a:extLst>
              <a:ext uri="{FF2B5EF4-FFF2-40B4-BE49-F238E27FC236}">
                <a16:creationId xmlns:a16="http://schemas.microsoft.com/office/drawing/2014/main" id="{EE3788DE-17C1-61E2-1942-92CDFF5F4880}"/>
              </a:ext>
            </a:extLst>
          </p:cNvPr>
          <p:cNvSpPr/>
          <p:nvPr/>
        </p:nvSpPr>
        <p:spPr>
          <a:xfrm rot="10800000">
            <a:off x="5253916" y="3365679"/>
            <a:ext cx="1118247" cy="15142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Flèche : droite 16">
            <a:extLst>
              <a:ext uri="{FF2B5EF4-FFF2-40B4-BE49-F238E27FC236}">
                <a16:creationId xmlns:a16="http://schemas.microsoft.com/office/drawing/2014/main" id="{3D267437-02A8-FF35-08E8-DF59AB268E9A}"/>
              </a:ext>
            </a:extLst>
          </p:cNvPr>
          <p:cNvSpPr/>
          <p:nvPr/>
        </p:nvSpPr>
        <p:spPr>
          <a:xfrm rot="10800000">
            <a:off x="2294978" y="3422224"/>
            <a:ext cx="1118247" cy="15142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836FE0AE-7101-4DAF-2206-574925969046}"/>
              </a:ext>
            </a:extLst>
          </p:cNvPr>
          <p:cNvSpPr txBox="1"/>
          <p:nvPr/>
        </p:nvSpPr>
        <p:spPr>
          <a:xfrm>
            <a:off x="5325264" y="1543570"/>
            <a:ext cx="1292973"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 SQL</a:t>
            </a:r>
          </a:p>
        </p:txBody>
      </p:sp>
      <p:sp>
        <p:nvSpPr>
          <p:cNvPr id="19" name="ZoneTexte 18">
            <a:extLst>
              <a:ext uri="{FF2B5EF4-FFF2-40B4-BE49-F238E27FC236}">
                <a16:creationId xmlns:a16="http://schemas.microsoft.com/office/drawing/2014/main" id="{249A1FAA-17A8-A853-505C-7E98D45AB719}"/>
              </a:ext>
            </a:extLst>
          </p:cNvPr>
          <p:cNvSpPr txBox="1"/>
          <p:nvPr/>
        </p:nvSpPr>
        <p:spPr>
          <a:xfrm>
            <a:off x="5352442" y="2975663"/>
            <a:ext cx="1118247" cy="369332"/>
          </a:xfrm>
          <a:prstGeom prst="rect">
            <a:avLst/>
          </a:prstGeom>
          <a:noFill/>
        </p:spPr>
        <p:txBody>
          <a:bodyPr wrap="square" rtlCol="0">
            <a:spAutoFit/>
          </a:bodyPr>
          <a:lstStyle/>
          <a:p>
            <a:r>
              <a:rPr lang="fr-FR" dirty="0" err="1">
                <a:latin typeface="Arial" panose="020B0604020202020204" pitchFamily="34" charset="0"/>
                <a:cs typeface="Arial" panose="020B0604020202020204" pitchFamily="34" charset="0"/>
              </a:rPr>
              <a:t>Reponse</a:t>
            </a:r>
            <a:r>
              <a:rPr lang="fr-FR" dirty="0"/>
              <a:t> </a:t>
            </a:r>
          </a:p>
        </p:txBody>
      </p:sp>
      <p:sp>
        <p:nvSpPr>
          <p:cNvPr id="20" name="ZoneTexte 19">
            <a:extLst>
              <a:ext uri="{FF2B5EF4-FFF2-40B4-BE49-F238E27FC236}">
                <a16:creationId xmlns:a16="http://schemas.microsoft.com/office/drawing/2014/main" id="{0EF39B4E-7E69-EAB5-D14F-DA216D01CE89}"/>
              </a:ext>
            </a:extLst>
          </p:cNvPr>
          <p:cNvSpPr txBox="1"/>
          <p:nvPr/>
        </p:nvSpPr>
        <p:spPr>
          <a:xfrm>
            <a:off x="3644977" y="3945280"/>
            <a:ext cx="1911314" cy="523220"/>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Génération d’une page WEB </a:t>
            </a:r>
          </a:p>
        </p:txBody>
      </p:sp>
      <p:sp>
        <p:nvSpPr>
          <p:cNvPr id="21" name="ZoneTexte 20">
            <a:extLst>
              <a:ext uri="{FF2B5EF4-FFF2-40B4-BE49-F238E27FC236}">
                <a16:creationId xmlns:a16="http://schemas.microsoft.com/office/drawing/2014/main" id="{2DBF13AC-6431-3783-FE0E-094CB9BC3090}"/>
              </a:ext>
            </a:extLst>
          </p:cNvPr>
          <p:cNvSpPr txBox="1"/>
          <p:nvPr/>
        </p:nvSpPr>
        <p:spPr>
          <a:xfrm>
            <a:off x="2335506" y="3650126"/>
            <a:ext cx="1252205"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Envoie de la page </a:t>
            </a:r>
          </a:p>
        </p:txBody>
      </p:sp>
      <p:sp>
        <p:nvSpPr>
          <p:cNvPr id="22" name="Accolade ouvrante 21">
            <a:extLst>
              <a:ext uri="{FF2B5EF4-FFF2-40B4-BE49-F238E27FC236}">
                <a16:creationId xmlns:a16="http://schemas.microsoft.com/office/drawing/2014/main" id="{DFF42672-DBD5-7B69-E4AB-263D834CB33D}"/>
              </a:ext>
            </a:extLst>
          </p:cNvPr>
          <p:cNvSpPr/>
          <p:nvPr/>
        </p:nvSpPr>
        <p:spPr>
          <a:xfrm rot="16200000">
            <a:off x="4214780" y="4297360"/>
            <a:ext cx="348482" cy="1693875"/>
          </a:xfrm>
          <a:prstGeom prst="leftBrace">
            <a:avLst/>
          </a:prstGeom>
          <a:ln>
            <a:solidFill>
              <a:srgbClr val="00B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dirty="0"/>
          </a:p>
        </p:txBody>
      </p:sp>
      <p:sp>
        <p:nvSpPr>
          <p:cNvPr id="23" name="Accolade ouvrante 22">
            <a:extLst>
              <a:ext uri="{FF2B5EF4-FFF2-40B4-BE49-F238E27FC236}">
                <a16:creationId xmlns:a16="http://schemas.microsoft.com/office/drawing/2014/main" id="{C22D623A-4817-E668-0F33-17F17E8E8FB3}"/>
              </a:ext>
            </a:extLst>
          </p:cNvPr>
          <p:cNvSpPr/>
          <p:nvPr/>
        </p:nvSpPr>
        <p:spPr>
          <a:xfrm rot="16200000">
            <a:off x="1253656" y="3852558"/>
            <a:ext cx="348482" cy="1697752"/>
          </a:xfrm>
          <a:prstGeom prst="leftBrace">
            <a:avLst/>
          </a:prstGeom>
          <a:ln>
            <a:solidFill>
              <a:srgbClr val="00B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4" name="ZoneTexte 23">
            <a:extLst>
              <a:ext uri="{FF2B5EF4-FFF2-40B4-BE49-F238E27FC236}">
                <a16:creationId xmlns:a16="http://schemas.microsoft.com/office/drawing/2014/main" id="{0BD0AD1A-F3A8-4570-6CBA-BED829978E98}"/>
              </a:ext>
            </a:extLst>
          </p:cNvPr>
          <p:cNvSpPr txBox="1"/>
          <p:nvPr/>
        </p:nvSpPr>
        <p:spPr>
          <a:xfrm>
            <a:off x="891103" y="4181936"/>
            <a:ext cx="2139427" cy="338554"/>
          </a:xfrm>
          <a:prstGeom prst="rect">
            <a:avLst/>
          </a:prstGeom>
          <a:noFill/>
        </p:spPr>
        <p:txBody>
          <a:bodyPr wrap="square" rtlCol="0">
            <a:spAutoFit/>
          </a:bodyPr>
          <a:lstStyle/>
          <a:p>
            <a:r>
              <a:rPr lang="fr-FR" sz="1600" b="1" dirty="0">
                <a:latin typeface="Arial" panose="020B0604020202020204" pitchFamily="34" charset="0"/>
                <a:cs typeface="Arial" panose="020B0604020202020204" pitchFamily="34" charset="0"/>
              </a:rPr>
              <a:t>Frontend</a:t>
            </a:r>
          </a:p>
        </p:txBody>
      </p:sp>
      <p:sp>
        <p:nvSpPr>
          <p:cNvPr id="25" name="ZoneTexte 24">
            <a:extLst>
              <a:ext uri="{FF2B5EF4-FFF2-40B4-BE49-F238E27FC236}">
                <a16:creationId xmlns:a16="http://schemas.microsoft.com/office/drawing/2014/main" id="{30EFB49E-86BF-01C1-98FB-87E0CE5B3B14}"/>
              </a:ext>
            </a:extLst>
          </p:cNvPr>
          <p:cNvSpPr txBox="1"/>
          <p:nvPr/>
        </p:nvSpPr>
        <p:spPr>
          <a:xfrm>
            <a:off x="3804174" y="4649014"/>
            <a:ext cx="2076328" cy="338554"/>
          </a:xfrm>
          <a:prstGeom prst="rect">
            <a:avLst/>
          </a:prstGeom>
          <a:noFill/>
        </p:spPr>
        <p:txBody>
          <a:bodyPr wrap="square" rtlCol="0">
            <a:spAutoFit/>
          </a:bodyPr>
          <a:lstStyle/>
          <a:p>
            <a:r>
              <a:rPr lang="fr-FR" sz="1600" b="1" dirty="0">
                <a:latin typeface="Arial" panose="020B0604020202020204" pitchFamily="34" charset="0"/>
                <a:cs typeface="Arial" panose="020B0604020202020204" pitchFamily="34" charset="0"/>
              </a:rPr>
              <a:t>Backend</a:t>
            </a:r>
          </a:p>
        </p:txBody>
      </p:sp>
      <p:sp>
        <p:nvSpPr>
          <p:cNvPr id="26" name="ZoneTexte 25">
            <a:extLst>
              <a:ext uri="{FF2B5EF4-FFF2-40B4-BE49-F238E27FC236}">
                <a16:creationId xmlns:a16="http://schemas.microsoft.com/office/drawing/2014/main" id="{2C8BA3D0-F756-F4B8-D41B-59B1FC9E85E9}"/>
              </a:ext>
            </a:extLst>
          </p:cNvPr>
          <p:cNvSpPr txBox="1"/>
          <p:nvPr/>
        </p:nvSpPr>
        <p:spPr>
          <a:xfrm>
            <a:off x="860038" y="4927830"/>
            <a:ext cx="1846272"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HTML, CSS, JavaScript</a:t>
            </a:r>
          </a:p>
        </p:txBody>
      </p:sp>
      <p:sp>
        <p:nvSpPr>
          <p:cNvPr id="27" name="ZoneTexte 26">
            <a:extLst>
              <a:ext uri="{FF2B5EF4-FFF2-40B4-BE49-F238E27FC236}">
                <a16:creationId xmlns:a16="http://schemas.microsoft.com/office/drawing/2014/main" id="{CC95B019-F313-57EB-C64E-26936474FFE9}"/>
              </a:ext>
            </a:extLst>
          </p:cNvPr>
          <p:cNvSpPr txBox="1"/>
          <p:nvPr/>
        </p:nvSpPr>
        <p:spPr>
          <a:xfrm>
            <a:off x="3542083" y="5585178"/>
            <a:ext cx="2429667"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PHP, Java</a:t>
            </a:r>
          </a:p>
          <a:p>
            <a:r>
              <a:rPr lang="fr-FR" dirty="0">
                <a:latin typeface="Arial" panose="020B0604020202020204" pitchFamily="34" charset="0"/>
                <a:cs typeface="Arial" panose="020B0604020202020204" pitchFamily="34" charset="0"/>
              </a:rPr>
              <a:t>Node JS, Express JS</a:t>
            </a:r>
          </a:p>
        </p:txBody>
      </p:sp>
      <p:sp>
        <p:nvSpPr>
          <p:cNvPr id="28" name="ZoneTexte 27">
            <a:extLst>
              <a:ext uri="{FF2B5EF4-FFF2-40B4-BE49-F238E27FC236}">
                <a16:creationId xmlns:a16="http://schemas.microsoft.com/office/drawing/2014/main" id="{A0963B4F-3309-FB14-119E-1D5F15CFC41B}"/>
              </a:ext>
            </a:extLst>
          </p:cNvPr>
          <p:cNvSpPr txBox="1"/>
          <p:nvPr/>
        </p:nvSpPr>
        <p:spPr>
          <a:xfrm>
            <a:off x="912456" y="5675838"/>
            <a:ext cx="1591953" cy="646331"/>
          </a:xfrm>
          <a:prstGeom prst="rect">
            <a:avLst/>
          </a:prstGeom>
          <a:noFill/>
        </p:spPr>
        <p:txBody>
          <a:bodyPr wrap="square" rtlCol="0">
            <a:spAutoFit/>
          </a:bodyPr>
          <a:lstStyle/>
          <a:p>
            <a:r>
              <a:rPr lang="fr-FR" dirty="0" err="1">
                <a:latin typeface="Arial" panose="020B0604020202020204" pitchFamily="34" charset="0"/>
                <a:cs typeface="Arial" panose="020B0604020202020204" pitchFamily="34" charset="0"/>
              </a:rPr>
              <a:t>React</a:t>
            </a:r>
            <a:r>
              <a:rPr lang="fr-FR" dirty="0">
                <a:latin typeface="Arial" panose="020B0604020202020204" pitchFamily="34" charset="0"/>
                <a:cs typeface="Arial" panose="020B0604020202020204" pitchFamily="34" charset="0"/>
              </a:rPr>
              <a:t> JS Bootstrap</a:t>
            </a:r>
          </a:p>
        </p:txBody>
      </p:sp>
      <p:sp>
        <p:nvSpPr>
          <p:cNvPr id="2" name="ZoneTexte 1">
            <a:extLst>
              <a:ext uri="{FF2B5EF4-FFF2-40B4-BE49-F238E27FC236}">
                <a16:creationId xmlns:a16="http://schemas.microsoft.com/office/drawing/2014/main" id="{7F705B6A-256E-47C7-EAD4-AB1B3EC9D392}"/>
              </a:ext>
            </a:extLst>
          </p:cNvPr>
          <p:cNvSpPr txBox="1"/>
          <p:nvPr/>
        </p:nvSpPr>
        <p:spPr>
          <a:xfrm>
            <a:off x="6878384" y="2782766"/>
            <a:ext cx="96099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MySQL</a:t>
            </a:r>
          </a:p>
        </p:txBody>
      </p:sp>
    </p:spTree>
    <p:extLst>
      <p:ext uri="{BB962C8B-B14F-4D97-AF65-F5344CB8AC3E}">
        <p14:creationId xmlns:p14="http://schemas.microsoft.com/office/powerpoint/2010/main" val="128699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A024AE4-A5A0-F0EE-93DD-71CC23C2ADE0}"/>
              </a:ext>
            </a:extLst>
          </p:cNvPr>
          <p:cNvSpPr txBox="1"/>
          <p:nvPr/>
        </p:nvSpPr>
        <p:spPr>
          <a:xfrm>
            <a:off x="1369661" y="363089"/>
            <a:ext cx="6807522"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2) What do you need to be a web developer?</a:t>
            </a:r>
            <a:endParaRPr lang="fr-FR" sz="2400"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F39C485D-03DF-B35F-28DC-07B2B8281C7E}"/>
              </a:ext>
            </a:extLst>
          </p:cNvPr>
          <p:cNvSpPr txBox="1"/>
          <p:nvPr/>
        </p:nvSpPr>
        <p:spPr>
          <a:xfrm>
            <a:off x="5136947" y="2265753"/>
            <a:ext cx="3546940" cy="3835024"/>
          </a:xfrm>
          <a:prstGeom prst="rect">
            <a:avLst/>
          </a:prstGeom>
          <a:noFill/>
        </p:spPr>
        <p:txBody>
          <a:bodyPr wrap="square" rtlCol="0">
            <a:spAutoFit/>
          </a:bodyPr>
          <a:lstStyle/>
          <a:p>
            <a:pPr algn="just">
              <a:lnSpc>
                <a:spcPct val="150000"/>
              </a:lnSpc>
            </a:pPr>
            <a:r>
              <a:rPr lang="fr-FR" sz="1600" b="1" dirty="0">
                <a:latin typeface="Arial" panose="020B0604020202020204" pitchFamily="34" charset="0"/>
                <a:cs typeface="Arial" panose="020B0604020202020204" pitchFamily="34" charset="0"/>
              </a:rPr>
              <a:t>Pour un développeur frontend </a:t>
            </a:r>
            <a:r>
              <a:rPr lang="fr-FR" sz="1600" dirty="0">
                <a:latin typeface="Arial" panose="020B0604020202020204" pitchFamily="34" charset="0"/>
                <a:cs typeface="Arial" panose="020B0604020202020204" pitchFamily="34" charset="0"/>
              </a:rPr>
              <a:t>: il doit maitriser les langages client tel que : </a:t>
            </a:r>
          </a:p>
          <a:p>
            <a:pPr algn="just">
              <a:lnSpc>
                <a:spcPct val="150000"/>
              </a:lnSpc>
            </a:pPr>
            <a:r>
              <a:rPr lang="fr-FR" sz="1600" dirty="0">
                <a:latin typeface="Arial" panose="020B0604020202020204" pitchFamily="34" charset="0"/>
                <a:cs typeface="Arial" panose="020B0604020202020204" pitchFamily="34" charset="0"/>
              </a:rPr>
              <a:t>HTML, CSS, JavaScript</a:t>
            </a:r>
          </a:p>
          <a:p>
            <a:pPr algn="just">
              <a:lnSpc>
                <a:spcPct val="150000"/>
              </a:lnSpc>
            </a:pPr>
            <a:r>
              <a:rPr lang="fr-FR" sz="1600" b="1" dirty="0">
                <a:latin typeface="Arial" panose="020B0604020202020204" pitchFamily="34" charset="0"/>
                <a:cs typeface="Arial" panose="020B0604020202020204" pitchFamily="34" charset="0"/>
              </a:rPr>
              <a:t>Pour un développeur backend </a:t>
            </a:r>
            <a:r>
              <a:rPr lang="fr-FR" sz="1600" dirty="0">
                <a:latin typeface="Arial" panose="020B0604020202020204" pitchFamily="34" charset="0"/>
                <a:cs typeface="Arial" panose="020B0604020202020204" pitchFamily="34" charset="0"/>
              </a:rPr>
              <a:t>: il doit maitriser les langages serveurs tel que :</a:t>
            </a:r>
          </a:p>
          <a:p>
            <a:pPr algn="just">
              <a:lnSpc>
                <a:spcPct val="150000"/>
              </a:lnSpc>
            </a:pPr>
            <a:r>
              <a:rPr lang="fr-FR" sz="1600" dirty="0">
                <a:latin typeface="Arial" panose="020B0604020202020204" pitchFamily="34" charset="0"/>
                <a:cs typeface="Arial" panose="020B0604020202020204" pitchFamily="34" charset="0"/>
              </a:rPr>
              <a:t>PHP, Java</a:t>
            </a:r>
          </a:p>
          <a:p>
            <a:pPr algn="just">
              <a:lnSpc>
                <a:spcPct val="150000"/>
              </a:lnSpc>
            </a:pPr>
            <a:r>
              <a:rPr lang="fr-FR" sz="1600" dirty="0">
                <a:latin typeface="Arial" panose="020B0604020202020204" pitchFamily="34" charset="0"/>
                <a:cs typeface="Arial" panose="020B0604020202020204" pitchFamily="34" charset="0"/>
              </a:rPr>
              <a:t>Node JS, Express JS…</a:t>
            </a:r>
          </a:p>
          <a:p>
            <a:pPr>
              <a:lnSpc>
                <a:spcPct val="150000"/>
              </a:lnSpc>
            </a:pPr>
            <a:r>
              <a:rPr lang="fr-FR" dirty="0"/>
              <a:t> </a:t>
            </a:r>
          </a:p>
        </p:txBody>
      </p:sp>
      <p:sp>
        <p:nvSpPr>
          <p:cNvPr id="9" name="ZoneTexte 8">
            <a:extLst>
              <a:ext uri="{FF2B5EF4-FFF2-40B4-BE49-F238E27FC236}">
                <a16:creationId xmlns:a16="http://schemas.microsoft.com/office/drawing/2014/main" id="{D7A364B1-7F46-6E06-E61D-C12B181641C6}"/>
              </a:ext>
            </a:extLst>
          </p:cNvPr>
          <p:cNvSpPr txBox="1"/>
          <p:nvPr/>
        </p:nvSpPr>
        <p:spPr>
          <a:xfrm>
            <a:off x="1525941" y="1363499"/>
            <a:ext cx="2184077"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Motivations</a:t>
            </a:r>
            <a:r>
              <a:rPr lang="fr-FR" dirty="0"/>
              <a:t> </a:t>
            </a:r>
          </a:p>
        </p:txBody>
      </p:sp>
      <p:sp>
        <p:nvSpPr>
          <p:cNvPr id="10" name="ZoneTexte 9">
            <a:extLst>
              <a:ext uri="{FF2B5EF4-FFF2-40B4-BE49-F238E27FC236}">
                <a16:creationId xmlns:a16="http://schemas.microsoft.com/office/drawing/2014/main" id="{B525CFE8-9D4A-DED9-DC17-14D9B680A61F}"/>
              </a:ext>
            </a:extLst>
          </p:cNvPr>
          <p:cNvSpPr txBox="1"/>
          <p:nvPr/>
        </p:nvSpPr>
        <p:spPr>
          <a:xfrm>
            <a:off x="5900889" y="1336422"/>
            <a:ext cx="2184077"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Compétences</a:t>
            </a:r>
            <a:r>
              <a:rPr lang="fr-FR" dirty="0"/>
              <a:t> </a:t>
            </a:r>
          </a:p>
        </p:txBody>
      </p:sp>
      <p:sp>
        <p:nvSpPr>
          <p:cNvPr id="11" name="ZoneTexte 10">
            <a:extLst>
              <a:ext uri="{FF2B5EF4-FFF2-40B4-BE49-F238E27FC236}">
                <a16:creationId xmlns:a16="http://schemas.microsoft.com/office/drawing/2014/main" id="{558CB6B5-806F-2FD0-91D6-8667A5299AC6}"/>
              </a:ext>
            </a:extLst>
          </p:cNvPr>
          <p:cNvSpPr txBox="1"/>
          <p:nvPr/>
        </p:nvSpPr>
        <p:spPr>
          <a:xfrm>
            <a:off x="634838" y="2128808"/>
            <a:ext cx="3675073" cy="4196020"/>
          </a:xfrm>
          <a:prstGeom prst="rect">
            <a:avLst/>
          </a:prstGeom>
          <a:noFill/>
        </p:spPr>
        <p:txBody>
          <a:bodyPr wrap="square" rtlCol="0">
            <a:spAutoFit/>
          </a:bodyPr>
          <a:lstStyle/>
          <a:p>
            <a:pPr algn="just">
              <a:lnSpc>
                <a:spcPct val="150000"/>
              </a:lnSpc>
            </a:pPr>
            <a:r>
              <a:rPr lang="fr-FR" sz="1600" b="1" dirty="0">
                <a:latin typeface="Arial" panose="020B0604020202020204" pitchFamily="34" charset="0"/>
                <a:cs typeface="Arial" panose="020B0604020202020204" pitchFamily="34" charset="0"/>
              </a:rPr>
              <a:t>Il faut être patient </a:t>
            </a:r>
            <a:r>
              <a:rPr lang="fr-FR" sz="1600" dirty="0">
                <a:latin typeface="Arial" panose="020B0604020202020204" pitchFamily="34" charset="0"/>
                <a:cs typeface="Arial" panose="020B0604020202020204" pitchFamily="34" charset="0"/>
              </a:rPr>
              <a:t>: la solution n’arrive pas par magie …</a:t>
            </a:r>
          </a:p>
          <a:p>
            <a:pPr algn="just">
              <a:lnSpc>
                <a:spcPct val="150000"/>
              </a:lnSpc>
            </a:pPr>
            <a:r>
              <a:rPr lang="fr-FR" sz="1600" b="1" dirty="0">
                <a:latin typeface="Arial" panose="020B0604020202020204" pitchFamily="34" charset="0"/>
                <a:cs typeface="Arial" panose="020B0604020202020204" pitchFamily="34" charset="0"/>
              </a:rPr>
              <a:t>Avoir un esprit collaborative </a:t>
            </a:r>
            <a:r>
              <a:rPr lang="fr-FR" sz="1600" dirty="0">
                <a:latin typeface="Arial" panose="020B0604020202020204" pitchFamily="34" charset="0"/>
                <a:cs typeface="Arial" panose="020B0604020202020204" pitchFamily="34" charset="0"/>
              </a:rPr>
              <a:t>: </a:t>
            </a:r>
          </a:p>
          <a:p>
            <a:pPr algn="just">
              <a:lnSpc>
                <a:spcPct val="150000"/>
              </a:lnSpc>
            </a:pPr>
            <a:r>
              <a:rPr lang="fr-FR" sz="1600" dirty="0">
                <a:latin typeface="Arial" panose="020B0604020202020204" pitchFamily="34" charset="0"/>
                <a:cs typeface="Arial" panose="020B0604020202020204" pitchFamily="34" charset="0"/>
              </a:rPr>
              <a:t>Travailler en équipe pour régler des problèmes </a:t>
            </a:r>
          </a:p>
          <a:p>
            <a:pPr algn="just">
              <a:lnSpc>
                <a:spcPct val="150000"/>
              </a:lnSpc>
            </a:pPr>
            <a:r>
              <a:rPr lang="fr-FR" sz="1600" b="1" dirty="0">
                <a:latin typeface="Arial" panose="020B0604020202020204" pitchFamily="34" charset="0"/>
                <a:cs typeface="Arial" panose="020B0604020202020204" pitchFamily="34" charset="0"/>
              </a:rPr>
              <a:t>Être créatif </a:t>
            </a:r>
            <a:r>
              <a:rPr lang="fr-FR" sz="1600" dirty="0">
                <a:latin typeface="Arial" panose="020B0604020202020204" pitchFamily="34" charset="0"/>
                <a:cs typeface="Arial" panose="020B0604020202020204" pitchFamily="34" charset="0"/>
              </a:rPr>
              <a:t>: la route n’est pas toujours facile, il faut chercher a droite a gauche pour trouver des solutions a une problématique</a:t>
            </a:r>
          </a:p>
          <a:p>
            <a:pPr algn="just">
              <a:lnSpc>
                <a:spcPct val="150000"/>
              </a:lnSpc>
            </a:pPr>
            <a:r>
              <a:rPr lang="fr-FR" sz="1600" b="1" dirty="0">
                <a:latin typeface="Arial" panose="020B0604020202020204" pitchFamily="34" charset="0"/>
                <a:cs typeface="Arial" panose="020B0604020202020204" pitchFamily="34" charset="0"/>
              </a:rPr>
              <a:t>Perfectionniste</a:t>
            </a:r>
            <a:r>
              <a:rPr lang="fr-FR" sz="1600" dirty="0">
                <a:latin typeface="Arial" panose="020B0604020202020204" pitchFamily="34" charset="0"/>
                <a:cs typeface="Arial" panose="020B0604020202020204" pitchFamily="34" charset="0"/>
              </a:rPr>
              <a:t> : créé quelque chose fiable et durable </a:t>
            </a:r>
          </a:p>
        </p:txBody>
      </p:sp>
    </p:spTree>
    <p:extLst>
      <p:ext uri="{BB962C8B-B14F-4D97-AF65-F5344CB8AC3E}">
        <p14:creationId xmlns:p14="http://schemas.microsoft.com/office/powerpoint/2010/main" val="361796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C61F8F80-27FA-724E-ED4F-C403C65EC31D}"/>
              </a:ext>
            </a:extLst>
          </p:cNvPr>
          <p:cNvSpPr txBox="1"/>
          <p:nvPr/>
        </p:nvSpPr>
        <p:spPr>
          <a:xfrm>
            <a:off x="787239" y="444628"/>
            <a:ext cx="771027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3) Why did you choose to learn web development?</a:t>
            </a:r>
            <a:endParaRPr lang="fr-FR" sz="2400" b="1" dirty="0">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B31BA5B9-EEA1-AB90-AB12-94A271AEA0C8}"/>
              </a:ext>
            </a:extLst>
          </p:cNvPr>
          <p:cNvSpPr txBox="1"/>
          <p:nvPr/>
        </p:nvSpPr>
        <p:spPr>
          <a:xfrm>
            <a:off x="1391984" y="1258028"/>
            <a:ext cx="6185304" cy="5027017"/>
          </a:xfrm>
          <a:prstGeom prst="rect">
            <a:avLst/>
          </a:prstGeom>
          <a:noFill/>
        </p:spPr>
        <p:txBody>
          <a:bodyPr wrap="square" rtlCol="0">
            <a:spAutoFit/>
          </a:bodyPr>
          <a:lstStyle/>
          <a:p>
            <a:pPr algn="just">
              <a:lnSpc>
                <a:spcPct val="150000"/>
              </a:lnSpc>
            </a:pPr>
            <a:r>
              <a:rPr lang="fr-FR" dirty="0">
                <a:latin typeface="Arial" panose="020B0604020202020204" pitchFamily="34" charset="0"/>
                <a:cs typeface="Arial" panose="020B0604020202020204" pitchFamily="34" charset="0"/>
              </a:rPr>
              <a:t>Durant mon parcours professionnel, j’ai eu à faire des taches en informatiques (</a:t>
            </a:r>
            <a:r>
              <a:rPr lang="fr-FR" dirty="0" err="1">
                <a:latin typeface="Arial" panose="020B0604020202020204" pitchFamily="34" charset="0"/>
                <a:cs typeface="Arial" panose="020B0604020202020204" pitchFamily="34" charset="0"/>
              </a:rPr>
              <a:t>MATLAB,Python,Scilab</a:t>
            </a:r>
            <a:r>
              <a:rPr lang="fr-FR" dirty="0">
                <a:latin typeface="Arial" panose="020B0604020202020204" pitchFamily="34" charset="0"/>
                <a:cs typeface="Arial" panose="020B0604020202020204" pitchFamily="34" charset="0"/>
              </a:rPr>
              <a:t>), c’est quelque chose qui me passionne et une science où je me sens alaise en pratiquant. </a:t>
            </a:r>
          </a:p>
          <a:p>
            <a:pPr algn="just">
              <a:lnSpc>
                <a:spcPct val="150000"/>
              </a:lnSpc>
            </a:pPr>
            <a:endParaRPr lang="fr-FR" dirty="0">
              <a:latin typeface="Arial" panose="020B0604020202020204" pitchFamily="34" charset="0"/>
              <a:cs typeface="Arial" panose="020B0604020202020204" pitchFamily="34" charset="0"/>
            </a:endParaRPr>
          </a:p>
          <a:p>
            <a:pPr algn="just">
              <a:lnSpc>
                <a:spcPct val="150000"/>
              </a:lnSpc>
            </a:pPr>
            <a:r>
              <a:rPr lang="fr-FR" dirty="0">
                <a:latin typeface="Arial" panose="020B0604020202020204" pitchFamily="34" charset="0"/>
                <a:cs typeface="Arial" panose="020B0604020202020204" pitchFamily="34" charset="0"/>
              </a:rPr>
              <a:t>Donc mon choix été de se reconvertir dans le métier de développement WEB et j’ai choisie d’intégrer </a:t>
            </a:r>
            <a:r>
              <a:rPr lang="fr-FR" dirty="0" err="1">
                <a:latin typeface="Arial" panose="020B0604020202020204" pitchFamily="34" charset="0"/>
                <a:cs typeface="Arial" panose="020B0604020202020204" pitchFamily="34" charset="0"/>
              </a:rPr>
              <a:t>GoMyCode</a:t>
            </a:r>
            <a:r>
              <a:rPr lang="fr-FR" dirty="0">
                <a:latin typeface="Arial" panose="020B0604020202020204" pitchFamily="34" charset="0"/>
                <a:cs typeface="Arial" panose="020B0604020202020204" pitchFamily="34" charset="0"/>
              </a:rPr>
              <a:t> afin de suivre une formation dans ce domaine, cette formation que je la trouve enrichissante et certifié me permet de évoluer dans mon parcours professionnel et je suis confiant en mes capacités de s’orienter vers ce domaine.</a:t>
            </a:r>
          </a:p>
        </p:txBody>
      </p:sp>
    </p:spTree>
    <p:extLst>
      <p:ext uri="{BB962C8B-B14F-4D97-AF65-F5344CB8AC3E}">
        <p14:creationId xmlns:p14="http://schemas.microsoft.com/office/powerpoint/2010/main" val="22599241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300</Words>
  <Application>Microsoft Office PowerPoint</Application>
  <PresentationFormat>Affichage à l'écran (4:3)</PresentationFormat>
  <Paragraphs>43</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ismail fourati</dc:creator>
  <cp:lastModifiedBy>ismail fourati</cp:lastModifiedBy>
  <cp:revision>10</cp:revision>
  <dcterms:created xsi:type="dcterms:W3CDTF">2022-11-28T16:34:46Z</dcterms:created>
  <dcterms:modified xsi:type="dcterms:W3CDTF">2022-11-29T00:28:37Z</dcterms:modified>
</cp:coreProperties>
</file>