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6"/>
  </p:notesMasterIdLst>
  <p:handoutMasterIdLst>
    <p:handoutMasterId r:id="rId87"/>
  </p:handoutMasterIdLst>
  <p:sldIdLst>
    <p:sldId id="1878"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1876" r:id="rId19"/>
    <p:sldId id="818" r:id="rId20"/>
    <p:sldId id="762" r:id="rId21"/>
    <p:sldId id="638" r:id="rId22"/>
    <p:sldId id="782" r:id="rId23"/>
    <p:sldId id="721" r:id="rId24"/>
    <p:sldId id="1877" r:id="rId25"/>
    <p:sldId id="781" r:id="rId26"/>
    <p:sldId id="1098" r:id="rId27"/>
    <p:sldId id="841" r:id="rId28"/>
    <p:sldId id="842" r:id="rId29"/>
    <p:sldId id="835" r:id="rId30"/>
    <p:sldId id="1095" r:id="rId31"/>
    <p:sldId id="836" r:id="rId32"/>
    <p:sldId id="874" r:id="rId33"/>
    <p:sldId id="838" r:id="rId34"/>
    <p:sldId id="802" r:id="rId35"/>
    <p:sldId id="852" r:id="rId36"/>
    <p:sldId id="804" r:id="rId37"/>
    <p:sldId id="805" r:id="rId38"/>
    <p:sldId id="806" r:id="rId39"/>
    <p:sldId id="1096" r:id="rId40"/>
    <p:sldId id="1097" r:id="rId41"/>
    <p:sldId id="843" r:id="rId42"/>
    <p:sldId id="844" r:id="rId43"/>
    <p:sldId id="1093" r:id="rId44"/>
    <p:sldId id="356" r:id="rId45"/>
    <p:sldId id="378" r:id="rId46"/>
    <p:sldId id="1094" r:id="rId47"/>
    <p:sldId id="332" r:id="rId48"/>
    <p:sldId id="395" r:id="rId49"/>
    <p:sldId id="808" r:id="rId50"/>
    <p:sldId id="384" r:id="rId51"/>
    <p:sldId id="411" r:id="rId52"/>
    <p:sldId id="815" r:id="rId53"/>
    <p:sldId id="335" r:id="rId54"/>
    <p:sldId id="410" r:id="rId55"/>
    <p:sldId id="336" r:id="rId56"/>
    <p:sldId id="880" r:id="rId57"/>
    <p:sldId id="881" r:id="rId58"/>
    <p:sldId id="882" r:id="rId59"/>
    <p:sldId id="883" r:id="rId60"/>
    <p:sldId id="884" r:id="rId61"/>
    <p:sldId id="901" r:id="rId62"/>
    <p:sldId id="903" r:id="rId63"/>
    <p:sldId id="904" r:id="rId64"/>
    <p:sldId id="906" r:id="rId65"/>
    <p:sldId id="905" r:id="rId66"/>
    <p:sldId id="907" r:id="rId67"/>
    <p:sldId id="908" r:id="rId68"/>
    <p:sldId id="909" r:id="rId69"/>
    <p:sldId id="910" r:id="rId70"/>
    <p:sldId id="911" r:id="rId71"/>
    <p:sldId id="912" r:id="rId72"/>
    <p:sldId id="913" r:id="rId73"/>
    <p:sldId id="914" r:id="rId74"/>
    <p:sldId id="915" r:id="rId75"/>
    <p:sldId id="916" r:id="rId76"/>
    <p:sldId id="339" r:id="rId77"/>
    <p:sldId id="413" r:id="rId78"/>
    <p:sldId id="1099" r:id="rId79"/>
    <p:sldId id="366" r:id="rId80"/>
    <p:sldId id="924" r:id="rId81"/>
    <p:sldId id="925" r:id="rId82"/>
    <p:sldId id="615" r:id="rId83"/>
    <p:sldId id="330" r:id="rId84"/>
    <p:sldId id="283" r:id="rId8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0" autoAdjust="0"/>
    <p:restoredTop sz="77676" autoAdjust="0"/>
  </p:normalViewPr>
  <p:slideViewPr>
    <p:cSldViewPr snapToGrid="0" snapToObjects="1">
      <p:cViewPr varScale="1">
        <p:scale>
          <a:sx n="94" d="100"/>
          <a:sy n="94" d="100"/>
        </p:scale>
        <p:origin x="235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1/17/21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1/17/21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51</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53</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55</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79</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81</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84</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20386116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ready_list.get_nextTCB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We’re running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24757" y="2600907"/>
            <a:ext cx="1308499"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263705" y="4754880"/>
            <a:ext cx="670151" cy="1065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3993643" y="4220049"/>
            <a:ext cx="750885" cy="748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left)">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left)">
                                      <p:cBhvr>
                                        <p:cTn id="64" dur="500"/>
                                        <p:tgtEl>
                                          <p:spTgt spid="5">
                                            <p:txEl>
                                              <p:pRg st="9" end="9"/>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up)">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wipe(left)">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xEl>
                                              <p:pRg st="1" end="1"/>
                                            </p:txEl>
                                          </p:spTgt>
                                        </p:tgtEl>
                                        <p:attrNameLst>
                                          <p:attrName>style.visibility</p:attrName>
                                        </p:attrNameLst>
                                      </p:cBhvr>
                                      <p:to>
                                        <p:strVal val="visible"/>
                                      </p:to>
                                    </p:set>
                                    <p:animEffect transition="in" filter="wipe(left)">
                                      <p:cBhvr>
                                        <p:cTn id="80" dur="500"/>
                                        <p:tgtEl>
                                          <p:spTgt spid="2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Effect transition="in" filter="wipe(left)">
                                      <p:cBhvr>
                                        <p:cTn id="85" dur="500"/>
                                        <p:tgtEl>
                                          <p:spTgt spid="5">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xEl>
                                              <p:pRg st="11" end="11"/>
                                            </p:txEl>
                                          </p:spTgt>
                                        </p:tgtEl>
                                        <p:attrNameLst>
                                          <p:attrName>style.visibility</p:attrName>
                                        </p:attrNameLst>
                                      </p:cBhvr>
                                      <p:to>
                                        <p:strVal val="visible"/>
                                      </p:to>
                                    </p:set>
                                    <p:animEffect transition="in" filter="wipe(left)">
                                      <p:cBhvr>
                                        <p:cTn id="90" dur="500"/>
                                        <p:tgtEl>
                                          <p:spTgt spid="5">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par>
                                <p:cTn id="96" presetID="22" presetClass="entr" presetSubtype="8" fill="hold" grpId="0" nodeType="withEffect">
                                  <p:stCondLst>
                                    <p:cond delay="250"/>
                                  </p:stCondLst>
                                  <p:childTnLst>
                                    <p:set>
                                      <p:cBhvr>
                                        <p:cTn id="97" dur="1" fill="hold">
                                          <p:stCondLst>
                                            <p:cond delay="0"/>
                                          </p:stCondLst>
                                        </p:cTn>
                                        <p:tgtEl>
                                          <p:spTgt spid="21">
                                            <p:txEl>
                                              <p:pRg st="0" end="0"/>
                                            </p:txEl>
                                          </p:spTgt>
                                        </p:tgtEl>
                                        <p:attrNameLst>
                                          <p:attrName>style.visibility</p:attrName>
                                        </p:attrNameLst>
                                      </p:cBhvr>
                                      <p:to>
                                        <p:strVal val="visible"/>
                                      </p:to>
                                    </p:set>
                                    <p:animEffect transition="in" filter="wipe(left)">
                                      <p:cBhvr>
                                        <p:cTn id="98" dur="500"/>
                                        <p:tgtEl>
                                          <p:spTgt spid="21">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250"/>
                                  </p:stCondLst>
                                  <p:childTnLst>
                                    <p:set>
                                      <p:cBhvr>
                                        <p:cTn id="102" dur="1" fill="hold">
                                          <p:stCondLst>
                                            <p:cond delay="0"/>
                                          </p:stCondLst>
                                        </p:cTn>
                                        <p:tgtEl>
                                          <p:spTgt spid="21">
                                            <p:txEl>
                                              <p:pRg st="1" end="1"/>
                                            </p:txEl>
                                          </p:spTgt>
                                        </p:tgtEl>
                                        <p:attrNameLst>
                                          <p:attrName>style.visibility</p:attrName>
                                        </p:attrNameLst>
                                      </p:cBhvr>
                                      <p:to>
                                        <p:strVal val="visible"/>
                                      </p:to>
                                    </p:set>
                                    <p:animEffect transition="in" filter="wipe(left)">
                                      <p:cBhvr>
                                        <p:cTn id="103" dur="500"/>
                                        <p:tgtEl>
                                          <p:spTgt spid="21">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xEl>
                                              <p:pRg st="12" end="12"/>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
                                            <p:txEl>
                                              <p:pRg st="14" end="14"/>
                                            </p:txEl>
                                          </p:spTgt>
                                        </p:tgtEl>
                                        <p:attrNameLst>
                                          <p:attrName>style.visibility</p:attrName>
                                        </p:attrNameLst>
                                      </p:cBhvr>
                                      <p:to>
                                        <p:strVal val="visible"/>
                                      </p:to>
                                    </p:set>
                                    <p:animEffect transition="in" filter="wipe(left)">
                                      <p:cBhvr>
                                        <p:cTn id="114" dur="500"/>
                                        <p:tgtEl>
                                          <p:spTgt spid="5">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animEffect transition="in" filter="wipe(down)">
                                      <p:cBhvr>
                                        <p:cTn id="119" dur="500"/>
                                        <p:tgtEl>
                                          <p:spTgt spid="5">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
                                            <p:txEl>
                                              <p:pRg st="16" end="16"/>
                                            </p:txEl>
                                          </p:spTgt>
                                        </p:tgtEl>
                                        <p:attrNameLst>
                                          <p:attrName>style.visibility</p:attrName>
                                        </p:attrNameLst>
                                      </p:cBhvr>
                                      <p:to>
                                        <p:strVal val="visible"/>
                                      </p:to>
                                    </p:set>
                                    <p:animEffect transition="in" filter="wipe(left)">
                                      <p:cBhvr>
                                        <p:cTn id="12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22" presetClass="entr" presetSubtype="1" fill="hold" grpId="1"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1"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3"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3"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3"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1"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2" nodeType="clickEffect">
                                  <p:stCondLst>
                                    <p:cond delay="0"/>
                                  </p:stCondLst>
                                  <p:childTnLst>
                                    <p:set>
                                      <p:cBhvr>
                                        <p:cTn id="87" dur="1" fill="hold">
                                          <p:stCondLst>
                                            <p:cond delay="0"/>
                                          </p:stCondLst>
                                        </p:cTn>
                                        <p:tgtEl>
                                          <p:spTgt spid="62"/>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up)">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2"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up)">
                                      <p:cBhvr>
                                        <p:cTn id="115" dur="500"/>
                                        <p:tgtEl>
                                          <p:spTgt spid="2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up)">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2"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2"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59"/>
                                        </p:tgtEl>
                                      </p:cBhvr>
                                    </p:animEffect>
                                    <p:set>
                                      <p:cBhvr>
                                        <p:cTn id="137" dur="1" fill="hold">
                                          <p:stCondLst>
                                            <p:cond delay="499"/>
                                          </p:stCondLst>
                                        </p:cTn>
                                        <p:tgtEl>
                                          <p:spTgt spid="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8"/>
                                        </p:tgtEl>
                                      </p:cBhvr>
                                    </p:animEffect>
                                    <p:set>
                                      <p:cBhvr>
                                        <p:cTn id="142" dur="1" fill="hold">
                                          <p:stCondLst>
                                            <p:cond delay="499"/>
                                          </p:stCondLst>
                                        </p:cTn>
                                        <p:tgtEl>
                                          <p:spTgt spid="5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23"/>
                                        </p:tgtEl>
                                      </p:cBhvr>
                                    </p:animEffect>
                                    <p:set>
                                      <p:cBhvr>
                                        <p:cTn id="147" dur="1" fill="hold">
                                          <p:stCondLst>
                                            <p:cond delay="499"/>
                                          </p:stCondLst>
                                        </p:cTn>
                                        <p:tgtEl>
                                          <p:spTgt spid="2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2"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1" nodeType="click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2"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500"/>
                                        <p:tgtEl>
                                          <p:spTgt spid="5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2"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up)">
                                      <p:cBhvr>
                                        <p:cTn id="1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pPr lvl="1"/>
            <a:endParaRPr lang="en-US" altLang="ko-KR" sz="2000" dirty="0"/>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7" y="2836411"/>
            <a:ext cx="1226866" cy="3687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8883">
                                            <p:txEl>
                                              <p:pRg st="1" end="1"/>
                                            </p:txEl>
                                          </p:spTgt>
                                        </p:tgtEl>
                                        <p:attrNameLst>
                                          <p:attrName>style.visibility</p:attrName>
                                        </p:attrNameLst>
                                      </p:cBhvr>
                                      <p:to>
                                        <p:strVal val="visible"/>
                                      </p:to>
                                    </p:set>
                                    <p:anim calcmode="lin" valueType="num">
                                      <p:cBhvr additive="base">
                                        <p:cTn id="39"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solidFill>
                  <a:srgbClr val="FF0000"/>
                </a:solidFill>
              </a:rPr>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9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9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Implementation of kernel threads</a:t>
            </a:r>
          </a:p>
          <a:p>
            <a:pPr lvl="1"/>
            <a:r>
              <a:rPr lang="en-US" dirty="0">
                <a:solidFill>
                  <a:schemeClr val="bg1">
                    <a:lumMod val="65000"/>
                  </a:schemeClr>
                </a:solidFill>
              </a:rPr>
              <a:t>Create, yield, switch, etc.</a:t>
            </a:r>
          </a:p>
          <a:p>
            <a:r>
              <a:rPr lang="en-US" dirty="0"/>
              <a:t>User-level threads with and without kernel support</a:t>
            </a:r>
          </a:p>
          <a:p>
            <a:r>
              <a:rPr lang="en-US" dirty="0">
                <a:solidFill>
                  <a:schemeClr val="bg1">
                    <a:lumMod val="65000"/>
                  </a:schemeClr>
                </a:solidFill>
              </a:rPr>
              <a:t>Implementation of synchronization objects</a:t>
            </a:r>
          </a:p>
          <a:p>
            <a:pPr lvl="1"/>
            <a:r>
              <a:rPr lang="en-US" dirty="0">
                <a:solidFill>
                  <a:schemeClr val="bg1">
                    <a:lumMod val="65000"/>
                  </a:schemeClr>
                </a:solidFill>
              </a:rPr>
              <a:t>Mutex, semaphore, condition variable</a:t>
            </a:r>
          </a:p>
        </p:txBody>
      </p:sp>
    </p:spTree>
    <p:extLst>
      <p:ext uri="{BB962C8B-B14F-4D97-AF65-F5344CB8AC3E}">
        <p14:creationId xmlns:p14="http://schemas.microsoft.com/office/powerpoint/2010/main" val="124575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Implementation of kernel threads</a:t>
            </a:r>
          </a:p>
          <a:p>
            <a:pPr lvl="1"/>
            <a:r>
              <a:rPr lang="en-US" dirty="0">
                <a:solidFill>
                  <a:schemeClr val="bg1">
                    <a:lumMod val="65000"/>
                  </a:schemeClr>
                </a:solidFill>
              </a:rPr>
              <a:t>Create, yield, switch, etc.</a:t>
            </a:r>
          </a:p>
          <a:p>
            <a:r>
              <a:rPr lang="en-US" dirty="0">
                <a:solidFill>
                  <a:schemeClr val="bg1">
                    <a:lumMod val="65000"/>
                  </a:schemeClr>
                </a:solidFill>
              </a:rPr>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3793077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823736" y="3675945"/>
            <a:ext cx="2235792" cy="1756610"/>
            <a:chOff x="1823736" y="3675945"/>
            <a:chExt cx="223579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23736" y="4348447"/>
              <a:ext cx="1460656" cy="523220"/>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Other thread calls</a:t>
              </a:r>
              <a:br>
                <a:rPr lang="en-US" sz="1400" dirty="0">
                  <a:latin typeface="Gill Sans Light" panose="020B0302020104020203" pitchFamily="34" charset="-79"/>
                  <a:cs typeface="Gill Sans Light" panose="020B0302020104020203" pitchFamily="34" charset="-79"/>
                </a:rPr>
              </a:br>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1450" y="4079834"/>
              <a:ext cx="114294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Event Occurs</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(&amp;mutex);</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rgbClr val="00B050"/>
                </a:solidFill>
                <a:latin typeface="Ubuntu Mono" panose="020B0509030602030204" pitchFamily="49" charset="0"/>
              </a:rPr>
              <a:t>    // Push regs onto kernel stack for </a:t>
            </a:r>
            <a:r>
              <a:rPr lang="en-CA" sz="1600" dirty="0" err="1">
                <a:solidFill>
                  <a:srgbClr val="00B050"/>
                </a:solidFill>
                <a:latin typeface="Ubuntu Mono" panose="020B0509030602030204" pitchFamily="49" charset="0"/>
              </a:rPr>
              <a:t>oldTCB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Save </a:t>
            </a:r>
            <a:r>
              <a:rPr lang="en-CA" sz="1600" dirty="0" err="1">
                <a:solidFill>
                  <a:srgbClr val="00B050"/>
                </a:solidFill>
                <a:latin typeface="Ubuntu Mono" panose="020B0509030602030204" pitchFamily="49" charset="0"/>
              </a:rPr>
              <a:t>oldTCB’s</a:t>
            </a:r>
            <a:r>
              <a:rPr lang="en-CA" sz="1600" dirty="0">
                <a:solidFill>
                  <a:srgbClr val="00B050"/>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Switch to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Pop regs from kernel stack for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wipe(left)">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24985</TotalTime>
  <Words>8867</Words>
  <Application>Microsoft Macintosh PowerPoint</Application>
  <PresentationFormat>On-screen Show (4:3)</PresentationFormat>
  <Paragraphs>1405</Paragraphs>
  <Slides>84</Slides>
  <Notes>62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84</vt:i4>
      </vt:variant>
    </vt:vector>
  </HeadingPairs>
  <TitlesOfParts>
    <vt:vector size="95"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 on I/O?</vt:lpstr>
      <vt:lpstr>Involuntary Context Switch</vt:lpstr>
      <vt:lpstr>Aside: How to Track Running TCB?</vt:lpstr>
      <vt:lpstr>Timer Interrupt to Return Control</vt:lpstr>
      <vt:lpstr>Outline</vt:lpstr>
      <vt:lpstr>Some Numbers</vt:lpstr>
      <vt:lpstr>Some Numbers (cont.)</vt:lpstr>
      <vt:lpstr>Kernel- vs. User-managed Threads</vt:lpstr>
      <vt:lpstr>User-managed Threads</vt:lpstr>
      <vt:lpstr>Classification of OSes</vt:lpstr>
      <vt:lpstr>Outline</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889</cp:revision>
  <cp:lastPrinted>2019-01-24T18:58:48Z</cp:lastPrinted>
  <dcterms:created xsi:type="dcterms:W3CDTF">2014-10-08T04:57:38Z</dcterms:created>
  <dcterms:modified xsi:type="dcterms:W3CDTF">2021-01-17T15:53:57Z</dcterms:modified>
  <cp:category/>
</cp:coreProperties>
</file>