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55"/>
  </p:notesMasterIdLst>
  <p:handoutMasterIdLst>
    <p:handoutMasterId r:id="rId56"/>
  </p:handoutMasterIdLst>
  <p:sldIdLst>
    <p:sldId id="1877" r:id="rId2"/>
    <p:sldId id="1875" r:id="rId3"/>
    <p:sldId id="1107" r:id="rId4"/>
    <p:sldId id="1051" r:id="rId5"/>
    <p:sldId id="1054" r:id="rId6"/>
    <p:sldId id="1876" r:id="rId7"/>
    <p:sldId id="1059" r:id="rId8"/>
    <p:sldId id="920" r:id="rId9"/>
    <p:sldId id="1882" r:id="rId10"/>
    <p:sldId id="468" r:id="rId11"/>
    <p:sldId id="1064" r:id="rId12"/>
    <p:sldId id="1065" r:id="rId13"/>
    <p:sldId id="1066" r:id="rId14"/>
    <p:sldId id="511" r:id="rId15"/>
    <p:sldId id="1055" r:id="rId16"/>
    <p:sldId id="1252" r:id="rId17"/>
    <p:sldId id="550" r:id="rId18"/>
    <p:sldId id="271" r:id="rId19"/>
    <p:sldId id="1068" r:id="rId20"/>
    <p:sldId id="1082" r:id="rId21"/>
    <p:sldId id="1075" r:id="rId22"/>
    <p:sldId id="1076" r:id="rId23"/>
    <p:sldId id="1077" r:id="rId24"/>
    <p:sldId id="1081" r:id="rId25"/>
    <p:sldId id="1036" r:id="rId26"/>
    <p:sldId id="1014" r:id="rId27"/>
    <p:sldId id="1083" r:id="rId28"/>
    <p:sldId id="1016" r:id="rId29"/>
    <p:sldId id="1105" r:id="rId30"/>
    <p:sldId id="1127" r:id="rId31"/>
    <p:sldId id="1084" r:id="rId32"/>
    <p:sldId id="1096" r:id="rId33"/>
    <p:sldId id="1097" r:id="rId34"/>
    <p:sldId id="1098" r:id="rId35"/>
    <p:sldId id="1099" r:id="rId36"/>
    <p:sldId id="1100" r:id="rId37"/>
    <p:sldId id="1101" r:id="rId38"/>
    <p:sldId id="1108" r:id="rId39"/>
    <p:sldId id="1102" r:id="rId40"/>
    <p:sldId id="349" r:id="rId41"/>
    <p:sldId id="411" r:id="rId42"/>
    <p:sldId id="412" r:id="rId43"/>
    <p:sldId id="1878" r:id="rId44"/>
    <p:sldId id="1103" r:id="rId45"/>
    <p:sldId id="1062" r:id="rId46"/>
    <p:sldId id="1104" r:id="rId47"/>
    <p:sldId id="1133" r:id="rId48"/>
    <p:sldId id="1134" r:id="rId49"/>
    <p:sldId id="1060" r:id="rId50"/>
    <p:sldId id="986" r:id="rId51"/>
    <p:sldId id="1071" r:id="rId52"/>
    <p:sldId id="330" r:id="rId53"/>
    <p:sldId id="283" r:id="rId5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89747" autoAdjust="0"/>
  </p:normalViewPr>
  <p:slideViewPr>
    <p:cSldViewPr snapToGrid="0" snapToObjects="1">
      <p:cViewPr varScale="1">
        <p:scale>
          <a:sx n="110" d="100"/>
          <a:sy n="110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80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5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04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7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3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91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+mn-lt"/>
              </a:rPr>
              <a:t>What is virtual address 0x6? 1|10 = 3|2 = 0xE</a:t>
            </a:r>
          </a:p>
          <a:p>
            <a:r>
              <a:rPr lang="en-US" altLang="en-US" sz="1400" dirty="0">
                <a:latin typeface="+mn-lt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351749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277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098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0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014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2126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36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593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7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61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B53EFE-EBA2-EA48-99FE-F0A6406E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0FC0B8B-281A-A846-BAF5-D11D255D7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902030302020204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57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54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6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1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9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213272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73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56650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What Happens During Program Execution?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EE5B5F-3C39-E347-A705-F63170CA2C40}"/>
              </a:ext>
            </a:extLst>
          </p:cNvPr>
          <p:cNvGrpSpPr/>
          <p:nvPr/>
        </p:nvGrpSpPr>
        <p:grpSpPr>
          <a:xfrm>
            <a:off x="912467" y="4271257"/>
            <a:ext cx="2913875" cy="2109582"/>
            <a:chOff x="912467" y="4191047"/>
            <a:chExt cx="2913875" cy="210958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E1E994-D6EE-0549-86FF-D874E1380BA8}"/>
                </a:ext>
              </a:extLst>
            </p:cNvPr>
            <p:cNvSpPr/>
            <p:nvPr/>
          </p:nvSpPr>
          <p:spPr>
            <a:xfrm>
              <a:off x="1851536" y="4191047"/>
              <a:ext cx="1237741" cy="63515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9F8881-DFF6-7444-BE7B-8DA49B18CBB2}"/>
                </a:ext>
              </a:extLst>
            </p:cNvPr>
            <p:cNvCxnSpPr>
              <a:cxnSpLocks/>
              <a:stCxn id="62" idx="0"/>
              <a:endCxn id="53" idx="4"/>
            </p:cNvCxnSpPr>
            <p:nvPr/>
          </p:nvCxnSpPr>
          <p:spPr>
            <a:xfrm flipV="1">
              <a:off x="2369405" y="4826204"/>
              <a:ext cx="101002" cy="1166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85A3A8-5196-014A-A56A-96465984A168}"/>
                </a:ext>
              </a:extLst>
            </p:cNvPr>
            <p:cNvSpPr txBox="1"/>
            <p:nvPr/>
          </p:nvSpPr>
          <p:spPr>
            <a:xfrm>
              <a:off x="912467" y="5992852"/>
              <a:ext cx="29138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E.g., function calls, return, branches, etc.</a:t>
              </a:r>
            </a:p>
          </p:txBody>
        </p:sp>
      </p:grpSp>
      <p:sp>
        <p:nvSpPr>
          <p:cNvPr id="42" name="Rectangle 12">
            <a:extLst>
              <a:ext uri="{FF2B5EF4-FFF2-40B4-BE49-F238E27FC236}">
                <a16:creationId xmlns:a16="http://schemas.microsoft.com/office/drawing/2014/main" id="{0DE8041C-FCD7-0B43-8D78-50849AE8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71BBF-A21E-1E48-BDD5-01A36936A1DC}"/>
              </a:ext>
            </a:extLst>
          </p:cNvPr>
          <p:cNvGrpSpPr/>
          <p:nvPr/>
        </p:nvGrpSpPr>
        <p:grpSpPr>
          <a:xfrm>
            <a:off x="5616895" y="2391740"/>
            <a:ext cx="2285528" cy="3221277"/>
            <a:chOff x="5620007" y="1395591"/>
            <a:chExt cx="3042035" cy="47162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EFEA97-91D6-F541-988C-0573D1A14816}"/>
                </a:ext>
              </a:extLst>
            </p:cNvPr>
            <p:cNvSpPr txBox="1"/>
            <p:nvPr/>
          </p:nvSpPr>
          <p:spPr>
            <a:xfrm>
              <a:off x="7501000" y="1395591"/>
              <a:ext cx="940747" cy="368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86BA8F4-8D6B-5348-BA65-2450EF22D20B}"/>
                </a:ext>
              </a:extLst>
            </p:cNvPr>
            <p:cNvSpPr/>
            <p:nvPr/>
          </p:nvSpPr>
          <p:spPr bwMode="auto">
            <a:xfrm flipV="1">
              <a:off x="7220189" y="1767825"/>
              <a:ext cx="1441853" cy="43334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3CEE44-611E-4846-9FD9-EB4564611308}"/>
                </a:ext>
              </a:extLst>
            </p:cNvPr>
            <p:cNvSpPr/>
            <p:nvPr/>
          </p:nvSpPr>
          <p:spPr bwMode="auto">
            <a:xfrm rot="10800000" flipV="1">
              <a:off x="7317338" y="2038403"/>
              <a:ext cx="1247564" cy="3482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7D24FE-07D1-744A-ACAA-2C747F8E5E84}"/>
                </a:ext>
              </a:extLst>
            </p:cNvPr>
            <p:cNvGrpSpPr/>
            <p:nvPr/>
          </p:nvGrpSpPr>
          <p:grpSpPr>
            <a:xfrm>
              <a:off x="5620007" y="5195106"/>
              <a:ext cx="1754039" cy="421855"/>
              <a:chOff x="5620007" y="5195106"/>
              <a:chExt cx="1754039" cy="4218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62A0D99-9154-E84C-B30F-6FF9FF7473D7}"/>
                  </a:ext>
                </a:extLst>
              </p:cNvPr>
              <p:cNvSpPr/>
              <p:nvPr/>
            </p:nvSpPr>
            <p:spPr bwMode="auto">
              <a:xfrm>
                <a:off x="5620007" y="5388361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PC</a:t>
                </a:r>
              </a:p>
            </p:txBody>
          </p: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8AD65E4F-DF8C-7142-8D7F-3511B8D827CD}"/>
                  </a:ext>
                </a:extLst>
              </p:cNvPr>
              <p:cNvCxnSpPr/>
              <p:nvPr/>
            </p:nvCxnSpPr>
            <p:spPr>
              <a:xfrm rot="5400000" flipH="1" flipV="1">
                <a:off x="6712673" y="4726989"/>
                <a:ext cx="193255" cy="112949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C8FADDF-7DAE-3242-931F-23111E90BFD7}"/>
                </a:ext>
              </a:extLst>
            </p:cNvPr>
            <p:cNvGrpSpPr/>
            <p:nvPr/>
          </p:nvGrpSpPr>
          <p:grpSpPr>
            <a:xfrm>
              <a:off x="5728957" y="4406871"/>
              <a:ext cx="1645088" cy="643628"/>
              <a:chOff x="5728957" y="4406871"/>
              <a:chExt cx="1645088" cy="64362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20D67F-29F2-E340-8235-B573F3F746DB}"/>
                  </a:ext>
                </a:extLst>
              </p:cNvPr>
              <p:cNvSpPr/>
              <p:nvPr/>
            </p:nvSpPr>
            <p:spPr>
              <a:xfrm>
                <a:off x="5728957" y="4406871"/>
                <a:ext cx="1031194" cy="47667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Decode</a:t>
                </a:r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F1B9504F-DDE8-2943-AB8A-388B763E273F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 rot="16200000" flipH="1">
                <a:off x="6725822" y="4402276"/>
                <a:ext cx="166955" cy="112949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C3BE4E-1F9E-FC4A-9B77-3B96BE8DC161}"/>
                </a:ext>
              </a:extLst>
            </p:cNvPr>
            <p:cNvSpPr/>
            <p:nvPr/>
          </p:nvSpPr>
          <p:spPr bwMode="auto">
            <a:xfrm rot="10800000" flipV="1">
              <a:off x="7317337" y="4948217"/>
              <a:ext cx="1247566" cy="37546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A71754-7EAA-3A41-8C47-E03727C55BE2}"/>
                </a:ext>
              </a:extLst>
            </p:cNvPr>
            <p:cNvGrpSpPr/>
            <p:nvPr/>
          </p:nvGrpSpPr>
          <p:grpSpPr>
            <a:xfrm>
              <a:off x="5620007" y="1888584"/>
              <a:ext cx="1754040" cy="2030967"/>
              <a:chOff x="5620007" y="1888584"/>
              <a:chExt cx="1754040" cy="203096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9E35A89-8AC8-C242-9BDA-4816CA2B6F40}"/>
                  </a:ext>
                </a:extLst>
              </p:cNvPr>
              <p:cNvSpPr/>
              <p:nvPr/>
            </p:nvSpPr>
            <p:spPr bwMode="auto">
              <a:xfrm>
                <a:off x="5620007" y="2386613"/>
                <a:ext cx="1249095" cy="520456"/>
              </a:xfrm>
              <a:prstGeom prst="trapezoid">
                <a:avLst>
                  <a:gd name="adj" fmla="val 5599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ALU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060039-DDEE-CE42-AAB2-7ABD4B7D801E}"/>
                  </a:ext>
                </a:extLst>
              </p:cNvPr>
              <p:cNvSpPr/>
              <p:nvPr/>
            </p:nvSpPr>
            <p:spPr bwMode="auto">
              <a:xfrm>
                <a:off x="5620007" y="3143467"/>
                <a:ext cx="1249095" cy="76973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0D8CD0-F84C-EF47-B63E-A7495D70B2E5}"/>
                  </a:ext>
                </a:extLst>
              </p:cNvPr>
              <p:cNvSpPr/>
              <p:nvPr/>
            </p:nvSpPr>
            <p:spPr bwMode="auto">
              <a:xfrm flipV="1">
                <a:off x="5620007" y="3340384"/>
                <a:ext cx="1249095" cy="20398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2E2ED68-D2CB-7648-92E2-19FF0AB12FC3}"/>
                  </a:ext>
                </a:extLst>
              </p:cNvPr>
              <p:cNvCxnSpPr/>
              <p:nvPr/>
            </p:nvCxnSpPr>
            <p:spPr bwMode="auto">
              <a:xfrm flipV="1">
                <a:off x="5854212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346C8A3-17AF-BF41-B253-87B9044476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34896" y="2896896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DBCD922-62E2-5641-9D1C-AF2988F9E1E8}"/>
                  </a:ext>
                </a:extLst>
              </p:cNvPr>
              <p:cNvSpPr/>
              <p:nvPr/>
            </p:nvSpPr>
            <p:spPr bwMode="auto">
              <a:xfrm>
                <a:off x="5620007" y="1888584"/>
                <a:ext cx="1249095" cy="2286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5C768C2-AFED-7240-8E0C-F53EB177E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1065" y="2123153"/>
                <a:ext cx="0" cy="2634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F4CA39AA-20F6-A540-AA11-893890A31D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35230" y="2903877"/>
                <a:ext cx="2018649" cy="12700"/>
              </a:xfrm>
              <a:prstGeom prst="bentConnector5">
                <a:avLst>
                  <a:gd name="adj1" fmla="val -11324"/>
                  <a:gd name="adj2" fmla="val -7308276"/>
                  <a:gd name="adj3" fmla="val 11132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FBDFF3B6-BC06-D945-84C5-A5D7F2BA07E2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 rot="5400000" flipH="1" flipV="1">
                <a:off x="6747456" y="1760022"/>
                <a:ext cx="123690" cy="1129492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FB6A9C1-19C8-3D48-8ED3-339EAE8F6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9102" y="2002884"/>
                <a:ext cx="50494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CDDAC94-9392-054F-B68E-16E625FCFB0A}"/>
                </a:ext>
              </a:extLst>
            </p:cNvPr>
            <p:cNvGrpSpPr/>
            <p:nvPr/>
          </p:nvGrpSpPr>
          <p:grpSpPr>
            <a:xfrm>
              <a:off x="5728957" y="5189435"/>
              <a:ext cx="1324989" cy="922429"/>
              <a:chOff x="5728957" y="5189435"/>
              <a:chExt cx="1324989" cy="922429"/>
            </a:xfrm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0C4D9216-798C-0D49-8C14-2388E3A6C024}"/>
                  </a:ext>
                </a:extLst>
              </p:cNvPr>
              <p:cNvSpPr/>
              <p:nvPr/>
            </p:nvSpPr>
            <p:spPr>
              <a:xfrm>
                <a:off x="5728957" y="5815887"/>
                <a:ext cx="1031194" cy="29597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Next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AE75F4E-0936-6F48-B1CC-542A274409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44554" y="5616961"/>
                <a:ext cx="1" cy="198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0EC331F-6B65-1C47-BCB9-CBB6E76DF972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rot="5400000">
                <a:off x="6188036" y="5245954"/>
                <a:ext cx="922429" cy="809391"/>
              </a:xfrm>
              <a:prstGeom prst="bentConnector3">
                <a:avLst>
                  <a:gd name="adj1" fmla="val 12478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F1266-31F8-CF4E-8D97-AFE449322CF4}"/>
              </a:ext>
            </a:extLst>
          </p:cNvPr>
          <p:cNvGrpSpPr/>
          <p:nvPr/>
        </p:nvGrpSpPr>
        <p:grpSpPr>
          <a:xfrm>
            <a:off x="4922578" y="1560000"/>
            <a:ext cx="3144322" cy="1553887"/>
            <a:chOff x="5201620" y="1358388"/>
            <a:chExt cx="3144322" cy="155388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8C45A7-CB8A-BE4E-93DF-A0D53619E0E0}"/>
                </a:ext>
              </a:extLst>
            </p:cNvPr>
            <p:cNvSpPr/>
            <p:nvPr/>
          </p:nvSpPr>
          <p:spPr>
            <a:xfrm>
              <a:off x="6900712" y="2478454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700468C-530F-EB49-9990-BAF3114A1C0E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6773781" y="1881608"/>
              <a:ext cx="343842" cy="596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912CFA-A163-C34E-AA00-BBEC81AFEB82}"/>
                </a:ext>
              </a:extLst>
            </p:cNvPr>
            <p:cNvSpPr txBox="1"/>
            <p:nvPr/>
          </p:nvSpPr>
          <p:spPr>
            <a:xfrm>
              <a:off x="5201620" y="1358388"/>
              <a:ext cx="314432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references: </a:t>
              </a:r>
              <a:b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load/store instructions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37013-4C81-3544-884A-2977636AB57F}"/>
              </a:ext>
            </a:extLst>
          </p:cNvPr>
          <p:cNvGrpSpPr/>
          <p:nvPr/>
        </p:nvGrpSpPr>
        <p:grpSpPr>
          <a:xfrm>
            <a:off x="5322322" y="4718125"/>
            <a:ext cx="2759858" cy="1708134"/>
            <a:chOff x="5571316" y="5023383"/>
            <a:chExt cx="2759858" cy="17081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B4778A-735B-614E-AFD9-349BE932ECF0}"/>
                </a:ext>
              </a:extLst>
            </p:cNvPr>
            <p:cNvSpPr/>
            <p:nvPr/>
          </p:nvSpPr>
          <p:spPr>
            <a:xfrm>
              <a:off x="6889772" y="5023383"/>
              <a:ext cx="433821" cy="433821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A6143E8-64A1-DB44-90BE-D544D7C9DE80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6951245" y="5457204"/>
              <a:ext cx="155438" cy="751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88AA38-40E3-BA41-BB2D-D9140810D986}"/>
                </a:ext>
              </a:extLst>
            </p:cNvPr>
            <p:cNvSpPr txBox="1"/>
            <p:nvPr/>
          </p:nvSpPr>
          <p:spPr>
            <a:xfrm>
              <a:off x="5571316" y="6208297"/>
              <a:ext cx="27598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Instruction references: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access on every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There is always </a:t>
            </a:r>
            <a:r>
              <a:rPr lang="en-US" altLang="ko-KR" sz="1800" dirty="0">
                <a:solidFill>
                  <a:srgbClr val="FF0000"/>
                </a:solidFill>
              </a:rPr>
              <a:t>only one</a:t>
            </a:r>
            <a:r>
              <a:rPr lang="en-US" altLang="ko-KR" sz="1800" dirty="0"/>
              <a:t> program running at a time</a:t>
            </a:r>
          </a:p>
          <a:p>
            <a:r>
              <a:rPr lang="en-US" altLang="ko-KR" sz="1800" dirty="0"/>
              <a:t>Program </a:t>
            </a:r>
            <a:r>
              <a:rPr lang="en-US" altLang="ko-KR" sz="1800" dirty="0">
                <a:solidFill>
                  <a:srgbClr val="FF0000"/>
                </a:solidFill>
              </a:rPr>
              <a:t>always</a:t>
            </a:r>
            <a:r>
              <a:rPr lang="en-US" altLang="ko-KR" sz="1800" dirty="0"/>
              <a:t> runs at same place in physical memory</a:t>
            </a:r>
          </a:p>
          <a:p>
            <a:pPr lvl="1"/>
            <a:r>
              <a:rPr lang="en-US" altLang="ko-KR" sz="1400" dirty="0"/>
              <a:t>Virtual address space = physical address space</a:t>
            </a:r>
          </a:p>
          <a:p>
            <a:r>
              <a:rPr lang="en-US" altLang="ko-KR" sz="1800" dirty="0"/>
              <a:t>Program can access any physical address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Program is given illusion of dedicated machine by literally giving it one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70515" y="3393905"/>
            <a:ext cx="2945535" cy="2483716"/>
            <a:chOff x="1728" y="2112"/>
            <a:chExt cx="2041" cy="1721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6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5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User Process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282" y="2008"/>
                <a:ext cx="69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Operating</a:t>
                </a:r>
              </a:p>
              <a:p>
                <a:r>
                  <a:rPr lang="en-US" altLang="ko-KR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33" y="2734"/>
              <a:ext cx="75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Valid 32-bit</a:t>
              </a:r>
            </a:p>
            <a:p>
              <a:r>
                <a:rPr lang="en-US" altLang="ko-KR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Addresses</a:t>
              </a:r>
            </a:p>
          </p:txBody>
        </p:sp>
      </p:grpSp>
      <p:pic>
        <p:nvPicPr>
          <p:cNvPr id="15" name="Picture 4" descr="File:NASAComputerRoom7090.NARA.jpg">
            <a:extLst>
              <a:ext uri="{FF2B5EF4-FFF2-40B4-BE49-F238E27FC236}">
                <a16:creationId xmlns:a16="http://schemas.microsoft.com/office/drawing/2014/main" id="{7EA726DC-B894-6E47-BDB7-1C14CE22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358" y="1676400"/>
            <a:ext cx="2128992" cy="1717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Multi-programming </a:t>
            </a:r>
            <a:br>
              <a:rPr lang="en-US" altLang="ko-KR" dirty="0"/>
            </a:br>
            <a:r>
              <a:rPr lang="en-US" altLang="ko-KR" dirty="0"/>
              <a:t>Without Protection and Translation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To prevent address overlap between processes, loader/linker adjust addresses while programs are loaded into memory (loads, stores, jumps)</a:t>
            </a:r>
          </a:p>
          <a:p>
            <a:pPr lvl="1"/>
            <a:r>
              <a:rPr lang="en-US" altLang="ko-KR" sz="1600" dirty="0"/>
              <a:t>Virtual address = physical address</a:t>
            </a:r>
          </a:p>
          <a:p>
            <a:pPr lvl="2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Bugs in any program can cause other programs (including OS) to crash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32882" y="3078315"/>
            <a:ext cx="2945535" cy="2483716"/>
            <a:chOff x="1680" y="2256"/>
            <a:chExt cx="2041" cy="1721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6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>
                  <a:latin typeface="Ubuntu Mono" panose="020B0509030602030204" pitchFamily="49" charset="0"/>
                  <a:ea typeface="Gill Sans" charset="0"/>
                  <a:cs typeface="Gill Sans Light" panose="020B0302020104020203" pitchFamily="34" charset="-79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28" y="3465009"/>
            <a:ext cx="1457277" cy="17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With Protection </a:t>
            </a:r>
            <a:br>
              <a:rPr lang="en-US" altLang="ko-KR" dirty="0"/>
            </a:br>
            <a:r>
              <a:rPr lang="en-US" altLang="ko-KR" dirty="0"/>
              <a:t>but Without Translation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Can we protect programs from each other </a:t>
            </a:r>
            <a:r>
              <a:rPr lang="en-US" altLang="ko-KR" sz="2000" u="sng" dirty="0">
                <a:solidFill>
                  <a:srgbClr val="FF0000"/>
                </a:solidFill>
              </a:rPr>
              <a:t>without translation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Yes: use two special registers </a:t>
            </a:r>
            <a:r>
              <a:rPr lang="en-US" altLang="ko-KR" sz="1600" dirty="0">
                <a:latin typeface="Ubuntu Mono" panose="020B0509030602030204" pitchFamily="49" charset="0"/>
              </a:rPr>
              <a:t>base</a:t>
            </a:r>
            <a:r>
              <a:rPr lang="en-US" altLang="ko-KR" sz="1800" dirty="0"/>
              <a:t> and </a:t>
            </a:r>
            <a:r>
              <a:rPr lang="en-US" altLang="ko-KR" sz="1600" dirty="0">
                <a:latin typeface="Ubuntu Mono" panose="020B0509030602030204" pitchFamily="49" charset="0"/>
              </a:rPr>
              <a:t>limit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600" dirty="0"/>
              <a:t>Prevent application from straying outside designated area</a:t>
            </a:r>
          </a:p>
          <a:p>
            <a:pPr lvl="2"/>
            <a:r>
              <a:rPr lang="en-US" altLang="ko-KR" sz="1600" dirty="0"/>
              <a:t>If application tries to access an illegal address, raise exception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During switch, kernel loads new base/limit from PCB</a:t>
            </a:r>
          </a:p>
          <a:p>
            <a:pPr lvl="2"/>
            <a:r>
              <a:rPr lang="en-US" altLang="ko-KR" sz="1600" dirty="0"/>
              <a:t>User is not allowed to change base/limit registers</a:t>
            </a:r>
          </a:p>
          <a:p>
            <a:endParaRPr lang="en-US" altLang="ko-KR" sz="2000" dirty="0"/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82090934-F844-5C46-909A-1E00A4813F60}"/>
              </a:ext>
            </a:extLst>
          </p:cNvPr>
          <p:cNvGrpSpPr>
            <a:grpSpLocks/>
          </p:cNvGrpSpPr>
          <p:nvPr/>
        </p:nvGrpSpPr>
        <p:grpSpPr bwMode="auto">
          <a:xfrm>
            <a:off x="1321954" y="3186764"/>
            <a:ext cx="6298046" cy="2288099"/>
            <a:chOff x="872" y="894"/>
            <a:chExt cx="4364" cy="1744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F6AF8D63-5FDC-A24D-B876-C26AD71E3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7716983D-B531-2748-A35F-2677F24F3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D8CAA54-91E5-A24A-A95E-4BE8FAA2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078006F1-C1F7-4F4B-9FFB-E0113D6FE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D68C1C5-3C30-1C4D-BEBE-ACF9C1EC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030"/>
              <a:ext cx="69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Operating</a:t>
              </a:r>
            </a:p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System</a:t>
              </a: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87590863-C619-C24C-8CA3-0EE7BE139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96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User Process 2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F3FC8D4B-A8AF-FC49-9CF1-1463C450B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B2A94995-9833-1B45-B92E-CA7632FB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69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base = 0x20000</a:t>
              </a: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B582609-8D56-CD43-A413-0BC24AD00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91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:a16="http://schemas.microsoft.com/office/drawing/2014/main" id="{F03450CC-EC22-8F40-8ABF-53AFAB46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82"/>
              <a:ext cx="148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14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limit = 0x10000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B0A0C095-23F0-3442-A1D1-D9B7496B9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50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1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</a:t>
            </a:r>
            <a:br>
              <a:rPr lang="en-US" altLang="ko-KR" dirty="0"/>
            </a:br>
            <a:r>
              <a:rPr lang="en-US" altLang="ko-KR" dirty="0"/>
              <a:t>Protection With Address Translation</a:t>
            </a:r>
            <a:endParaRPr lang="en-US" altLang="en-US" dirty="0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148641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CB8F5EB-9E14-D245-B11F-730E8AF6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Upsides</a:t>
            </a:r>
          </a:p>
          <a:p>
            <a:pPr lvl="1"/>
            <a:r>
              <a:rPr lang="en-US" sz="1800" dirty="0"/>
              <a:t>Code can be written, compiled, linked, and loaded </a:t>
            </a:r>
            <a:r>
              <a:rPr lang="en-US" sz="1800" dirty="0">
                <a:solidFill>
                  <a:srgbClr val="FF0000"/>
                </a:solidFill>
              </a:rPr>
              <a:t>independently</a:t>
            </a:r>
            <a:r>
              <a:rPr lang="en-US" sz="1800" dirty="0"/>
              <a:t> </a:t>
            </a:r>
          </a:p>
          <a:p>
            <a:pPr lvl="2"/>
            <a:r>
              <a:rPr lang="en-US" sz="1600" dirty="0"/>
              <a:t>Threads think they have unrestricted access to their entire virtual memory range</a:t>
            </a:r>
          </a:p>
          <a:p>
            <a:pPr lvl="2"/>
            <a:r>
              <a:rPr lang="en-CA" sz="1600" dirty="0"/>
              <a:t>Threads do not need to worry about memory usage of others</a:t>
            </a:r>
          </a:p>
          <a:p>
            <a:pPr lvl="1"/>
            <a:r>
              <a:rPr lang="en-US" sz="1800" dirty="0"/>
              <a:t>OS can provide </a:t>
            </a:r>
            <a:r>
              <a:rPr lang="en-US" sz="1800" dirty="0">
                <a:solidFill>
                  <a:srgbClr val="FF0000"/>
                </a:solidFill>
              </a:rPr>
              <a:t>protection</a:t>
            </a:r>
            <a:endParaRPr lang="en-US" sz="1800" dirty="0"/>
          </a:p>
          <a:p>
            <a:pPr lvl="2"/>
            <a:r>
              <a:rPr lang="en-US" sz="1600" dirty="0"/>
              <a:t>Threads cannot affect each other if they cannot see each other’s memory</a:t>
            </a:r>
          </a:p>
          <a:p>
            <a:pPr lvl="1"/>
            <a:r>
              <a:rPr lang="en-US" sz="1800" dirty="0"/>
              <a:t>OS can allow </a:t>
            </a:r>
            <a:r>
              <a:rPr lang="en-US" sz="1800" dirty="0">
                <a:solidFill>
                  <a:srgbClr val="FF0000"/>
                </a:solidFill>
              </a:rPr>
              <a:t>memory sharing</a:t>
            </a:r>
          </a:p>
          <a:p>
            <a:pPr lvl="2"/>
            <a:r>
              <a:rPr lang="en-US" sz="1600" dirty="0"/>
              <a:t>Threads’ virtual memory regions can be mapped to same physical regions</a:t>
            </a:r>
          </a:p>
          <a:p>
            <a:pPr lvl="2"/>
            <a:endParaRPr lang="en-US" sz="1600" dirty="0"/>
          </a:p>
          <a:p>
            <a:r>
              <a:rPr lang="en-US" sz="2000" dirty="0"/>
              <a:t>Downsides</a:t>
            </a:r>
          </a:p>
          <a:p>
            <a:pPr lvl="1"/>
            <a:r>
              <a:rPr lang="en-US" sz="1800" dirty="0"/>
              <a:t>Address translation adds </a:t>
            </a:r>
            <a:r>
              <a:rPr lang="en-US" sz="1800" dirty="0">
                <a:solidFill>
                  <a:srgbClr val="FF0000"/>
                </a:solidFill>
              </a:rPr>
              <a:t>performance overhead</a:t>
            </a:r>
          </a:p>
          <a:p>
            <a:pPr lvl="1"/>
            <a:r>
              <a:rPr lang="en-US" sz="1800" dirty="0"/>
              <a:t>Address translation needs </a:t>
            </a:r>
            <a:r>
              <a:rPr lang="en-US" sz="1800" dirty="0">
                <a:solidFill>
                  <a:srgbClr val="FF0000"/>
                </a:solidFill>
              </a:rPr>
              <a:t>extra hardware support</a:t>
            </a:r>
          </a:p>
          <a:p>
            <a:pPr lvl="2"/>
            <a:r>
              <a:rPr lang="en-US" sz="1600" dirty="0"/>
              <a:t>Extra hardware consumes area and power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DC927-E372-8C49-9643-736DE7CC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With Address Translation:</a:t>
            </a:r>
            <a:br>
              <a:rPr lang="en-US" altLang="ko-KR" dirty="0"/>
            </a:br>
            <a:r>
              <a:rPr lang="en-US" altLang="ko-KR" dirty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 (B&amp;B) Address Translation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0FDBD-DE34-6740-9982-A29AA6DD8BC0}"/>
              </a:ext>
            </a:extLst>
          </p:cNvPr>
          <p:cNvSpPr/>
          <p:nvPr/>
        </p:nvSpPr>
        <p:spPr bwMode="auto">
          <a:xfrm>
            <a:off x="6496875" y="1718078"/>
            <a:ext cx="1661313" cy="415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2B60C-39D2-724A-8DA6-A6C21959107A}"/>
              </a:ext>
            </a:extLst>
          </p:cNvPr>
          <p:cNvSpPr/>
          <p:nvPr/>
        </p:nvSpPr>
        <p:spPr bwMode="auto">
          <a:xfrm>
            <a:off x="628650" y="4185630"/>
            <a:ext cx="1423983" cy="186474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14D138-F7EC-0643-9217-DEBE4A0B78C0}"/>
              </a:ext>
            </a:extLst>
          </p:cNvPr>
          <p:cNvSpPr/>
          <p:nvPr/>
        </p:nvSpPr>
        <p:spPr bwMode="auto">
          <a:xfrm>
            <a:off x="628650" y="394829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24522-4E91-BD43-8AF3-70EC8A1E21D8}"/>
              </a:ext>
            </a:extLst>
          </p:cNvPr>
          <p:cNvSpPr/>
          <p:nvPr/>
        </p:nvSpPr>
        <p:spPr bwMode="auto">
          <a:xfrm>
            <a:off x="628650" y="3710969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D6E848-6FBC-AE45-8FAC-2A18710A5F44}"/>
              </a:ext>
            </a:extLst>
          </p:cNvPr>
          <p:cNvSpPr/>
          <p:nvPr/>
        </p:nvSpPr>
        <p:spPr bwMode="auto">
          <a:xfrm>
            <a:off x="628650" y="3304117"/>
            <a:ext cx="1423983" cy="237330"/>
          </a:xfrm>
          <a:prstGeom prst="rect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F77A8-36CA-A845-AA8F-F96D89D3CB96}"/>
              </a:ext>
            </a:extLst>
          </p:cNvPr>
          <p:cNvCxnSpPr>
            <a:cxnSpLocks/>
          </p:cNvCxnSpPr>
          <p:nvPr/>
        </p:nvCxnSpPr>
        <p:spPr bwMode="auto">
          <a:xfrm>
            <a:off x="1961205" y="3304117"/>
            <a:ext cx="0" cy="178686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E0C48C-3045-5549-B001-E24D808CD5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61205" y="3774796"/>
            <a:ext cx="0" cy="173504"/>
          </a:xfrm>
          <a:prstGeom prst="straightConnector1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287680-01B8-724B-A746-893E381C09E3}"/>
              </a:ext>
            </a:extLst>
          </p:cNvPr>
          <p:cNvSpPr txBox="1"/>
          <p:nvPr/>
        </p:nvSpPr>
        <p:spPr>
          <a:xfrm>
            <a:off x="1560350" y="44111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0x000…0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F0DC-CAB7-C54C-B4D1-D41BEBC15EED}"/>
              </a:ext>
            </a:extLst>
          </p:cNvPr>
          <p:cNvSpPr txBox="1"/>
          <p:nvPr/>
        </p:nvSpPr>
        <p:spPr>
          <a:xfrm>
            <a:off x="1560350" y="29460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BD59E-D2A3-C440-9D16-92C9CEF03672}"/>
              </a:ext>
            </a:extLst>
          </p:cNvPr>
          <p:cNvSpPr txBox="1"/>
          <p:nvPr/>
        </p:nvSpPr>
        <p:spPr>
          <a:xfrm>
            <a:off x="8186868" y="5871361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0x000…0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74A55-7A03-CF43-A2F9-D6ECB7EB9B9A}"/>
              </a:ext>
            </a:extLst>
          </p:cNvPr>
          <p:cNvSpPr txBox="1"/>
          <p:nvPr/>
        </p:nvSpPr>
        <p:spPr>
          <a:xfrm>
            <a:off x="8186867" y="1438316"/>
            <a:ext cx="9028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Ubuntu Mono" panose="020B0509030602030204" pitchFamily="49" charset="0"/>
                <a:ea typeface="Gill Sans" charset="0"/>
                <a:cs typeface="Gill Sans Light" panose="020B0302020104020203" pitchFamily="34" charset="-79"/>
              </a:rPr>
              <a:t>0xFFF…F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E71C1C-E5D3-6A40-8321-62E34F0F0983}"/>
              </a:ext>
            </a:extLst>
          </p:cNvPr>
          <p:cNvSpPr/>
          <p:nvPr/>
        </p:nvSpPr>
        <p:spPr>
          <a:xfrm>
            <a:off x="3269068" y="311326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E904CE-66D3-B247-A5C6-816F55C8C039}"/>
              </a:ext>
            </a:extLst>
          </p:cNvPr>
          <p:cNvGrpSpPr/>
          <p:nvPr/>
        </p:nvGrpSpPr>
        <p:grpSpPr>
          <a:xfrm>
            <a:off x="3619219" y="3405260"/>
            <a:ext cx="228166" cy="538563"/>
            <a:chOff x="3619219" y="3405260"/>
            <a:chExt cx="228166" cy="5385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C0740C-2DA5-3045-8D2D-EF4263706ECC}"/>
                </a:ext>
              </a:extLst>
            </p:cNvPr>
            <p:cNvSpPr/>
            <p:nvPr/>
          </p:nvSpPr>
          <p:spPr>
            <a:xfrm>
              <a:off x="3619219" y="3715657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26D4E-C4FA-4A4B-B927-3EA33A0E3C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3405260"/>
              <a:ext cx="0" cy="310397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1CC3F56-88E6-D04D-9F0C-E0422CDA4767}"/>
              </a:ext>
            </a:extLst>
          </p:cNvPr>
          <p:cNvSpPr txBox="1"/>
          <p:nvPr/>
        </p:nvSpPr>
        <p:spPr>
          <a:xfrm>
            <a:off x="3457425" y="2764050"/>
            <a:ext cx="5517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059FA8-A2B4-A142-ADA1-8029BF1DA409}"/>
              </a:ext>
            </a:extLst>
          </p:cNvPr>
          <p:cNvSpPr/>
          <p:nvPr/>
        </p:nvSpPr>
        <p:spPr>
          <a:xfrm>
            <a:off x="3269068" y="4574057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7E9CE-48A5-044E-9B17-E2E77753FCDC}"/>
              </a:ext>
            </a:extLst>
          </p:cNvPr>
          <p:cNvSpPr txBox="1"/>
          <p:nvPr/>
        </p:nvSpPr>
        <p:spPr>
          <a:xfrm>
            <a:off x="3378077" y="4240505"/>
            <a:ext cx="7104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D4172-F681-9B41-B738-B40B05B635A0}"/>
              </a:ext>
            </a:extLst>
          </p:cNvPr>
          <p:cNvGrpSpPr/>
          <p:nvPr/>
        </p:nvGrpSpPr>
        <p:grpSpPr>
          <a:xfrm>
            <a:off x="6607419" y="3108640"/>
            <a:ext cx="2455811" cy="1480133"/>
            <a:chOff x="6607419" y="3108640"/>
            <a:chExt cx="2455811" cy="14801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09F14C-FCE5-5640-9745-6C80C40E6F76}"/>
                </a:ext>
              </a:extLst>
            </p:cNvPr>
            <p:cNvSpPr/>
            <p:nvPr/>
          </p:nvSpPr>
          <p:spPr bwMode="auto">
            <a:xfrm>
              <a:off x="6607419" y="418563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B6DDE-1E40-6747-AEEC-728795D16A54}"/>
                </a:ext>
              </a:extLst>
            </p:cNvPr>
            <p:cNvSpPr/>
            <p:nvPr/>
          </p:nvSpPr>
          <p:spPr bwMode="auto">
            <a:xfrm>
              <a:off x="6607419" y="394829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2C4F6D-F641-6F40-9D0A-405ED81C41C9}"/>
                </a:ext>
              </a:extLst>
            </p:cNvPr>
            <p:cNvSpPr/>
            <p:nvPr/>
          </p:nvSpPr>
          <p:spPr bwMode="auto">
            <a:xfrm>
              <a:off x="6607419" y="37109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227B0D-96B0-FE4C-A7C9-AC6E067D18DE}"/>
                </a:ext>
              </a:extLst>
            </p:cNvPr>
            <p:cNvSpPr/>
            <p:nvPr/>
          </p:nvSpPr>
          <p:spPr bwMode="auto">
            <a:xfrm>
              <a:off x="6607419" y="330411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8F9805-72AE-5143-9BD7-91600BD80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39974" y="3304117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D5B3EB-CC52-4C48-9A06-E44433CCA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974" y="3774796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21A4AD-039E-664A-A541-46396C0B2426}"/>
                </a:ext>
              </a:extLst>
            </p:cNvPr>
            <p:cNvSpPr txBox="1"/>
            <p:nvPr/>
          </p:nvSpPr>
          <p:spPr>
            <a:xfrm>
              <a:off x="8160419" y="4250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0x100…0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18E148-0921-3442-9B39-DD10B967BC60}"/>
                </a:ext>
              </a:extLst>
            </p:cNvPr>
            <p:cNvSpPr txBox="1"/>
            <p:nvPr/>
          </p:nvSpPr>
          <p:spPr>
            <a:xfrm>
              <a:off x="8160419" y="3108640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0x110…0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1BEC9F-0F9E-EA4B-892F-8790DA425B8D}"/>
              </a:ext>
            </a:extLst>
          </p:cNvPr>
          <p:cNvGrpSpPr/>
          <p:nvPr/>
        </p:nvGrpSpPr>
        <p:grpSpPr>
          <a:xfrm>
            <a:off x="1848662" y="2010357"/>
            <a:ext cx="1770557" cy="1819383"/>
            <a:chOff x="1848662" y="2010357"/>
            <a:chExt cx="1770557" cy="181938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AB23AE9-7E51-4E45-A66C-E213DA573667}"/>
                </a:ext>
              </a:extLst>
            </p:cNvPr>
            <p:cNvCxnSpPr>
              <a:stCxn id="25" idx="3"/>
              <a:endCxn id="36" idx="2"/>
            </p:cNvCxnSpPr>
            <p:nvPr/>
          </p:nvCxnSpPr>
          <p:spPr>
            <a:xfrm>
              <a:off x="2052633" y="3829634"/>
              <a:ext cx="1566586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9BE76-2999-E942-9E80-7542A85AC23E}"/>
                </a:ext>
              </a:extLst>
            </p:cNvPr>
            <p:cNvSpPr txBox="1"/>
            <p:nvPr/>
          </p:nvSpPr>
          <p:spPr>
            <a:xfrm>
              <a:off x="1848662" y="2010357"/>
              <a:ext cx="15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6F4B92-E838-194D-8C87-E085580B9C84}"/>
                </a:ext>
              </a:extLst>
            </p:cNvPr>
            <p:cNvSpPr txBox="1"/>
            <p:nvPr/>
          </p:nvSpPr>
          <p:spPr>
            <a:xfrm>
              <a:off x="2157944" y="347435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0x001…1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572148-1DDE-A049-A90C-8DA3F2C45D62}"/>
              </a:ext>
            </a:extLst>
          </p:cNvPr>
          <p:cNvGrpSpPr/>
          <p:nvPr/>
        </p:nvGrpSpPr>
        <p:grpSpPr>
          <a:xfrm>
            <a:off x="3847385" y="2015269"/>
            <a:ext cx="2760034" cy="1814471"/>
            <a:chOff x="3847385" y="2015269"/>
            <a:chExt cx="2760034" cy="18144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0DBAEE-39B7-0842-8853-9172D43645D9}"/>
                </a:ext>
              </a:extLst>
            </p:cNvPr>
            <p:cNvCxnSpPr>
              <a:cxnSpLocks/>
              <a:stCxn id="36" idx="6"/>
              <a:endCxn id="45" idx="1"/>
            </p:cNvCxnSpPr>
            <p:nvPr/>
          </p:nvCxnSpPr>
          <p:spPr>
            <a:xfrm flipV="1">
              <a:off x="3847385" y="3829634"/>
              <a:ext cx="2760034" cy="106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0CA15AB-82AD-324C-B2E6-2B8E1AA1462C}"/>
                </a:ext>
              </a:extLst>
            </p:cNvPr>
            <p:cNvSpPr txBox="1"/>
            <p:nvPr/>
          </p:nvSpPr>
          <p:spPr>
            <a:xfrm>
              <a:off x="5117909" y="34321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</a:t>
              </a:r>
              <a:r>
                <a:rPr lang="en-US" sz="1600" dirty="0">
                  <a:solidFill>
                    <a:srgbClr val="FF0000"/>
                  </a:solidFill>
                  <a:latin typeface="Ubuntu Mono" panose="020B0509030602030204" pitchFamily="49" charset="0"/>
                  <a:cs typeface="Gill Sans Light" panose="020B0302020104020203" pitchFamily="34" charset="-79"/>
                </a:rPr>
                <a:t>1</a:t>
              </a:r>
              <a:r>
                <a:rPr lang="en-US" sz="160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01…1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8E67C6-5FF3-D149-ADE6-9B5E8EFCF392}"/>
                </a:ext>
              </a:extLst>
            </p:cNvPr>
            <p:cNvSpPr txBox="1"/>
            <p:nvPr/>
          </p:nvSpPr>
          <p:spPr>
            <a:xfrm>
              <a:off x="4775296" y="2015269"/>
              <a:ext cx="165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F88827C-B5CD-E64B-B83C-D8E7C031D527}"/>
              </a:ext>
            </a:extLst>
          </p:cNvPr>
          <p:cNvSpPr/>
          <p:nvPr/>
        </p:nvSpPr>
        <p:spPr>
          <a:xfrm>
            <a:off x="3326781" y="308131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0x100…0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D368E-96CF-8947-B83A-F008E1F626D7}"/>
              </a:ext>
            </a:extLst>
          </p:cNvPr>
          <p:cNvSpPr/>
          <p:nvPr/>
        </p:nvSpPr>
        <p:spPr>
          <a:xfrm>
            <a:off x="3326781" y="4542100"/>
            <a:ext cx="81304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0x010…0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59B45-A715-0141-9A5B-A052E3B6D4ED}"/>
              </a:ext>
            </a:extLst>
          </p:cNvPr>
          <p:cNvGrpSpPr/>
          <p:nvPr/>
        </p:nvGrpSpPr>
        <p:grpSpPr>
          <a:xfrm>
            <a:off x="2052633" y="3829634"/>
            <a:ext cx="2172150" cy="2646182"/>
            <a:chOff x="2052633" y="3829634"/>
            <a:chExt cx="2172150" cy="264618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56C7889-38F6-DC4D-AF5C-A6A82090AD5C}"/>
                </a:ext>
              </a:extLst>
            </p:cNvPr>
            <p:cNvSpPr/>
            <p:nvPr/>
          </p:nvSpPr>
          <p:spPr>
            <a:xfrm>
              <a:off x="3619219" y="5192112"/>
              <a:ext cx="228166" cy="228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1175B6-3B51-E743-8E6C-8133CD860A43}"/>
                </a:ext>
              </a:extLst>
            </p:cNvPr>
            <p:cNvCxnSpPr>
              <a:cxnSpLocks/>
            </p:cNvCxnSpPr>
            <p:nvPr/>
          </p:nvCxnSpPr>
          <p:spPr>
            <a:xfrm>
              <a:off x="3733302" y="4866050"/>
              <a:ext cx="0" cy="32606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DC29C1-3DA4-224B-B136-7CA0C1AB17AD}"/>
                </a:ext>
              </a:extLst>
            </p:cNvPr>
            <p:cNvCxnSpPr>
              <a:cxnSpLocks/>
              <a:stCxn id="58" idx="4"/>
              <a:endCxn id="42" idx="0"/>
            </p:cNvCxnSpPr>
            <p:nvPr/>
          </p:nvCxnSpPr>
          <p:spPr>
            <a:xfrm>
              <a:off x="3733302" y="5420278"/>
              <a:ext cx="1" cy="47076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E948D6-4A0D-AC40-A2AE-B3C3B01F821E}"/>
                </a:ext>
              </a:extLst>
            </p:cNvPr>
            <p:cNvSpPr txBox="1"/>
            <p:nvPr/>
          </p:nvSpPr>
          <p:spPr>
            <a:xfrm>
              <a:off x="3241822" y="5891041"/>
              <a:ext cx="982961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</a:t>
              </a:r>
              <a:b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AE1B7B3F-BA2A-9442-84AE-33E6F1110458}"/>
                </a:ext>
              </a:extLst>
            </p:cNvPr>
            <p:cNvCxnSpPr>
              <a:cxnSpLocks/>
              <a:stCxn id="25" idx="3"/>
              <a:endCxn id="58" idx="2"/>
            </p:cNvCxnSpPr>
            <p:nvPr/>
          </p:nvCxnSpPr>
          <p:spPr>
            <a:xfrm>
              <a:off x="2052633" y="3829634"/>
              <a:ext cx="1566586" cy="1476561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6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0DBC-413E-3045-BE4E-8078231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B&amp;B Address Translation: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C4C-32F6-BE47-8A57-7BDAF636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7200"/>
            <a:ext cx="7886700" cy="1888075"/>
          </a:xfrm>
        </p:spPr>
        <p:txBody>
          <a:bodyPr/>
          <a:lstStyle/>
          <a:p>
            <a:r>
              <a:rPr lang="en-US" altLang="ko-KR" sz="1600" dirty="0"/>
              <a:t>Process is given illusion of running on its own dedicated memory starting at </a:t>
            </a:r>
            <a:r>
              <a:rPr lang="en-US" altLang="ko-KR" sz="1400" dirty="0">
                <a:latin typeface="Ubuntu Mono" panose="020B0509030602030204" pitchFamily="49" charset="0"/>
                <a:ea typeface="Gill Sans" charset="0"/>
                <a:cs typeface="Gill Sans" charset="0"/>
              </a:rPr>
              <a:t>0x00000000</a:t>
            </a:r>
            <a:endParaRPr lang="en-US" altLang="ko-KR" sz="1600" dirty="0"/>
          </a:p>
          <a:p>
            <a:r>
              <a:rPr lang="en-US" altLang="ko-KR" sz="1600" dirty="0"/>
              <a:t>Program are mapped to continuous region of memory</a:t>
            </a:r>
          </a:p>
          <a:p>
            <a:r>
              <a:rPr lang="en-US" altLang="ko-KR" sz="1600" dirty="0"/>
              <a:t>Virtual addresses do not change if program is relocated to different physical memory region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AE884E-404E-9748-9E62-DF8E255DBA62}"/>
              </a:ext>
            </a:extLst>
          </p:cNvPr>
          <p:cNvSpPr/>
          <p:nvPr/>
        </p:nvSpPr>
        <p:spPr bwMode="auto">
          <a:xfrm>
            <a:off x="1595763" y="2637083"/>
            <a:ext cx="730728" cy="55961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CPU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0ABA64-3CEF-C740-9538-D6BBEDA5DD74}"/>
              </a:ext>
            </a:extLst>
          </p:cNvPr>
          <p:cNvSpPr/>
          <p:nvPr/>
        </p:nvSpPr>
        <p:spPr>
          <a:xfrm>
            <a:off x="4784523" y="2179854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392BCF-2443-B44D-BBE8-11C7549752EA}"/>
              </a:ext>
            </a:extLst>
          </p:cNvPr>
          <p:cNvSpPr/>
          <p:nvPr/>
        </p:nvSpPr>
        <p:spPr>
          <a:xfrm>
            <a:off x="5127201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FD39AB-513D-3740-8A28-51A78298234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5241284" y="2471847"/>
            <a:ext cx="7473" cy="330959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3C0BC1-66D3-B44D-A4B1-413B901C8A2B}"/>
              </a:ext>
            </a:extLst>
          </p:cNvPr>
          <p:cNvSpPr/>
          <p:nvPr/>
        </p:nvSpPr>
        <p:spPr>
          <a:xfrm>
            <a:off x="3596151" y="2189233"/>
            <a:ext cx="928468" cy="29199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Bound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A8834D-7765-DF48-9070-21156CB2EF31}"/>
              </a:ext>
            </a:extLst>
          </p:cNvPr>
          <p:cNvCxnSpPr>
            <a:cxnSpLocks/>
            <a:stCxn id="83" idx="3"/>
            <a:endCxn id="92" idx="2"/>
          </p:cNvCxnSpPr>
          <p:nvPr/>
        </p:nvCxnSpPr>
        <p:spPr>
          <a:xfrm flipV="1">
            <a:off x="2326491" y="2916889"/>
            <a:ext cx="1619811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E99AB21-6C5A-194F-92D4-98AD723B13F8}"/>
              </a:ext>
            </a:extLst>
          </p:cNvPr>
          <p:cNvSpPr txBox="1"/>
          <p:nvPr/>
        </p:nvSpPr>
        <p:spPr>
          <a:xfrm>
            <a:off x="2371206" y="2504868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1D0870-2BF6-FE4E-9B5B-74B9A6FA6A8D}"/>
              </a:ext>
            </a:extLst>
          </p:cNvPr>
          <p:cNvCxnSpPr>
            <a:cxnSpLocks/>
            <a:stCxn id="85" idx="6"/>
            <a:endCxn id="97" idx="1"/>
          </p:cNvCxnSpPr>
          <p:nvPr/>
        </p:nvCxnSpPr>
        <p:spPr>
          <a:xfrm>
            <a:off x="5355367" y="2916889"/>
            <a:ext cx="164519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0F46592-921E-DA4D-8973-4B3A9D2E10FB}"/>
              </a:ext>
            </a:extLst>
          </p:cNvPr>
          <p:cNvSpPr txBox="1"/>
          <p:nvPr/>
        </p:nvSpPr>
        <p:spPr>
          <a:xfrm>
            <a:off x="5334733" y="2504868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A29F2D-580C-F04D-ADDD-B2DEF8DD3F0B}"/>
              </a:ext>
            </a:extLst>
          </p:cNvPr>
          <p:cNvSpPr/>
          <p:nvPr/>
        </p:nvSpPr>
        <p:spPr>
          <a:xfrm>
            <a:off x="3946302" y="2802806"/>
            <a:ext cx="228166" cy="228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E12A03-2BAC-9A47-8517-E383AE9D413B}"/>
              </a:ext>
            </a:extLst>
          </p:cNvPr>
          <p:cNvCxnSpPr>
            <a:stCxn id="87" idx="2"/>
            <a:endCxn id="92" idx="0"/>
          </p:cNvCxnSpPr>
          <p:nvPr/>
        </p:nvCxnSpPr>
        <p:spPr>
          <a:xfrm>
            <a:off x="4060385" y="2481226"/>
            <a:ext cx="0" cy="32158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331F88-EC85-7742-BCDF-AA2F2E4F1558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60385" y="3030972"/>
            <a:ext cx="1" cy="604643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5CE04E-FA5F-054B-BD3B-E5A5904FF252}"/>
              </a:ext>
            </a:extLst>
          </p:cNvPr>
          <p:cNvSpPr txBox="1"/>
          <p:nvPr/>
        </p:nvSpPr>
        <p:spPr>
          <a:xfrm>
            <a:off x="3568905" y="3635615"/>
            <a:ext cx="982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Raise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Exception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2B00B7-E786-B641-945E-40D74CA3B129}"/>
              </a:ext>
            </a:extLst>
          </p:cNvPr>
          <p:cNvSpPr/>
          <p:nvPr/>
        </p:nvSpPr>
        <p:spPr bwMode="auto">
          <a:xfrm>
            <a:off x="7000559" y="2191144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C0622B-B63F-2949-93D8-5B46EA309231}"/>
              </a:ext>
            </a:extLst>
          </p:cNvPr>
          <p:cNvSpPr/>
          <p:nvPr/>
        </p:nvSpPr>
        <p:spPr>
          <a:xfrm>
            <a:off x="5094953" y="2720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74B621A-34EE-4E47-B282-C231A1993B12}"/>
              </a:ext>
            </a:extLst>
          </p:cNvPr>
          <p:cNvCxnSpPr>
            <a:cxnSpLocks/>
            <a:stCxn id="92" idx="6"/>
            <a:endCxn id="85" idx="2"/>
          </p:cNvCxnSpPr>
          <p:nvPr/>
        </p:nvCxnSpPr>
        <p:spPr>
          <a:xfrm>
            <a:off x="4174468" y="2916889"/>
            <a:ext cx="95273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B0E0718-75BA-184F-9960-865FDD138789}"/>
              </a:ext>
            </a:extLst>
          </p:cNvPr>
          <p:cNvSpPr/>
          <p:nvPr/>
        </p:nvSpPr>
        <p:spPr>
          <a:xfrm>
            <a:off x="3924455" y="27284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AF676E-20CB-1D42-AF7E-7BD5B64F6EA6}"/>
              </a:ext>
            </a:extLst>
          </p:cNvPr>
          <p:cNvSpPr txBox="1"/>
          <p:nvPr/>
        </p:nvSpPr>
        <p:spPr>
          <a:xfrm>
            <a:off x="4020988" y="3008280"/>
            <a:ext cx="40709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yes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711DF6-5503-1D46-886B-7DADFD44FE03}"/>
              </a:ext>
            </a:extLst>
          </p:cNvPr>
          <p:cNvSpPr txBox="1"/>
          <p:nvPr/>
        </p:nvSpPr>
        <p:spPr>
          <a:xfrm>
            <a:off x="4189286" y="2624903"/>
            <a:ext cx="3706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B&amp;B Address Translation: Discussion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Upsides</a:t>
            </a:r>
          </a:p>
          <a:p>
            <a:pPr lvl="1"/>
            <a:r>
              <a:rPr lang="en-US" sz="2000" dirty="0"/>
              <a:t>OS protection and program isolation</a:t>
            </a:r>
          </a:p>
          <a:p>
            <a:pPr lvl="1"/>
            <a:r>
              <a:rPr lang="en-US" sz="2000" dirty="0"/>
              <a:t>Low overhead address translation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Downsides</a:t>
            </a:r>
          </a:p>
          <a:p>
            <a:pPr lvl="1"/>
            <a:r>
              <a:rPr lang="en-US" sz="2000" dirty="0"/>
              <a:t>Expandable heap?  </a:t>
            </a:r>
          </a:p>
          <a:p>
            <a:pPr lvl="1"/>
            <a:r>
              <a:rPr lang="en-US" sz="2000" dirty="0"/>
              <a:t>Expandable stack?</a:t>
            </a:r>
          </a:p>
          <a:p>
            <a:pPr lvl="1"/>
            <a:r>
              <a:rPr lang="en-US" sz="2000" dirty="0"/>
              <a:t>Memory sharing between processes?</a:t>
            </a:r>
          </a:p>
          <a:p>
            <a:pPr lvl="1"/>
            <a:r>
              <a:rPr lang="en-US" sz="2000" dirty="0"/>
              <a:t>Non-relative addresses – hard to move memory around</a:t>
            </a:r>
          </a:p>
          <a:p>
            <a:pPr lvl="1"/>
            <a:r>
              <a:rPr lang="en-US" sz="2000" dirty="0"/>
              <a:t>Memory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7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Issues with B&amp;B Address Translation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Missing support for </a:t>
            </a:r>
            <a:r>
              <a:rPr lang="en-US" altLang="ko-KR" sz="1800" dirty="0">
                <a:solidFill>
                  <a:srgbClr val="FF0000"/>
                </a:solidFill>
              </a:rPr>
              <a:t>inter-process memory sharing</a:t>
            </a:r>
          </a:p>
          <a:p>
            <a:pPr lvl="1"/>
            <a:r>
              <a:rPr lang="en-US" altLang="ko-KR" sz="1600" dirty="0"/>
              <a:t>E.g., it’s not possible to share code segments in two processes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Fragmentation</a:t>
            </a:r>
            <a:r>
              <a:rPr lang="en-US" altLang="ko-KR" sz="1800" dirty="0"/>
              <a:t>: wasted space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External</a:t>
            </a:r>
            <a:r>
              <a:rPr lang="en-US" altLang="ko-KR" sz="1600" dirty="0"/>
              <a:t>: free gaps between allocated chunks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Internal</a:t>
            </a:r>
            <a:r>
              <a:rPr lang="en-US" altLang="ko-KR" sz="1600" dirty="0"/>
              <a:t>: don’t need all memory within allocated chunks</a:t>
            </a:r>
          </a:p>
          <a:p>
            <a:endParaRPr lang="en-US" altLang="ko-K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BB4B7-D125-A741-B802-3CF98C9EF6C9}"/>
              </a:ext>
            </a:extLst>
          </p:cNvPr>
          <p:cNvGrpSpPr/>
          <p:nvPr/>
        </p:nvGrpSpPr>
        <p:grpSpPr>
          <a:xfrm>
            <a:off x="788670" y="4072931"/>
            <a:ext cx="1143000" cy="1763306"/>
            <a:chOff x="1194955" y="1620982"/>
            <a:chExt cx="1039091" cy="1939636"/>
          </a:xfrm>
        </p:grpSpPr>
        <p:sp>
          <p:nvSpPr>
            <p:cNvPr id="35843" name="Rectangle 4"/>
            <p:cNvSpPr>
              <a:spLocks noChangeArrowheads="1"/>
            </p:cNvSpPr>
            <p:nvPr/>
          </p:nvSpPr>
          <p:spPr bwMode="auto">
            <a:xfrm>
              <a:off x="11949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ko-KR" altLang="en-US" sz="1600" b="0">
                <a:solidFill>
                  <a:srgbClr val="FF66CC"/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35844" name="Line 5"/>
            <p:cNvSpPr>
              <a:spLocks noChangeShapeType="1"/>
            </p:cNvSpPr>
            <p:nvPr/>
          </p:nvSpPr>
          <p:spPr bwMode="auto">
            <a:xfrm>
              <a:off x="11949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5" name="Line 6"/>
            <p:cNvSpPr>
              <a:spLocks noChangeShapeType="1"/>
            </p:cNvSpPr>
            <p:nvPr/>
          </p:nvSpPr>
          <p:spPr bwMode="auto">
            <a:xfrm>
              <a:off x="11949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6" name="Line 7"/>
            <p:cNvSpPr>
              <a:spLocks noChangeShapeType="1"/>
            </p:cNvSpPr>
            <p:nvPr/>
          </p:nvSpPr>
          <p:spPr bwMode="auto">
            <a:xfrm>
              <a:off x="1194955" y="3244835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13320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12295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1229591" y="2664980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2</a:t>
              </a:r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12295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72CCA2-AA9B-8045-8AF8-66ACC7414599}"/>
              </a:ext>
            </a:extLst>
          </p:cNvPr>
          <p:cNvGrpSpPr/>
          <p:nvPr/>
        </p:nvGrpSpPr>
        <p:grpSpPr>
          <a:xfrm>
            <a:off x="2052474" y="4072931"/>
            <a:ext cx="1739865" cy="1763306"/>
            <a:chOff x="2481151" y="1620982"/>
            <a:chExt cx="1581695" cy="1939636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0237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0237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0237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0237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608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0583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0583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023755" y="2310246"/>
              <a:ext cx="1039091" cy="9392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4811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48566-5F4D-0048-A463-03C3E31159FC}"/>
              </a:ext>
            </a:extLst>
          </p:cNvPr>
          <p:cNvGrpSpPr/>
          <p:nvPr/>
        </p:nvGrpSpPr>
        <p:grpSpPr>
          <a:xfrm>
            <a:off x="5710072" y="4072931"/>
            <a:ext cx="1739865" cy="1763306"/>
            <a:chOff x="6138751" y="1620982"/>
            <a:chExt cx="1581695" cy="1939636"/>
          </a:xfrm>
        </p:grpSpPr>
        <p:sp>
          <p:nvSpPr>
            <p:cNvPr id="35860" name="Rectangle 26"/>
            <p:cNvSpPr>
              <a:spLocks noChangeArrowheads="1"/>
            </p:cNvSpPr>
            <p:nvPr/>
          </p:nvSpPr>
          <p:spPr bwMode="auto">
            <a:xfrm>
              <a:off x="66813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1" name="Line 27"/>
            <p:cNvSpPr>
              <a:spLocks noChangeShapeType="1"/>
            </p:cNvSpPr>
            <p:nvPr/>
          </p:nvSpPr>
          <p:spPr bwMode="auto">
            <a:xfrm>
              <a:off x="6681355" y="1899799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2" name="Line 28"/>
            <p:cNvSpPr>
              <a:spLocks noChangeShapeType="1"/>
            </p:cNvSpPr>
            <p:nvPr/>
          </p:nvSpPr>
          <p:spPr bwMode="auto">
            <a:xfrm>
              <a:off x="6681355" y="2311977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3" name="Line 29"/>
            <p:cNvSpPr>
              <a:spLocks noChangeShapeType="1"/>
            </p:cNvSpPr>
            <p:nvPr/>
          </p:nvSpPr>
          <p:spPr bwMode="auto">
            <a:xfrm>
              <a:off x="66813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4" name="Text Box 30"/>
            <p:cNvSpPr txBox="1">
              <a:spLocks noChangeArrowheads="1"/>
            </p:cNvSpPr>
            <p:nvPr/>
          </p:nvSpPr>
          <p:spPr bwMode="auto">
            <a:xfrm>
              <a:off x="68184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65" name="Text Box 32"/>
            <p:cNvSpPr txBox="1">
              <a:spLocks noChangeArrowheads="1"/>
            </p:cNvSpPr>
            <p:nvPr/>
          </p:nvSpPr>
          <p:spPr bwMode="auto">
            <a:xfrm>
              <a:off x="67159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66" name="Text Box 33"/>
            <p:cNvSpPr txBox="1">
              <a:spLocks noChangeArrowheads="1"/>
            </p:cNvSpPr>
            <p:nvPr/>
          </p:nvSpPr>
          <p:spPr bwMode="auto">
            <a:xfrm>
              <a:off x="67159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67" name="Rectangle 37"/>
            <p:cNvSpPr>
              <a:spLocks noChangeArrowheads="1"/>
            </p:cNvSpPr>
            <p:nvPr/>
          </p:nvSpPr>
          <p:spPr bwMode="auto">
            <a:xfrm>
              <a:off x="6681355" y="2968798"/>
              <a:ext cx="1039091" cy="27709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8" name="Line 38"/>
            <p:cNvSpPr>
              <a:spLocks noChangeShapeType="1"/>
            </p:cNvSpPr>
            <p:nvPr/>
          </p:nvSpPr>
          <p:spPr bwMode="auto">
            <a:xfrm>
              <a:off x="6681355" y="2619664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69" name="Text Box 39"/>
            <p:cNvSpPr txBox="1">
              <a:spLocks noChangeArrowheads="1"/>
            </p:cNvSpPr>
            <p:nvPr/>
          </p:nvSpPr>
          <p:spPr bwMode="auto">
            <a:xfrm>
              <a:off x="6715991" y="2660073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10</a:t>
              </a:r>
            </a:p>
          </p:txBody>
        </p:sp>
        <p:sp>
          <p:nvSpPr>
            <p:cNvPr id="35870" name="AutoShape 42"/>
            <p:cNvSpPr>
              <a:spLocks noChangeArrowheads="1"/>
            </p:cNvSpPr>
            <p:nvPr/>
          </p:nvSpPr>
          <p:spPr bwMode="auto">
            <a:xfrm>
              <a:off x="6138751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681355" y="1894609"/>
              <a:ext cx="1039091" cy="415637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F7EF5-BCE3-E94C-B2DD-2333DFE42110}"/>
              </a:ext>
            </a:extLst>
          </p:cNvPr>
          <p:cNvGrpSpPr/>
          <p:nvPr/>
        </p:nvGrpSpPr>
        <p:grpSpPr>
          <a:xfrm>
            <a:off x="7594187" y="4318220"/>
            <a:ext cx="1066800" cy="1196529"/>
            <a:chOff x="7881258" y="1894609"/>
            <a:chExt cx="969818" cy="1316182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7881258" y="2289349"/>
              <a:ext cx="969818" cy="5246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6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11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 dirty="0"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7906332" y="1894609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7906332" y="2864427"/>
              <a:ext cx="515251" cy="346364"/>
            </a:xfrm>
            <a:prstGeom prst="ben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Gill Sans Light" panose="020B0302020104020203" pitchFamily="34" charset="-79"/>
                <a:ea typeface="ＭＳ Ｐゴシック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C5FBA-F509-9542-91D7-7B64CC98A94B}"/>
              </a:ext>
            </a:extLst>
          </p:cNvPr>
          <p:cNvGrpSpPr/>
          <p:nvPr/>
        </p:nvGrpSpPr>
        <p:grpSpPr>
          <a:xfrm>
            <a:off x="3892848" y="4072931"/>
            <a:ext cx="1728290" cy="1763306"/>
            <a:chOff x="4320474" y="1620982"/>
            <a:chExt cx="1571172" cy="1939636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852555" y="1620982"/>
              <a:ext cx="1039091" cy="19396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852555" y="1899799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852555" y="2311977"/>
              <a:ext cx="10390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852555" y="3244835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4989624" y="3240172"/>
              <a:ext cx="76495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887191" y="1946127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887191" y="1672585"/>
              <a:ext cx="969818" cy="17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852555" y="2618973"/>
              <a:ext cx="1039091" cy="630515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887191" y="2313709"/>
              <a:ext cx="969818" cy="27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200" b="0" dirty="0">
                  <a:latin typeface="Gill Sans Light" panose="020B0302020104020203" pitchFamily="34" charset="-79"/>
                  <a:ea typeface="굴림" panose="020B0600000101010101" pitchFamily="34" charset="-127"/>
                  <a:cs typeface="Gill Sans Light" panose="020B0302020104020203" pitchFamily="34" charset="-79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20474" y="2660072"/>
              <a:ext cx="484909" cy="20781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6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B05CC1C9-2227-9D40-9CF8-97149514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555" y="2619664"/>
              <a:ext cx="10390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4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7: </a:t>
            </a:r>
            <a:br>
              <a:rPr lang="en-US" dirty="0"/>
            </a:br>
            <a:r>
              <a:rPr lang="en-US" dirty="0"/>
              <a:t>Address Translation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444409"/>
            <a:ext cx="7886700" cy="2200866"/>
          </a:xfrm>
        </p:spPr>
        <p:txBody>
          <a:bodyPr/>
          <a:lstStyle/>
          <a:p>
            <a:r>
              <a:rPr lang="en-US" altLang="ko-KR" sz="2000" dirty="0"/>
              <a:t>Segment map resides in processor</a:t>
            </a:r>
          </a:p>
          <a:p>
            <a:pPr lvl="1"/>
            <a:r>
              <a:rPr lang="en-US" altLang="ko-KR" sz="1800" dirty="0"/>
              <a:t>Base is added to offset to generate physical address</a:t>
            </a:r>
          </a:p>
          <a:p>
            <a:r>
              <a:rPr lang="en-US" altLang="ko-KR" sz="2000" dirty="0"/>
              <a:t>For each contiguous segment of physical memory there is one entry</a:t>
            </a:r>
          </a:p>
          <a:p>
            <a:pPr lvl="1"/>
            <a:r>
              <a:rPr lang="en-US" altLang="ko-KR" sz="1800" dirty="0"/>
              <a:t>Segment addressed by portion of virtual address</a:t>
            </a:r>
          </a:p>
          <a:p>
            <a:pPr lvl="1"/>
            <a:r>
              <a:rPr lang="en-US" altLang="ko-KR" sz="1800" dirty="0"/>
              <a:t>However, could be included in instruction instead</a:t>
            </a:r>
          </a:p>
          <a:p>
            <a:pPr lvl="2"/>
            <a:r>
              <a:rPr lang="en-US" altLang="ko-KR" sz="1600" dirty="0"/>
              <a:t>E.g., </a:t>
            </a:r>
            <a:r>
              <a:rPr lang="en-US" altLang="ko-KR" sz="1600" dirty="0">
                <a:latin typeface="Ubuntu Mono" panose="020B0509030602030204" pitchFamily="49" charset="0"/>
              </a:rPr>
              <a:t>mov ax, es:[bx]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C94DF0D-8023-584D-9AB6-42B8E992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34227"/>
              </p:ext>
            </p:extLst>
          </p:nvPr>
        </p:nvGraphicFramePr>
        <p:xfrm>
          <a:off x="3196815" y="164994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C9CA0AB1-7E1F-7145-8F96-7DE2E533AF96}"/>
              </a:ext>
            </a:extLst>
          </p:cNvPr>
          <p:cNvSpPr/>
          <p:nvPr/>
        </p:nvSpPr>
        <p:spPr bwMode="auto">
          <a:xfrm>
            <a:off x="7549551" y="2883495"/>
            <a:ext cx="972599" cy="14514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99A16B-0078-5342-A785-BA54A88CF198}"/>
              </a:ext>
            </a:extLst>
          </p:cNvPr>
          <p:cNvSpPr/>
          <p:nvPr/>
        </p:nvSpPr>
        <p:spPr bwMode="auto">
          <a:xfrm>
            <a:off x="628650" y="1658886"/>
            <a:ext cx="66429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D4690B-E907-C641-B2F5-7E5AAFC82A9A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6CFCEC-15A9-9A4C-BB02-5852DDD0581B}"/>
              </a:ext>
            </a:extLst>
          </p:cNvPr>
          <p:cNvSpPr/>
          <p:nvPr/>
        </p:nvSpPr>
        <p:spPr bwMode="auto">
          <a:xfrm>
            <a:off x="1292948" y="1658886"/>
            <a:ext cx="1521972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699999-8AA7-1140-A828-DAEA8FAC954C}"/>
              </a:ext>
            </a:extLst>
          </p:cNvPr>
          <p:cNvCxnSpPr>
            <a:cxnSpLocks/>
            <a:stCxn id="82" idx="2"/>
            <a:endCxn id="79" idx="1"/>
          </p:cNvCxnSpPr>
          <p:nvPr/>
        </p:nvCxnSpPr>
        <p:spPr>
          <a:xfrm rot="16200000" flipH="1">
            <a:off x="1893285" y="987463"/>
            <a:ext cx="371044" cy="2236016"/>
          </a:xfrm>
          <a:prstGeom prst="bentConnector2">
            <a:avLst/>
          </a:prstGeom>
          <a:ln w="317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F9D3F2-AB25-4F44-9975-DDF57E2C2844}"/>
              </a:ext>
            </a:extLst>
          </p:cNvPr>
          <p:cNvSpPr/>
          <p:nvPr/>
        </p:nvSpPr>
        <p:spPr>
          <a:xfrm>
            <a:off x="3522083" y="1351109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F5C0A9-E3BC-FB4A-A2DF-39B3FD1B50F9}"/>
              </a:ext>
            </a:extLst>
          </p:cNvPr>
          <p:cNvGrpSpPr/>
          <p:nvPr/>
        </p:nvGrpSpPr>
        <p:grpSpPr>
          <a:xfrm>
            <a:off x="2053934" y="1919948"/>
            <a:ext cx="3522122" cy="2434286"/>
            <a:chOff x="2053934" y="1919948"/>
            <a:chExt cx="3522122" cy="24342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B4110C-0203-A14C-9B3A-2A6581EAC9FF}"/>
                </a:ext>
              </a:extLst>
            </p:cNvPr>
            <p:cNvSpPr/>
            <p:nvPr/>
          </p:nvSpPr>
          <p:spPr>
            <a:xfrm>
              <a:off x="4785724" y="3525006"/>
              <a:ext cx="169389" cy="1566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&gt;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B52151-DB7A-A24E-8E60-0602DD792C15}"/>
                </a:ext>
              </a:extLst>
            </p:cNvPr>
            <p:cNvSpPr/>
            <p:nvPr/>
          </p:nvSpPr>
          <p:spPr>
            <a:xfrm>
              <a:off x="4747887" y="3495157"/>
              <a:ext cx="228166" cy="228166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9463678-C059-394F-9623-55BDCC65AE45}"/>
                </a:ext>
              </a:extLst>
            </p:cNvPr>
            <p:cNvCxnSpPr>
              <a:cxnSpLocks/>
              <a:stCxn id="92" idx="2"/>
              <a:endCxn id="88" idx="2"/>
            </p:cNvCxnSpPr>
            <p:nvPr/>
          </p:nvCxnSpPr>
          <p:spPr>
            <a:xfrm rot="16200000" flipH="1">
              <a:off x="2556265" y="1417617"/>
              <a:ext cx="1689291" cy="2693953"/>
            </a:xfrm>
            <a:prstGeom prst="bentConnector2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9104AC-A8AF-3545-8CE3-BC2B0C25B43D}"/>
                </a:ext>
              </a:extLst>
            </p:cNvPr>
            <p:cNvGrpSpPr/>
            <p:nvPr/>
          </p:nvGrpSpPr>
          <p:grpSpPr>
            <a:xfrm>
              <a:off x="4147884" y="2175652"/>
              <a:ext cx="1428172" cy="2178582"/>
              <a:chOff x="4147884" y="2175652"/>
              <a:chExt cx="1428172" cy="2178582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2AE5131-74D9-A14B-8BEA-D604B03FAC5F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4861970" y="3723323"/>
                <a:ext cx="0" cy="323134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3D199C-DD51-AE4D-B68D-922D7D3A63E9}"/>
                  </a:ext>
                </a:extLst>
              </p:cNvPr>
              <p:cNvSpPr txBox="1"/>
              <p:nvPr/>
            </p:nvSpPr>
            <p:spPr>
              <a:xfrm>
                <a:off x="4147884" y="4046457"/>
                <a:ext cx="142817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Raise Exception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DA957A1-4B43-FD49-9346-440FDFA360CE}"/>
                  </a:ext>
                </a:extLst>
              </p:cNvPr>
              <p:cNvCxnSpPr>
                <a:cxnSpLocks/>
                <a:stCxn id="127" idx="2"/>
                <a:endCxn id="88" idx="0"/>
              </p:cNvCxnSpPr>
              <p:nvPr/>
            </p:nvCxnSpPr>
            <p:spPr>
              <a:xfrm>
                <a:off x="4861970" y="2427730"/>
                <a:ext cx="0" cy="106742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CBFF5FA-6F71-3F40-898F-D807FBB08080}"/>
                  </a:ext>
                </a:extLst>
              </p:cNvPr>
              <p:cNvSpPr/>
              <p:nvPr/>
            </p:nvSpPr>
            <p:spPr>
              <a:xfrm>
                <a:off x="4434078" y="2175652"/>
                <a:ext cx="855784" cy="252078"/>
              </a:xfrm>
              <a:prstGeom prst="rect">
                <a:avLst/>
              </a:prstGeom>
              <a:noFill/>
              <a:ln w="317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EBAB3-90F0-DC49-B4B8-4C0BC07A47B3}"/>
              </a:ext>
            </a:extLst>
          </p:cNvPr>
          <p:cNvSpPr/>
          <p:nvPr/>
        </p:nvSpPr>
        <p:spPr>
          <a:xfrm>
            <a:off x="3198774" y="2175651"/>
            <a:ext cx="362936" cy="252078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99699C-7B6C-5944-9572-A894AB254F5D}"/>
              </a:ext>
            </a:extLst>
          </p:cNvPr>
          <p:cNvGrpSpPr/>
          <p:nvPr/>
        </p:nvGrpSpPr>
        <p:grpSpPr>
          <a:xfrm>
            <a:off x="3552894" y="2175652"/>
            <a:ext cx="3996657" cy="1547671"/>
            <a:chOff x="3552894" y="2175652"/>
            <a:chExt cx="3996657" cy="1547671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762CD1-C1F8-D44C-82F3-BC7244185A4A}"/>
                </a:ext>
              </a:extLst>
            </p:cNvPr>
            <p:cNvCxnSpPr>
              <a:cxnSpLocks/>
              <a:stCxn id="83" idx="6"/>
              <a:endCxn id="90" idx="1"/>
            </p:cNvCxnSpPr>
            <p:nvPr/>
          </p:nvCxnSpPr>
          <p:spPr>
            <a:xfrm>
              <a:off x="5966243" y="3609240"/>
              <a:ext cx="1583308" cy="1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EF4929-276C-1E4F-95CC-191E5A5536C6}"/>
                </a:ext>
              </a:extLst>
            </p:cNvPr>
            <p:cNvSpPr txBox="1"/>
            <p:nvPr/>
          </p:nvSpPr>
          <p:spPr>
            <a:xfrm>
              <a:off x="6098883" y="3295545"/>
              <a:ext cx="1336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1329CB-A343-AE41-9406-E8E2C6CCCD48}"/>
                </a:ext>
              </a:extLst>
            </p:cNvPr>
            <p:cNvSpPr/>
            <p:nvPr/>
          </p:nvSpPr>
          <p:spPr>
            <a:xfrm>
              <a:off x="5771124" y="3510300"/>
              <a:ext cx="169388" cy="17229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B025756-50C4-7F48-8CFB-A645DE5D9152}"/>
                </a:ext>
              </a:extLst>
            </p:cNvPr>
            <p:cNvSpPr/>
            <p:nvPr/>
          </p:nvSpPr>
          <p:spPr>
            <a:xfrm>
              <a:off x="5738077" y="3495157"/>
              <a:ext cx="228166" cy="228166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8286DEE-DCB0-4D45-BFF8-09E9E9B78E8F}"/>
                </a:ext>
              </a:extLst>
            </p:cNvPr>
            <p:cNvCxnSpPr>
              <a:cxnSpLocks/>
              <a:stCxn id="88" idx="6"/>
              <a:endCxn id="83" idx="2"/>
            </p:cNvCxnSpPr>
            <p:nvPr/>
          </p:nvCxnSpPr>
          <p:spPr>
            <a:xfrm>
              <a:off x="4976053" y="3609240"/>
              <a:ext cx="762024" cy="0"/>
            </a:xfrm>
            <a:prstGeom prst="straightConnector1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23C7CB-31D9-7949-8F08-4C81244A6838}"/>
                </a:ext>
              </a:extLst>
            </p:cNvPr>
            <p:cNvSpPr/>
            <p:nvPr/>
          </p:nvSpPr>
          <p:spPr>
            <a:xfrm>
              <a:off x="3552894" y="2175652"/>
              <a:ext cx="855784" cy="252078"/>
            </a:xfrm>
            <a:prstGeom prst="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0784C7-49DE-6E4E-8F5B-12E894A3D9B6}"/>
                </a:ext>
              </a:extLst>
            </p:cNvPr>
            <p:cNvCxnSpPr>
              <a:cxnSpLocks/>
              <a:stCxn id="132" idx="2"/>
              <a:endCxn id="83" idx="0"/>
            </p:cNvCxnSpPr>
            <p:nvPr/>
          </p:nvCxnSpPr>
          <p:spPr>
            <a:xfrm rot="16200000" flipH="1">
              <a:off x="4382760" y="2025756"/>
              <a:ext cx="1067427" cy="1871374"/>
            </a:xfrm>
            <a:prstGeom prst="bentConnector3">
              <a:avLst>
                <a:gd name="adj1" fmla="val 72543"/>
              </a:avLst>
            </a:prstGeom>
            <a:ln w="317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5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8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</a:t>
            </a:r>
          </a:p>
        </p:txBody>
      </p:sp>
      <p:grpSp>
        <p:nvGrpSpPr>
          <p:cNvPr id="34" name="Group 105">
            <a:extLst>
              <a:ext uri="{FF2B5EF4-FFF2-40B4-BE49-F238E27FC236}">
                <a16:creationId xmlns:a16="http://schemas.microsoft.com/office/drawing/2014/main" id="{550BA9EE-C007-9E4B-99BE-14C203476B75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62E1F5AE-E627-1049-990E-5CE6116BD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CB5248BB-5D4E-FC43-967D-54F3453F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EB22C448-F47B-E341-9B5B-113D2F0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CA7E1542-06D7-E943-AF48-B5AAFEF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39" name="Text Box 61">
              <a:extLst>
                <a:ext uri="{FF2B5EF4-FFF2-40B4-BE49-F238E27FC236}">
                  <a16:creationId xmlns:a16="http://schemas.microsoft.com/office/drawing/2014/main" id="{78B9B94C-B249-A340-84CA-7DCF7DC7C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40" name="Text Box 62">
              <a:extLst>
                <a:ext uri="{FF2B5EF4-FFF2-40B4-BE49-F238E27FC236}">
                  <a16:creationId xmlns:a16="http://schemas.microsoft.com/office/drawing/2014/main" id="{4AE8B480-711A-674B-A4C9-3E528321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5" name="Text Box 107">
            <a:extLst>
              <a:ext uri="{FF2B5EF4-FFF2-40B4-BE49-F238E27FC236}">
                <a16:creationId xmlns:a16="http://schemas.microsoft.com/office/drawing/2014/main" id="{D5E989B7-7489-9842-8AA2-D36E04D1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  <p:sp>
        <p:nvSpPr>
          <p:cNvPr id="62" name="Rectangle 64">
            <a:extLst>
              <a:ext uri="{FF2B5EF4-FFF2-40B4-BE49-F238E27FC236}">
                <a16:creationId xmlns:a16="http://schemas.microsoft.com/office/drawing/2014/main" id="{59CACCAA-4F39-3C42-87F6-3CD9A680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Text Box 102">
            <a:extLst>
              <a:ext uri="{FF2B5EF4-FFF2-40B4-BE49-F238E27FC236}">
                <a16:creationId xmlns:a16="http://schemas.microsoft.com/office/drawing/2014/main" id="{78693218-0EB6-CB49-BEFE-2DD645EF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7A6D24B-EE91-FA47-82F3-E432A1AF4E79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6">
            <a:extLst>
              <a:ext uri="{FF2B5EF4-FFF2-40B4-BE49-F238E27FC236}">
                <a16:creationId xmlns:a16="http://schemas.microsoft.com/office/drawing/2014/main" id="{E39BCF25-6786-1E46-96AF-CAE42EC256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38EA4DAD-67DC-4D4E-9936-DD9F387A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7DE100FE-7717-2943-A475-C92F73D0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062E2367-5D3D-BD42-A341-4068F081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sp>
        <p:nvSpPr>
          <p:cNvPr id="78" name="AutoShape 111">
            <a:extLst>
              <a:ext uri="{FF2B5EF4-FFF2-40B4-BE49-F238E27FC236}">
                <a16:creationId xmlns:a16="http://schemas.microsoft.com/office/drawing/2014/main" id="{CD5F572B-3877-3244-AE46-04799EBD4B3D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 Box 117">
            <a:extLst>
              <a:ext uri="{FF2B5EF4-FFF2-40B4-BE49-F238E27FC236}">
                <a16:creationId xmlns:a16="http://schemas.microsoft.com/office/drawing/2014/main" id="{53A46994-7E38-B240-AC1F-E2431660E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3" name="Text Box 72">
            <a:extLst>
              <a:ext uri="{FF2B5EF4-FFF2-40B4-BE49-F238E27FC236}">
                <a16:creationId xmlns:a16="http://schemas.microsoft.com/office/drawing/2014/main" id="{A18DC464-93F1-FF47-A1CB-870D82E8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graphicFrame>
        <p:nvGraphicFramePr>
          <p:cNvPr id="41" name="Group 108">
            <a:extLst>
              <a:ext uri="{FF2B5EF4-FFF2-40B4-BE49-F238E27FC236}">
                <a16:creationId xmlns:a16="http://schemas.microsoft.com/office/drawing/2014/main" id="{2E539416-A15E-6E43-93A7-F6B42916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/>
      <p:bldP spid="78" grpId="0" animBg="1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CCFA5C8B-5227-3C41-804A-AAF894BB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3" name="Text Box 71">
            <a:extLst>
              <a:ext uri="{FF2B5EF4-FFF2-40B4-BE49-F238E27FC236}">
                <a16:creationId xmlns:a16="http://schemas.microsoft.com/office/drawing/2014/main" id="{9D796383-B17C-5B4C-A1B3-63DCF9C0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94" name="Text Box 102">
            <a:extLst>
              <a:ext uri="{FF2B5EF4-FFF2-40B4-BE49-F238E27FC236}">
                <a16:creationId xmlns:a16="http://schemas.microsoft.com/office/drawing/2014/main" id="{6D2E0AB5-23B9-9240-AC5A-B4CDECB8A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88BE651-7311-5F41-BA66-8AC63A917BDB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46">
            <a:extLst>
              <a:ext uri="{FF2B5EF4-FFF2-40B4-BE49-F238E27FC236}">
                <a16:creationId xmlns:a16="http://schemas.microsoft.com/office/drawing/2014/main" id="{C7F1E945-3EC0-8A48-8CB9-D54EF26EA3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03DB4231-F0CE-0A4D-A898-5F51477D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98" name="Text Box 72">
            <a:extLst>
              <a:ext uri="{FF2B5EF4-FFF2-40B4-BE49-F238E27FC236}">
                <a16:creationId xmlns:a16="http://schemas.microsoft.com/office/drawing/2014/main" id="{E44070FE-2FBB-DF4A-9700-C780C74C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937D7DE1-1EF7-304C-B6FB-7B07CEC62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3B11C202-4521-FD41-8648-A06F9B32657E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7">
            <a:extLst>
              <a:ext uri="{FF2B5EF4-FFF2-40B4-BE49-F238E27FC236}">
                <a16:creationId xmlns:a16="http://schemas.microsoft.com/office/drawing/2014/main" id="{C6449E20-4428-8C4B-B594-888BEFC11E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9EE2E8D3-4DA6-3C43-B51D-BC788536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103" name="Text Box 72">
            <a:extLst>
              <a:ext uri="{FF2B5EF4-FFF2-40B4-BE49-F238E27FC236}">
                <a16:creationId xmlns:a16="http://schemas.microsoft.com/office/drawing/2014/main" id="{A147A9BD-A1EE-E94A-BA52-330B8000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108" name="AutoShape 111">
            <a:extLst>
              <a:ext uri="{FF2B5EF4-FFF2-40B4-BE49-F238E27FC236}">
                <a16:creationId xmlns:a16="http://schemas.microsoft.com/office/drawing/2014/main" id="{F516D6BA-D70E-AE42-86D0-0ABB86C00939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 Box 117">
            <a:extLst>
              <a:ext uri="{FF2B5EF4-FFF2-40B4-BE49-F238E27FC236}">
                <a16:creationId xmlns:a16="http://schemas.microsoft.com/office/drawing/2014/main" id="{B445C8B7-48BF-034B-9D11-11BEAEF2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graphicFrame>
        <p:nvGraphicFramePr>
          <p:cNvPr id="50" name="Group 108">
            <a:extLst>
              <a:ext uri="{FF2B5EF4-FFF2-40B4-BE49-F238E27FC236}">
                <a16:creationId xmlns:a16="http://schemas.microsoft.com/office/drawing/2014/main" id="{4D7E031C-37F4-0E4E-80DB-BCB13A0D3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6" name="Group 105">
            <a:extLst>
              <a:ext uri="{FF2B5EF4-FFF2-40B4-BE49-F238E27FC236}">
                <a16:creationId xmlns:a16="http://schemas.microsoft.com/office/drawing/2014/main" id="{33041963-7E8E-1643-8303-833AEDFA781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73416B21-FFE8-0C4C-B76D-B73E9C3E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id="{510BB795-C6EA-0D4D-903A-05443F3BF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FF59C262-5A3A-5C4F-840E-881B8D606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60" name="Text Box 60">
              <a:extLst>
                <a:ext uri="{FF2B5EF4-FFF2-40B4-BE49-F238E27FC236}">
                  <a16:creationId xmlns:a16="http://schemas.microsoft.com/office/drawing/2014/main" id="{2FD9F1FF-D4E3-124A-A1BC-EF3533405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3673083C-AF6C-DE43-96EC-D2CB0F87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F8E49626-7426-FC4A-A305-DA735B94F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63" name="Text Box 107">
            <a:extLst>
              <a:ext uri="{FF2B5EF4-FFF2-40B4-BE49-F238E27FC236}">
                <a16:creationId xmlns:a16="http://schemas.microsoft.com/office/drawing/2014/main" id="{C59B9425-3129-EE41-B354-55F652B66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333126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AF866-CB94-2E47-8031-8171A08D27E5}"/>
              </a:ext>
            </a:extLst>
          </p:cNvPr>
          <p:cNvGrpSpPr/>
          <p:nvPr/>
        </p:nvGrpSpPr>
        <p:grpSpPr>
          <a:xfrm flipV="1">
            <a:off x="1078714" y="3199035"/>
            <a:ext cx="1219202" cy="2770910"/>
            <a:chOff x="1078714" y="2895600"/>
            <a:chExt cx="1219202" cy="3048001"/>
          </a:xfrm>
        </p:grpSpPr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CD71B80E-AE36-3C46-AEE3-1E818A5D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3048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D02279C3-CF99-1A49-9D97-3AA896E6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2895600"/>
              <a:ext cx="1219202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869876C1-E90E-CD4A-998A-77140ECAA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3657600"/>
              <a:ext cx="1219202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8867B933-50D5-1248-A25C-54DE1FB1D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Rectangle 80">
              <a:extLst>
                <a:ext uri="{FF2B5EF4-FFF2-40B4-BE49-F238E27FC236}">
                  <a16:creationId xmlns:a16="http://schemas.microsoft.com/office/drawing/2014/main" id="{0AAFEC6C-2974-5C44-AD53-F2EA0512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5181601"/>
              <a:ext cx="1219202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Rectangle 82">
              <a:extLst>
                <a:ext uri="{FF2B5EF4-FFF2-40B4-BE49-F238E27FC236}">
                  <a16:creationId xmlns:a16="http://schemas.microsoft.com/office/drawing/2014/main" id="{69FCC4DC-CC7C-FB4F-B65D-4D9919C6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714" y="4419601"/>
              <a:ext cx="1219202" cy="2286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51" name="Text Box 72">
            <a:extLst>
              <a:ext uri="{FF2B5EF4-FFF2-40B4-BE49-F238E27FC236}">
                <a16:creationId xmlns:a16="http://schemas.microsoft.com/office/drawing/2014/main" id="{B6A9D71B-6CAB-6C4C-8DEB-AA7A219F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2" name="Text Box 75">
            <a:extLst>
              <a:ext uri="{FF2B5EF4-FFF2-40B4-BE49-F238E27FC236}">
                <a16:creationId xmlns:a16="http://schemas.microsoft.com/office/drawing/2014/main" id="{F369E436-9A15-1E47-BD57-D5378570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5730356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A8798FF7-227B-9B44-A346-3D1CE49F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" y="4397224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0x8000</a:t>
            </a:r>
          </a:p>
        </p:txBody>
      </p:sp>
      <p:sp>
        <p:nvSpPr>
          <p:cNvPr id="54" name="Text Box 84">
            <a:extLst>
              <a:ext uri="{FF2B5EF4-FFF2-40B4-BE49-F238E27FC236}">
                <a16:creationId xmlns:a16="http://schemas.microsoft.com/office/drawing/2014/main" id="{CA7FAB37-3470-A24F-A0E1-FEF5B441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47" y="368790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Ubuntu Mono" panose="020B0509030602030204" pitchFamily="49" charset="0"/>
                <a:cs typeface="Gill Sans Light" panose="020B0302020104020203" pitchFamily="34" charset="-79"/>
              </a:rPr>
              <a:t>0xC000</a:t>
            </a:r>
          </a:p>
        </p:txBody>
      </p:sp>
      <p:sp>
        <p:nvSpPr>
          <p:cNvPr id="43" name="Text Box 101">
            <a:extLst>
              <a:ext uri="{FF2B5EF4-FFF2-40B4-BE49-F238E27FC236}">
                <a16:creationId xmlns:a16="http://schemas.microsoft.com/office/drawing/2014/main" id="{9B29F0B7-4693-1F49-B81C-0FFEBB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9" y="6019801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sp>
        <p:nvSpPr>
          <p:cNvPr id="59" name="Rectangle 64">
            <a:extLst>
              <a:ext uri="{FF2B5EF4-FFF2-40B4-BE49-F238E27FC236}">
                <a16:creationId xmlns:a16="http://schemas.microsoft.com/office/drawing/2014/main" id="{DB2D1F7C-A372-2A49-9BBC-4729D907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96" y="3198812"/>
            <a:ext cx="1219202" cy="27701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0" name="Text Box 71">
            <a:extLst>
              <a:ext uri="{FF2B5EF4-FFF2-40B4-BE49-F238E27FC236}">
                <a16:creationId xmlns:a16="http://schemas.microsoft.com/office/drawing/2014/main" id="{39487438-14B0-B345-BF9F-CBF314AB8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69" y="573087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0x0000</a:t>
            </a:r>
          </a:p>
        </p:txBody>
      </p:sp>
      <p:sp>
        <p:nvSpPr>
          <p:cNvPr id="58" name="Text Box 102">
            <a:extLst>
              <a:ext uri="{FF2B5EF4-FFF2-40B4-BE49-F238E27FC236}">
                <a16:creationId xmlns:a16="http://schemas.microsoft.com/office/drawing/2014/main" id="{3EB0929E-5D3E-B849-83AF-E89C3113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558" y="6019800"/>
            <a:ext cx="169386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</a:t>
            </a:r>
          </a:p>
          <a:p>
            <a:pPr algn="ctr" eaLnBrk="1" hangingPunct="1"/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Address Space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7A12D5FA-453D-1841-9321-9E31659FD132}"/>
              </a:ext>
            </a:extLst>
          </p:cNvPr>
          <p:cNvCxnSpPr>
            <a:cxnSpLocks/>
          </p:cNvCxnSpPr>
          <p:nvPr/>
        </p:nvCxnSpPr>
        <p:spPr>
          <a:xfrm flipV="1">
            <a:off x="2308522" y="5210860"/>
            <a:ext cx="3211273" cy="68981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6">
            <a:extLst>
              <a:ext uri="{FF2B5EF4-FFF2-40B4-BE49-F238E27FC236}">
                <a16:creationId xmlns:a16="http://schemas.microsoft.com/office/drawing/2014/main" id="{25968CE9-A0E4-864A-B57B-4AD5F5DC16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141588"/>
            <a:ext cx="1219202" cy="138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2" name="Text Box 72">
            <a:extLst>
              <a:ext uri="{FF2B5EF4-FFF2-40B4-BE49-F238E27FC236}">
                <a16:creationId xmlns:a16="http://schemas.microsoft.com/office/drawing/2014/main" id="{7560B106-4B67-774A-87E4-9E641DB68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5131245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0x4000</a:t>
            </a:r>
          </a:p>
        </p:txBody>
      </p:sp>
      <p:sp>
        <p:nvSpPr>
          <p:cNvPr id="50" name="Text Box 72">
            <a:extLst>
              <a:ext uri="{FF2B5EF4-FFF2-40B4-BE49-F238E27FC236}">
                <a16:creationId xmlns:a16="http://schemas.microsoft.com/office/drawing/2014/main" id="{527DDB9E-BFD4-E041-A13B-0A8D9AF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946130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0x4800</a:t>
            </a:r>
          </a:p>
        </p:txBody>
      </p:sp>
      <p:sp>
        <p:nvSpPr>
          <p:cNvPr id="61" name="TextBox 11">
            <a:extLst>
              <a:ext uri="{FF2B5EF4-FFF2-40B4-BE49-F238E27FC236}">
                <a16:creationId xmlns:a16="http://schemas.microsoft.com/office/drawing/2014/main" id="{B68A7C72-B356-4447-B3E4-35767714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64" y="557380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0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F5AE8A-D709-5F42-8699-2D4AA92575F8}"/>
              </a:ext>
            </a:extLst>
          </p:cNvPr>
          <p:cNvCxnSpPr>
            <a:cxnSpLocks/>
          </p:cNvCxnSpPr>
          <p:nvPr/>
        </p:nvCxnSpPr>
        <p:spPr>
          <a:xfrm flipV="1">
            <a:off x="2308522" y="5000126"/>
            <a:ext cx="3211273" cy="13854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47">
            <a:extLst>
              <a:ext uri="{FF2B5EF4-FFF2-40B4-BE49-F238E27FC236}">
                <a16:creationId xmlns:a16="http://schemas.microsoft.com/office/drawing/2014/main" id="{5750AEB3-C8D4-1143-B024-94A6B537A6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4861581"/>
            <a:ext cx="1219202" cy="277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A118FFC5-CF1A-9B43-B356-622BAC45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55" y="4800118"/>
            <a:ext cx="1094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Seg. ID = 1</a:t>
            </a: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91B19EA1-5ABD-DF4A-BBD0-03ADF8EB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4666547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0x5C00</a:t>
            </a:r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1737E463-C487-C64A-8CB1-4DFBDB88161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5484091"/>
            <a:ext cx="1219202" cy="48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Rectangle 82">
            <a:extLst>
              <a:ext uri="{FF2B5EF4-FFF2-40B4-BE49-F238E27FC236}">
                <a16:creationId xmlns:a16="http://schemas.microsoft.com/office/drawing/2014/main" id="{C7DA8762-BE1A-C44D-9E21-59A703C0A7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11096" y="3195896"/>
            <a:ext cx="1219202" cy="20781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5" name="Text Box 72">
            <a:extLst>
              <a:ext uri="{FF2B5EF4-FFF2-40B4-BE49-F238E27FC236}">
                <a16:creationId xmlns:a16="http://schemas.microsoft.com/office/drawing/2014/main" id="{910202E5-56B7-D049-BF0D-852BBF43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183" y="3221278"/>
            <a:ext cx="798276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0xF000</a:t>
            </a:r>
          </a:p>
        </p:txBody>
      </p:sp>
      <p:sp>
        <p:nvSpPr>
          <p:cNvPr id="75" name="AutoShape 109">
            <a:extLst>
              <a:ext uri="{FF2B5EF4-FFF2-40B4-BE49-F238E27FC236}">
                <a16:creationId xmlns:a16="http://schemas.microsoft.com/office/drawing/2014/main" id="{53B3678B-1CDE-884B-A90A-B7CD5EE51CE2}"/>
              </a:ext>
            </a:extLst>
          </p:cNvPr>
          <p:cNvSpPr>
            <a:spLocks/>
          </p:cNvSpPr>
          <p:nvPr/>
        </p:nvSpPr>
        <p:spPr bwMode="auto">
          <a:xfrm>
            <a:off x="7790541" y="3432783"/>
            <a:ext cx="154507" cy="1385457"/>
          </a:xfrm>
          <a:prstGeom prst="rightBrace">
            <a:avLst>
              <a:gd name="adj1" fmla="val 2381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" name="AutoShape 111">
            <a:extLst>
              <a:ext uri="{FF2B5EF4-FFF2-40B4-BE49-F238E27FC236}">
                <a16:creationId xmlns:a16="http://schemas.microsoft.com/office/drawing/2014/main" id="{DAD45622-B3E6-7741-A6BB-F9E4C3E689F2}"/>
              </a:ext>
            </a:extLst>
          </p:cNvPr>
          <p:cNvSpPr>
            <a:spLocks/>
          </p:cNvSpPr>
          <p:nvPr/>
        </p:nvSpPr>
        <p:spPr bwMode="auto">
          <a:xfrm>
            <a:off x="7788345" y="5139008"/>
            <a:ext cx="154507" cy="13854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AutoShape 113">
            <a:extLst>
              <a:ext uri="{FF2B5EF4-FFF2-40B4-BE49-F238E27FC236}">
                <a16:creationId xmlns:a16="http://schemas.microsoft.com/office/drawing/2014/main" id="{DE52F4D7-6EEC-6B41-A8A4-FFDDC7200EC2}"/>
              </a:ext>
            </a:extLst>
          </p:cNvPr>
          <p:cNvSpPr>
            <a:spLocks/>
          </p:cNvSpPr>
          <p:nvPr/>
        </p:nvSpPr>
        <p:spPr bwMode="auto">
          <a:xfrm>
            <a:off x="7790541" y="3199390"/>
            <a:ext cx="154507" cy="1889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" name="Text Box 114">
            <a:extLst>
              <a:ext uri="{FF2B5EF4-FFF2-40B4-BE49-F238E27FC236}">
                <a16:creationId xmlns:a16="http://schemas.microsoft.com/office/drawing/2014/main" id="{6D988CED-BEA5-B747-A7B0-C0E6AF1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407" y="3002751"/>
            <a:ext cx="114452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Shared with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sp>
        <p:nvSpPr>
          <p:cNvPr id="79" name="Text Box 117">
            <a:extLst>
              <a:ext uri="{FF2B5EF4-FFF2-40B4-BE49-F238E27FC236}">
                <a16:creationId xmlns:a16="http://schemas.microsoft.com/office/drawing/2014/main" id="{2618FEAD-F6BF-0E48-92BE-98D26CA8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02" y="4917179"/>
            <a:ext cx="974607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Might </a:t>
            </a:r>
          </a:p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be shared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2253C2C2-0DE2-7041-8958-929C1F41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14" y="3834410"/>
            <a:ext cx="1143435" cy="5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Space for</a:t>
            </a:r>
          </a:p>
          <a:p>
            <a:pPr eaLnBrk="1" hangingPunct="1"/>
            <a:r>
              <a:rPr lang="en-US" altLang="en-US" sz="16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Other Apps</a:t>
            </a:r>
          </a:p>
        </p:txBody>
      </p:sp>
      <p:graphicFrame>
        <p:nvGraphicFramePr>
          <p:cNvPr id="69" name="Group 108">
            <a:extLst>
              <a:ext uri="{FF2B5EF4-FFF2-40B4-BE49-F238E27FC236}">
                <a16:creationId xmlns:a16="http://schemas.microsoft.com/office/drawing/2014/main" id="{84DF0144-D5A7-564A-B9E5-59223091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92853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0" name="Group 105">
            <a:extLst>
              <a:ext uri="{FF2B5EF4-FFF2-40B4-BE49-F238E27FC236}">
                <a16:creationId xmlns:a16="http://schemas.microsoft.com/office/drawing/2014/main" id="{9512FB4E-6A37-684D-9962-32081ACDC6CB}"/>
              </a:ext>
            </a:extLst>
          </p:cNvPr>
          <p:cNvGrpSpPr>
            <a:grpSpLocks/>
          </p:cNvGrpSpPr>
          <p:nvPr/>
        </p:nvGrpSpPr>
        <p:grpSpPr bwMode="auto">
          <a:xfrm>
            <a:off x="516741" y="1411104"/>
            <a:ext cx="3562350" cy="641350"/>
            <a:chOff x="-48" y="480"/>
            <a:chExt cx="2244" cy="504"/>
          </a:xfrm>
        </p:grpSpPr>
        <p:sp>
          <p:nvSpPr>
            <p:cNvPr id="71" name="Rectangle 57">
              <a:extLst>
                <a:ext uri="{FF2B5EF4-FFF2-40B4-BE49-F238E27FC236}">
                  <a16:creationId xmlns:a16="http://schemas.microsoft.com/office/drawing/2014/main" id="{36DAB3CB-B64B-5146-B330-929153ABA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72" name="Rectangle 58">
              <a:extLst>
                <a:ext uri="{FF2B5EF4-FFF2-40B4-BE49-F238E27FC236}">
                  <a16:creationId xmlns:a16="http://schemas.microsoft.com/office/drawing/2014/main" id="{F7C5FA29-FBF0-1F47-BFC0-9D0C17B9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Seg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25D980F-55FD-7A4C-B27C-1B6A9B3C7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720"/>
              <a:ext cx="1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4" name="Text Box 60">
              <a:extLst>
                <a:ext uri="{FF2B5EF4-FFF2-40B4-BE49-F238E27FC236}">
                  <a16:creationId xmlns:a16="http://schemas.microsoft.com/office/drawing/2014/main" id="{D7F4BBAA-2F40-EB4A-989C-296D77561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14</a:t>
              </a: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B6070C79-16A9-5E49-847A-34174A25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0F8F1720-778F-8846-982F-13E0AB04D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719"/>
              <a:ext cx="24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83" name="Text Box 107">
            <a:extLst>
              <a:ext uri="{FF2B5EF4-FFF2-40B4-BE49-F238E27FC236}">
                <a16:creationId xmlns:a16="http://schemas.microsoft.com/office/drawing/2014/main" id="{3D39CE9C-D2DD-E143-BA84-74227870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41" y="2020704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Address Format</a:t>
            </a:r>
          </a:p>
        </p:txBody>
      </p:sp>
    </p:spTree>
    <p:extLst>
      <p:ext uri="{BB962C8B-B14F-4D97-AF65-F5344CB8AC3E}">
        <p14:creationId xmlns:p14="http://schemas.microsoft.com/office/powerpoint/2010/main" val="27021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D2D4D6-92C1-4841-B953-96F0B2757A97}"/>
              </a:ext>
            </a:extLst>
          </p:cNvPr>
          <p:cNvSpPr/>
          <p:nvPr/>
        </p:nvSpPr>
        <p:spPr>
          <a:xfrm>
            <a:off x="628649" y="1389188"/>
            <a:ext cx="4093388" cy="1642863"/>
          </a:xfrm>
          <a:prstGeom prst="roundRect">
            <a:avLst>
              <a:gd name="adj" fmla="val 6517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noFill/>
            <a:round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78" tIns="44445" rIns="90478" bIns="44445">
            <a:spAutoFit/>
          </a:bodyPr>
          <a:lstStyle/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0x0240	main:		la $a0,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0x0244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jal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endParaRPr lang="en-US" altLang="en-US" sz="1200" dirty="0">
              <a:solidFill>
                <a:schemeClr val="bg1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 	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strlen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0x0364	loop: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lb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0x0368	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beq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$r0,$t0, done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…		  	 	…</a:t>
            </a:r>
          </a:p>
          <a:p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0x4050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varx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200" dirty="0" err="1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dw</a:t>
            </a:r>
            <a:r>
              <a:rPr lang="en-US" altLang="en-US" sz="1200" dirty="0">
                <a:solidFill>
                  <a:schemeClr val="bg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0x314159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066A-D3C3-AF40-9CF0-733ABC37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Multi-segment Address Translation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784A-C11C-D34F-B4E4-C3FC006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64313"/>
            <a:ext cx="7886700" cy="3480962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Virtual segment number? 0, offset? </a:t>
            </a:r>
            <a:r>
              <a:rPr lang="en-US" sz="1400" dirty="0">
                <a:latin typeface="Ubuntu Mono" panose="020B0509030602030204" pitchFamily="49" charset="0"/>
              </a:rPr>
              <a:t>0x240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0x4000</a:t>
            </a:r>
            <a:r>
              <a:rPr lang="en-US" sz="1400" dirty="0"/>
              <a:t>, so physical address: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Fetch instruction at </a:t>
            </a:r>
            <a:r>
              <a:rPr lang="en-US" sz="1400" dirty="0">
                <a:latin typeface="Ubuntu Mono" panose="020B0509030602030204" pitchFamily="49" charset="0"/>
              </a:rPr>
              <a:t>0x4240</a:t>
            </a:r>
            <a:r>
              <a:rPr lang="en-US" sz="1400" dirty="0"/>
              <a:t>, get “</a:t>
            </a:r>
            <a:r>
              <a:rPr lang="en-US" sz="1400" dirty="0">
                <a:latin typeface="Ubuntu Mono" panose="020B0509030602030204" pitchFamily="49" charset="0"/>
              </a:rPr>
              <a:t>la $a0, </a:t>
            </a:r>
            <a:r>
              <a:rPr lang="en-US" sz="1400" dirty="0" err="1">
                <a:latin typeface="Ubuntu Mono" panose="020B0509030602030204" pitchFamily="49" charset="0"/>
              </a:rPr>
              <a:t>varx</a:t>
            </a:r>
            <a:r>
              <a:rPr lang="en-US" sz="14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0x244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0x4244</a:t>
            </a:r>
            <a:r>
              <a:rPr lang="en-US" sz="1600" dirty="0"/>
              <a:t>,  get “</a:t>
            </a:r>
            <a:r>
              <a:rPr lang="en-US" sz="1500" dirty="0" err="1">
                <a:latin typeface="Ubuntu Mono" panose="020B0509030602030204" pitchFamily="49" charset="0"/>
              </a:rPr>
              <a:t>jal</a:t>
            </a:r>
            <a:r>
              <a:rPr lang="en-US" sz="1500" dirty="0">
                <a:latin typeface="Ubuntu Mono" panose="020B0509030602030204" pitchFamily="49" charset="0"/>
              </a:rPr>
              <a:t> </a:t>
            </a:r>
            <a:r>
              <a:rPr lang="en-US" sz="1500" dirty="0" err="1">
                <a:latin typeface="Ubuntu Mono" panose="020B0509030602030204" pitchFamily="49" charset="0"/>
              </a:rPr>
              <a:t>strlen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0x0248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$ra</a:t>
            </a:r>
            <a:r>
              <a:rPr lang="en-US" sz="1400" dirty="0"/>
              <a:t> (return address!), move </a:t>
            </a:r>
            <a:r>
              <a:rPr lang="en-US" sz="1400" dirty="0">
                <a:latin typeface="Ubuntu Mono" panose="020B0509030602030204" pitchFamily="49" charset="0"/>
              </a:rPr>
              <a:t>0x0360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0x360</a:t>
            </a:r>
            <a:r>
              <a:rPr lang="en-US" sz="1600" dirty="0"/>
              <a:t>, translated to physical address: </a:t>
            </a:r>
            <a:r>
              <a:rPr lang="en-US" sz="1500" dirty="0">
                <a:latin typeface="Ubuntu Mono" panose="020B0509030602030204" pitchFamily="49" charset="0"/>
              </a:rPr>
              <a:t>0x4360</a:t>
            </a:r>
            <a:r>
              <a:rPr lang="en-US" sz="1600" dirty="0"/>
              <a:t>, get “</a:t>
            </a:r>
            <a:r>
              <a:rPr lang="en-US" sz="1500" dirty="0">
                <a:latin typeface="Ubuntu Mono" panose="020B0509030602030204" pitchFamily="49" charset="0"/>
              </a:rPr>
              <a:t>li $v0, 0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Move </a:t>
            </a:r>
            <a:r>
              <a:rPr lang="en-US" sz="1400" dirty="0">
                <a:latin typeface="Ubuntu Mono" panose="020B0509030602030204" pitchFamily="49" charset="0"/>
              </a:rPr>
              <a:t>0x0000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$v0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r>
              <a:rPr lang="en-US" sz="1600" dirty="0"/>
              <a:t>Fetch </a:t>
            </a:r>
            <a:r>
              <a:rPr lang="en-US" sz="1500" dirty="0">
                <a:latin typeface="Ubuntu Mono" panose="020B0509030602030204" pitchFamily="49" charset="0"/>
              </a:rPr>
              <a:t>0x0364</a:t>
            </a:r>
            <a:r>
              <a:rPr lang="en-US" sz="1600" dirty="0"/>
              <a:t>, translated to physical address </a:t>
            </a:r>
            <a:r>
              <a:rPr lang="en-US" sz="1500" dirty="0">
                <a:latin typeface="Ubuntu Mono" panose="020B0509030602030204" pitchFamily="49" charset="0"/>
              </a:rPr>
              <a:t>0x4364</a:t>
            </a:r>
            <a:r>
              <a:rPr lang="en-US" sz="1600" dirty="0"/>
              <a:t>, get “</a:t>
            </a:r>
            <a:r>
              <a:rPr lang="en-US" sz="1500" dirty="0" err="1">
                <a:latin typeface="Ubuntu Mono" panose="020B0509030602030204" pitchFamily="49" charset="0"/>
              </a:rPr>
              <a:t>lb</a:t>
            </a:r>
            <a:r>
              <a:rPr lang="en-US" sz="1500" dirty="0">
                <a:latin typeface="Ubuntu Mono" panose="020B0509030602030204" pitchFamily="49" charset="0"/>
              </a:rPr>
              <a:t> $t0, ($a0)</a:t>
            </a:r>
            <a:r>
              <a:rPr lang="en-US" sz="1600" dirty="0"/>
              <a:t>”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Since </a:t>
            </a:r>
            <a:r>
              <a:rPr lang="en-US" sz="1400" dirty="0">
                <a:latin typeface="Ubuntu Mono" panose="020B0509030602030204" pitchFamily="49" charset="0"/>
              </a:rPr>
              <a:t>$a0</a:t>
            </a:r>
            <a:r>
              <a:rPr lang="en-US" sz="1400" dirty="0"/>
              <a:t> is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  <a:r>
              <a:rPr lang="en-US" sz="1400" dirty="0"/>
              <a:t>, try to load byte from </a:t>
            </a:r>
            <a:r>
              <a:rPr lang="en-US" sz="1400" dirty="0">
                <a:latin typeface="Ubuntu Mono" panose="020B0509030602030204" pitchFamily="49" charset="0"/>
              </a:rPr>
              <a:t>0x4050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Translate </a:t>
            </a:r>
            <a:r>
              <a:rPr lang="en-US" sz="1400" dirty="0">
                <a:latin typeface="Ubuntu Mono" panose="020B0509030602030204" pitchFamily="49" charset="0"/>
              </a:rPr>
              <a:t>0x4050 (0100 0000 0101 0000)</a:t>
            </a:r>
            <a:r>
              <a:rPr lang="en-US" sz="1400" dirty="0"/>
              <a:t>:  virtual segment #? 1, offset? </a:t>
            </a:r>
            <a:r>
              <a:rPr lang="en-US" sz="1400" dirty="0">
                <a:latin typeface="Ubuntu Mono" panose="020B0509030602030204" pitchFamily="49" charset="0"/>
              </a:rPr>
              <a:t>0x50</a:t>
            </a:r>
          </a:p>
          <a:p>
            <a:pPr lvl="1">
              <a:lnSpc>
                <a:spcPct val="77000"/>
              </a:lnSpc>
            </a:pPr>
            <a:r>
              <a:rPr lang="en-US" sz="1400" dirty="0"/>
              <a:t>Physical address? Base: </a:t>
            </a:r>
            <a:r>
              <a:rPr lang="en-US" sz="1400" dirty="0">
                <a:latin typeface="Ubuntu Mono" panose="020B0509030602030204" pitchFamily="49" charset="0"/>
              </a:rPr>
              <a:t>0x4800</a:t>
            </a:r>
            <a:r>
              <a:rPr lang="en-US" sz="1400" dirty="0"/>
              <a:t>, physical address;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endParaRPr lang="en-US" sz="1400" dirty="0"/>
          </a:p>
          <a:p>
            <a:pPr lvl="1">
              <a:lnSpc>
                <a:spcPct val="77000"/>
              </a:lnSpc>
            </a:pPr>
            <a:r>
              <a:rPr lang="en-US" sz="1400" dirty="0"/>
              <a:t>Load byte from </a:t>
            </a:r>
            <a:r>
              <a:rPr lang="en-US" sz="1400" dirty="0">
                <a:latin typeface="Ubuntu Mono" panose="020B0509030602030204" pitchFamily="49" charset="0"/>
              </a:rPr>
              <a:t>0x4850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$t0</a:t>
            </a:r>
            <a:r>
              <a:rPr lang="en-US" sz="1400" dirty="0"/>
              <a:t>, move </a:t>
            </a:r>
            <a:r>
              <a:rPr lang="en-US" sz="1400" dirty="0">
                <a:latin typeface="Ubuntu Mono" panose="020B0509030602030204" pitchFamily="49" charset="0"/>
              </a:rPr>
              <a:t>PC+4</a:t>
            </a:r>
            <a:r>
              <a:rPr lang="en-US" sz="1400" dirty="0"/>
              <a:t> to </a:t>
            </a:r>
            <a:r>
              <a:rPr lang="en-US" sz="1400" dirty="0">
                <a:latin typeface="Ubuntu Mono" panose="020B0509030602030204" pitchFamily="49" charset="0"/>
              </a:rPr>
              <a:t>PC</a:t>
            </a:r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  <a:p>
            <a:pPr>
              <a:lnSpc>
                <a:spcPct val="77000"/>
              </a:lnSpc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518CA-CF6A-6144-BE31-E3C88E99A3E7}"/>
              </a:ext>
            </a:extLst>
          </p:cNvPr>
          <p:cNvSpPr/>
          <p:nvPr/>
        </p:nvSpPr>
        <p:spPr bwMode="auto">
          <a:xfrm>
            <a:off x="628649" y="1464973"/>
            <a:ext cx="4093388" cy="20818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8" name="Group 108">
            <a:extLst>
              <a:ext uri="{FF2B5EF4-FFF2-40B4-BE49-F238E27FC236}">
                <a16:creationId xmlns:a16="http://schemas.microsoft.com/office/drawing/2014/main" id="{B5F58A66-AFC3-1440-BA06-84B2FD97F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78895"/>
              </p:ext>
            </p:extLst>
          </p:nvPr>
        </p:nvGraphicFramePr>
        <p:xfrm>
          <a:off x="5301750" y="1404113"/>
          <a:ext cx="3213600" cy="1388075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36746" marB="36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Ubuntu Mono" panose="020B0509030602030204" pitchFamily="49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36746" marB="36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4.72222E-6 0.028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2848 L -4.72222E-6 0.079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7986 L -4.72222E-6 0.105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6" grpId="1" animBg="1"/>
      <p:bldP spid="6" grpId="2" animBg="1"/>
      <p:bldP spid="6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Multi-segment Address Translation: Discussion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Virtual address space has holes</a:t>
            </a:r>
          </a:p>
          <a:p>
            <a:pPr lvl="1"/>
            <a:r>
              <a:rPr lang="en-US" altLang="ko-KR" sz="1800" dirty="0"/>
              <a:t>It’s efficient for sparse address spaces (avoids internal fragmentation)</a:t>
            </a:r>
          </a:p>
          <a:p>
            <a:pPr lvl="1"/>
            <a:r>
              <a:rPr lang="en-US" altLang="ko-KR" sz="1800" dirty="0"/>
              <a:t>If program tries to access gaps, trap to kernel (</a:t>
            </a:r>
            <a:r>
              <a:rPr lang="en-US" altLang="ko-KR" sz="1800" i="1" dirty="0">
                <a:solidFill>
                  <a:srgbClr val="FF0000"/>
                </a:solidFill>
              </a:rPr>
              <a:t>segmentation fault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When is it OK to address outside valid range?</a:t>
            </a:r>
          </a:p>
          <a:p>
            <a:pPr lvl="1"/>
            <a:r>
              <a:rPr lang="en-US" altLang="ko-KR" sz="1800" dirty="0"/>
              <a:t>This is how stack and heap grow</a:t>
            </a:r>
          </a:p>
          <a:p>
            <a:pPr lvl="1"/>
            <a:r>
              <a:rPr lang="en-US" altLang="ko-KR" sz="1800" dirty="0"/>
              <a:t>E.g., stack takes segmentation fault, kernel automatically increases size of stack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Segment table stored in CPU, not in memory (small)</a:t>
            </a:r>
          </a:p>
          <a:p>
            <a:pPr lvl="1"/>
            <a:r>
              <a:rPr lang="en-US" altLang="ko-KR" sz="1800" dirty="0"/>
              <a:t>Might store all of processes memory in disk when switched (called </a:t>
            </a:r>
            <a:r>
              <a:rPr lang="en-US" altLang="ko-KR" sz="1800" i="1" dirty="0">
                <a:solidFill>
                  <a:srgbClr val="FF0000"/>
                </a:solidFill>
              </a:rPr>
              <a:t>swapping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000" dirty="0"/>
          </a:p>
          <a:p>
            <a:r>
              <a:rPr lang="en-US" altLang="ko-KR" sz="2000" dirty="0"/>
              <a:t>What are downsides?</a:t>
            </a:r>
          </a:p>
          <a:p>
            <a:pPr lvl="1"/>
            <a:r>
              <a:rPr lang="en-US" altLang="ko-KR" sz="1600" dirty="0"/>
              <a:t>Must fit variable-sized chunks into physical memory (external fragmentation)</a:t>
            </a:r>
          </a:p>
          <a:p>
            <a:pPr lvl="1"/>
            <a:r>
              <a:rPr lang="en-US" altLang="ko-KR" sz="1600" dirty="0"/>
              <a:t>Limited options for swapping to disk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986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Paged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Allocate physical memory in fixed-size chunks called </a:t>
            </a:r>
            <a:r>
              <a:rPr lang="en-US" altLang="ko-KR" sz="2400" dirty="0">
                <a:solidFill>
                  <a:srgbClr val="FF0000"/>
                </a:solidFill>
              </a:rPr>
              <a:t>pages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Can use simple </a:t>
            </a:r>
            <a:r>
              <a:rPr lang="en-US" altLang="ko-KR" sz="2000" i="1" dirty="0">
                <a:solidFill>
                  <a:srgbClr val="FF0000"/>
                </a:solidFill>
              </a:rPr>
              <a:t>bit map</a:t>
            </a:r>
            <a:r>
              <a:rPr lang="en-US" altLang="ko-KR" sz="2000" dirty="0"/>
              <a:t> to handle allocation</a:t>
            </a:r>
            <a:br>
              <a:rPr lang="en-US" altLang="ko-KR" sz="2000" dirty="0"/>
            </a:br>
            <a:r>
              <a:rPr lang="en-US" altLang="ko-KR" sz="2000" dirty="0">
                <a:latin typeface="Ubuntu Mono" panose="020B0509030602030204" pitchFamily="49" charset="0"/>
              </a:rPr>
              <a:t>	</a:t>
            </a:r>
            <a:r>
              <a:rPr lang="en-US" altLang="ko-KR" sz="1800" dirty="0">
                <a:latin typeface="Ubuntu Mono" panose="020B0509030602030204" pitchFamily="49" charset="0"/>
              </a:rPr>
              <a:t>00110001110001101 … 110010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Each bit represents page of physical memory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>
                <a:latin typeface="Ubuntu Mono" panose="020B0509030602030204" pitchFamily="49" charset="0"/>
              </a:rPr>
              <a:t>1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Symbol" panose="05050102010706020507" pitchFamily="18" charset="2"/>
              </a:rPr>
              <a:t> </a:t>
            </a:r>
            <a:r>
              <a:rPr lang="en-US" altLang="ko-KR" sz="2000" dirty="0">
                <a:solidFill>
                  <a:srgbClr val="FF0000"/>
                </a:solidFill>
                <a:sym typeface="Symbol" panose="05050102010706020507" pitchFamily="18" charset="2"/>
              </a:rPr>
              <a:t>allocated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en-US" altLang="ko-KR" sz="2000" dirty="0">
                <a:latin typeface="Ubuntu Mono" panose="020B0509030602030204" pitchFamily="49" charset="0"/>
                <a:sym typeface="Symbol" panose="05050102010706020507" pitchFamily="18" charset="2"/>
              </a:rPr>
              <a:t>0</a:t>
            </a:r>
            <a:r>
              <a:rPr lang="en-US" altLang="ko-KR" sz="2000" dirty="0">
                <a:sym typeface="Symbol" panose="05050102010706020507" pitchFamily="18" charset="2"/>
              </a:rPr>
              <a:t>  </a:t>
            </a:r>
            <a:r>
              <a:rPr lang="en-US" altLang="ko-KR" sz="2000" dirty="0">
                <a:solidFill>
                  <a:srgbClr val="00B050"/>
                </a:solidFill>
                <a:sym typeface="Symbol" panose="05050102010706020507" pitchFamily="18" charset="2"/>
              </a:rPr>
              <a:t>free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Should pages be as big as our previous segments?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No, big pages could lead to internal fragmentation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Typically, pages are small (</a:t>
            </a:r>
            <a:r>
              <a:rPr lang="en-US" altLang="ko-KR" sz="1800" dirty="0">
                <a:latin typeface="Ubuntu Mono" panose="020B0509030602030204" pitchFamily="49" charset="0"/>
              </a:rPr>
              <a:t>1-16Kib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Consequently, each segment needs multiple pages</a:t>
            </a:r>
          </a:p>
        </p:txBody>
      </p:sp>
    </p:spTree>
    <p:extLst>
      <p:ext uri="{BB962C8B-B14F-4D97-AF65-F5344CB8AC3E}">
        <p14:creationId xmlns:p14="http://schemas.microsoft.com/office/powerpoint/2010/main" val="4473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30D7E47-ACA1-F246-9E37-BBD590AC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615360"/>
            <a:ext cx="7886700" cy="2029916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1600" dirty="0"/>
              <a:t>Page resides in physical memory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Contains physical page and permission for each virtual page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Offset from virtual address gets copied to physical address</a:t>
            </a:r>
          </a:p>
          <a:p>
            <a:pPr lvl="1">
              <a:lnSpc>
                <a:spcPct val="84000"/>
              </a:lnSpc>
            </a:pPr>
            <a:r>
              <a:rPr lang="en-US" sz="1400" dirty="0"/>
              <a:t>E.g.,</a:t>
            </a:r>
            <a:r>
              <a:rPr lang="en-US" sz="1400" dirty="0">
                <a:latin typeface="Ubuntu Mono" panose="020B0509030602030204" pitchFamily="49" charset="0"/>
              </a:rPr>
              <a:t>10-bit</a:t>
            </a:r>
            <a:r>
              <a:rPr lang="en-US" sz="1400" dirty="0"/>
              <a:t> offset ⇒ </a:t>
            </a:r>
            <a:r>
              <a:rPr lang="en-US" sz="1400" dirty="0">
                <a:latin typeface="Ubuntu Mono" panose="020B0509030602030204" pitchFamily="49" charset="0"/>
              </a:rPr>
              <a:t>1024-byte = 4KiB</a:t>
            </a:r>
            <a:r>
              <a:rPr lang="en-US" sz="1400" dirty="0"/>
              <a:t> pages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Virtual page number is all remaining bits</a:t>
            </a:r>
          </a:p>
          <a:p>
            <a:pPr>
              <a:lnSpc>
                <a:spcPct val="84000"/>
              </a:lnSpc>
            </a:pPr>
            <a:r>
              <a:rPr lang="en-US" sz="1600" dirty="0"/>
              <a:t>Physical page number is copied from table into physical address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AE6D63E-1355-D641-8898-54093BB4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25331"/>
              </p:ext>
            </p:extLst>
          </p:nvPr>
        </p:nvGraphicFramePr>
        <p:xfrm>
          <a:off x="4559043" y="193460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F68EF0BB-386D-284B-93C5-C9591F1F6756}"/>
              </a:ext>
            </a:extLst>
          </p:cNvPr>
          <p:cNvSpPr/>
          <p:nvPr/>
        </p:nvSpPr>
        <p:spPr bwMode="auto">
          <a:xfrm>
            <a:off x="628650" y="1823837"/>
            <a:ext cx="79269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25F493-0523-BE4D-86C1-4F9206A83EDC}"/>
              </a:ext>
            </a:extLst>
          </p:cNvPr>
          <p:cNvSpPr txBox="1"/>
          <p:nvPr/>
        </p:nvSpPr>
        <p:spPr>
          <a:xfrm>
            <a:off x="699170" y="1547031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54FCAB-A319-014A-AF29-79A2A88E6410}"/>
              </a:ext>
            </a:extLst>
          </p:cNvPr>
          <p:cNvSpPr/>
          <p:nvPr/>
        </p:nvSpPr>
        <p:spPr bwMode="auto">
          <a:xfrm>
            <a:off x="1421834" y="1823837"/>
            <a:ext cx="136448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77C1D4-E153-8F4E-A518-1377BAD78E1C}"/>
              </a:ext>
            </a:extLst>
          </p:cNvPr>
          <p:cNvGrpSpPr/>
          <p:nvPr/>
        </p:nvGrpSpPr>
        <p:grpSpPr>
          <a:xfrm>
            <a:off x="2866693" y="1489200"/>
            <a:ext cx="1656340" cy="449154"/>
            <a:chOff x="3180548" y="1535369"/>
            <a:chExt cx="1656340" cy="4491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E146F5-8FAE-3741-8587-A652AB5491DF}"/>
                </a:ext>
              </a:extLst>
            </p:cNvPr>
            <p:cNvSpPr/>
            <p:nvPr/>
          </p:nvSpPr>
          <p:spPr bwMode="auto">
            <a:xfrm>
              <a:off x="3180548" y="1535369"/>
              <a:ext cx="1294682" cy="234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Pointer</a:t>
              </a: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928A438A-AEC2-E74A-881C-95A65C2E2F44}"/>
                </a:ext>
              </a:extLst>
            </p:cNvPr>
            <p:cNvCxnSpPr>
              <a:cxnSpLocks/>
            </p:cNvCxnSpPr>
            <p:nvPr/>
          </p:nvCxnSpPr>
          <p:spPr>
            <a:xfrm>
              <a:off x="4478742" y="1652394"/>
              <a:ext cx="358146" cy="33212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3CDCAA-87D3-A643-981F-894CD174F0AF}"/>
              </a:ext>
            </a:extLst>
          </p:cNvPr>
          <p:cNvGrpSpPr/>
          <p:nvPr/>
        </p:nvGrpSpPr>
        <p:grpSpPr>
          <a:xfrm>
            <a:off x="2104078" y="2057887"/>
            <a:ext cx="5741422" cy="1884422"/>
            <a:chOff x="2104078" y="2057887"/>
            <a:chExt cx="5741422" cy="188442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4617B66-CB72-4C4C-908C-51BC17C85E81}"/>
                </a:ext>
              </a:extLst>
            </p:cNvPr>
            <p:cNvSpPr/>
            <p:nvPr/>
          </p:nvSpPr>
          <p:spPr bwMode="auto">
            <a:xfrm>
              <a:off x="5838532" y="370825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2B6959A1-F825-234C-AD56-239484A014AF}"/>
                </a:ext>
              </a:extLst>
            </p:cNvPr>
            <p:cNvCxnSpPr>
              <a:cxnSpLocks/>
              <a:stCxn id="113" idx="3"/>
              <a:endCxn id="39941" idx="1"/>
            </p:cNvCxnSpPr>
            <p:nvPr/>
          </p:nvCxnSpPr>
          <p:spPr>
            <a:xfrm flipV="1">
              <a:off x="7339468" y="3147440"/>
              <a:ext cx="506032" cy="677844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A2C64058-48C2-3B4C-9B85-2F18AD13384E}"/>
                </a:ext>
              </a:extLst>
            </p:cNvPr>
            <p:cNvCxnSpPr>
              <a:cxnSpLocks/>
              <a:stCxn id="97" idx="2"/>
              <a:endCxn id="113" idx="2"/>
            </p:cNvCxnSpPr>
            <p:nvPr/>
          </p:nvCxnSpPr>
          <p:spPr>
            <a:xfrm rot="16200000" flipH="1">
              <a:off x="3404328" y="757637"/>
              <a:ext cx="1884422" cy="4484922"/>
            </a:xfrm>
            <a:prstGeom prst="bentConnector3">
              <a:avLst>
                <a:gd name="adj1" fmla="val 112131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B3C694-ED1C-F54D-A5E4-9512C5B7A6B7}"/>
              </a:ext>
            </a:extLst>
          </p:cNvPr>
          <p:cNvGrpSpPr/>
          <p:nvPr/>
        </p:nvGrpSpPr>
        <p:grpSpPr>
          <a:xfrm>
            <a:off x="1024995" y="1823633"/>
            <a:ext cx="3169823" cy="1676101"/>
            <a:chOff x="1024995" y="2006519"/>
            <a:chExt cx="3169823" cy="167610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C5661DC-DC77-3048-86FB-66EB477CCFF4}"/>
                </a:ext>
              </a:extLst>
            </p:cNvPr>
            <p:cNvSpPr/>
            <p:nvPr/>
          </p:nvSpPr>
          <p:spPr bwMode="auto">
            <a:xfrm>
              <a:off x="2966130" y="2006519"/>
              <a:ext cx="1176983" cy="2340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Page-table Size</a:t>
              </a:r>
            </a:p>
          </p:txBody>
        </p: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42DE5FA5-6A27-1847-A833-7F5042259D87}"/>
                </a:ext>
              </a:extLst>
            </p:cNvPr>
            <p:cNvCxnSpPr>
              <a:cxnSpLocks/>
              <a:stCxn id="95" idx="2"/>
              <a:endCxn id="107" idx="2"/>
            </p:cNvCxnSpPr>
            <p:nvPr/>
          </p:nvCxnSpPr>
          <p:spPr>
            <a:xfrm rot="16200000" flipH="1">
              <a:off x="1970373" y="1295395"/>
              <a:ext cx="536592" cy="242734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D7573C-04E5-5744-BB20-8AB7B297D294}"/>
                </a:ext>
              </a:extLst>
            </p:cNvPr>
            <p:cNvSpPr/>
            <p:nvPr/>
          </p:nvSpPr>
          <p:spPr>
            <a:xfrm>
              <a:off x="3452343" y="2675086"/>
              <a:ext cx="204557" cy="204557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688E8DC-53D8-9144-8CA3-DA23FCFA7889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3554622" y="2879643"/>
              <a:ext cx="0" cy="54136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64BDA2-54AD-CD45-B0CC-53D7C0FD22CA}"/>
                </a:ext>
              </a:extLst>
            </p:cNvPr>
            <p:cNvSpPr txBox="1"/>
            <p:nvPr/>
          </p:nvSpPr>
          <p:spPr>
            <a:xfrm>
              <a:off x="2914425" y="3421010"/>
              <a:ext cx="1280393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Raise Exception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FF744AF-1541-6E45-BBDF-4685C4E706B4}"/>
                </a:ext>
              </a:extLst>
            </p:cNvPr>
            <p:cNvCxnSpPr>
              <a:cxnSpLocks/>
              <a:stCxn id="101" idx="2"/>
              <a:endCxn id="107" idx="0"/>
            </p:cNvCxnSpPr>
            <p:nvPr/>
          </p:nvCxnSpPr>
          <p:spPr>
            <a:xfrm>
              <a:off x="3554622" y="2240569"/>
              <a:ext cx="0" cy="434517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60226D-D353-C947-BBCB-EEA395E64F40}"/>
                </a:ext>
              </a:extLst>
            </p:cNvPr>
            <p:cNvSpPr/>
            <p:nvPr/>
          </p:nvSpPr>
          <p:spPr>
            <a:xfrm>
              <a:off x="3431303" y="2619774"/>
              <a:ext cx="274434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/>
                <a:t>&gt;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DA99F-84EE-9740-8294-0C3526ED4491}"/>
              </a:ext>
            </a:extLst>
          </p:cNvPr>
          <p:cNvGrpSpPr/>
          <p:nvPr/>
        </p:nvGrpSpPr>
        <p:grpSpPr>
          <a:xfrm>
            <a:off x="3656900" y="2463368"/>
            <a:ext cx="2182624" cy="1575753"/>
            <a:chOff x="3656900" y="2646254"/>
            <a:chExt cx="2182624" cy="157575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BB2C24-AFE9-634D-8120-138A15BB980D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3656900" y="2777365"/>
              <a:ext cx="902143" cy="0"/>
            </a:xfrm>
            <a:prstGeom prst="straightConnector1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F97665-05DB-E84C-80C5-E181A8D72A10}"/>
                </a:ext>
              </a:extLst>
            </p:cNvPr>
            <p:cNvSpPr/>
            <p:nvPr/>
          </p:nvSpPr>
          <p:spPr>
            <a:xfrm>
              <a:off x="5169872" y="2646254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8BC989-0792-F34E-81D3-A9FA9A38FF36}"/>
                </a:ext>
              </a:extLst>
            </p:cNvPr>
            <p:cNvSpPr/>
            <p:nvPr/>
          </p:nvSpPr>
          <p:spPr bwMode="auto">
            <a:xfrm>
              <a:off x="5118895" y="3891242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553494-C8DB-D944-97C1-966223789436}"/>
                </a:ext>
              </a:extLst>
            </p:cNvPr>
            <p:cNvSpPr txBox="1"/>
            <p:nvPr/>
          </p:nvSpPr>
          <p:spPr>
            <a:xfrm>
              <a:off x="4417579" y="3791120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F04A617-0215-1C4C-A6E8-3B8C527ACE27}"/>
                </a:ext>
              </a:extLst>
            </p:cNvPr>
            <p:cNvCxnSpPr>
              <a:cxnSpLocks/>
              <a:stCxn id="106" idx="2"/>
              <a:endCxn id="111" idx="0"/>
            </p:cNvCxnSpPr>
            <p:nvPr/>
          </p:nvCxnSpPr>
          <p:spPr>
            <a:xfrm>
              <a:off x="5479210" y="2908474"/>
              <a:ext cx="0" cy="982768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94337D-169D-2E4B-A90F-FE4AFC48B9E1}"/>
                </a:ext>
              </a:extLst>
            </p:cNvPr>
            <p:cNvSpPr/>
            <p:nvPr/>
          </p:nvSpPr>
          <p:spPr>
            <a:xfrm>
              <a:off x="4559043" y="2646254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39941" name="Table 39940">
            <a:extLst>
              <a:ext uri="{FF2B5EF4-FFF2-40B4-BE49-F238E27FC236}">
                <a16:creationId xmlns:a16="http://schemas.microsoft.com/office/drawing/2014/main" id="{AB71AB57-234F-D541-A920-8ADA2A213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4189"/>
              </p:ext>
            </p:extLst>
          </p:nvPr>
        </p:nvGraphicFramePr>
        <p:xfrm>
          <a:off x="7845500" y="1941740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39942" name="TextBox 39941">
            <a:extLst>
              <a:ext uri="{FF2B5EF4-FFF2-40B4-BE49-F238E27FC236}">
                <a16:creationId xmlns:a16="http://schemas.microsoft.com/office/drawing/2014/main" id="{33DBBA50-09DA-BC4B-905D-0D2D494B943C}"/>
              </a:ext>
            </a:extLst>
          </p:cNvPr>
          <p:cNvSpPr txBox="1"/>
          <p:nvPr/>
        </p:nvSpPr>
        <p:spPr>
          <a:xfrm>
            <a:off x="7907887" y="1646818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188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Page-table Address Translation with 4-byte Pages</a:t>
            </a:r>
          </a:p>
        </p:txBody>
      </p:sp>
      <p:sp>
        <p:nvSpPr>
          <p:cNvPr id="56388" name="Rectangle 6"/>
          <p:cNvSpPr>
            <a:spLocks noChangeArrowheads="1"/>
          </p:cNvSpPr>
          <p:nvPr/>
        </p:nvSpPr>
        <p:spPr bwMode="auto">
          <a:xfrm>
            <a:off x="1319651" y="2009365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56389" name="Rectangle 7"/>
          <p:cNvSpPr>
            <a:spLocks noChangeArrowheads="1"/>
          </p:cNvSpPr>
          <p:nvPr/>
        </p:nvSpPr>
        <p:spPr bwMode="auto">
          <a:xfrm>
            <a:off x="1319651" y="2933038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56390" name="Rectangle 8"/>
          <p:cNvSpPr>
            <a:spLocks noChangeArrowheads="1"/>
          </p:cNvSpPr>
          <p:nvPr/>
        </p:nvSpPr>
        <p:spPr bwMode="auto">
          <a:xfrm>
            <a:off x="1319651" y="3856712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85" name="Text Box 47"/>
          <p:cNvSpPr txBox="1">
            <a:spLocks noChangeArrowheads="1"/>
          </p:cNvSpPr>
          <p:nvPr/>
        </p:nvSpPr>
        <p:spPr bwMode="auto">
          <a:xfrm>
            <a:off x="598488" y="462293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86" name="Text Box 48"/>
          <p:cNvSpPr txBox="1">
            <a:spLocks noChangeArrowheads="1"/>
          </p:cNvSpPr>
          <p:nvPr/>
        </p:nvSpPr>
        <p:spPr bwMode="auto">
          <a:xfrm>
            <a:off x="598488" y="3704094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87" name="Text Box 49"/>
          <p:cNvSpPr txBox="1">
            <a:spLocks noChangeArrowheads="1"/>
          </p:cNvSpPr>
          <p:nvPr/>
        </p:nvSpPr>
        <p:spPr bwMode="auto">
          <a:xfrm>
            <a:off x="598488" y="2786718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56383" name="Text Box 51"/>
          <p:cNvSpPr txBox="1">
            <a:spLocks noChangeArrowheads="1"/>
          </p:cNvSpPr>
          <p:nvPr/>
        </p:nvSpPr>
        <p:spPr bwMode="auto">
          <a:xfrm>
            <a:off x="824141" y="1661238"/>
            <a:ext cx="147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164262" y="6423591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0x00</a:t>
            </a:r>
          </a:p>
        </p:txBody>
      </p: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336727" y="1371409"/>
            <a:ext cx="1545276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56372" name="Rectangle 9"/>
          <p:cNvSpPr>
            <a:spLocks noChangeArrowheads="1"/>
          </p:cNvSpPr>
          <p:nvPr/>
        </p:nvSpPr>
        <p:spPr bwMode="auto">
          <a:xfrm>
            <a:off x="3815918" y="2563437"/>
            <a:ext cx="481339" cy="3467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4</a:t>
            </a:r>
          </a:p>
        </p:txBody>
      </p:sp>
      <p:sp>
        <p:nvSpPr>
          <p:cNvPr id="56373" name="Rectangle 10"/>
          <p:cNvSpPr>
            <a:spLocks noChangeArrowheads="1"/>
          </p:cNvSpPr>
          <p:nvPr/>
        </p:nvSpPr>
        <p:spPr bwMode="auto">
          <a:xfrm>
            <a:off x="3815918" y="2910235"/>
            <a:ext cx="481339" cy="3467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3</a:t>
            </a:r>
          </a:p>
        </p:txBody>
      </p:sp>
      <p:sp>
        <p:nvSpPr>
          <p:cNvPr id="56374" name="Rectangle 11"/>
          <p:cNvSpPr>
            <a:spLocks noChangeArrowheads="1"/>
          </p:cNvSpPr>
          <p:nvPr/>
        </p:nvSpPr>
        <p:spPr bwMode="auto">
          <a:xfrm>
            <a:off x="3815918" y="3257034"/>
            <a:ext cx="481339" cy="3467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71" name="Text Box 53"/>
          <p:cNvSpPr txBox="1">
            <a:spLocks noChangeArrowheads="1"/>
          </p:cNvSpPr>
          <p:nvPr/>
        </p:nvSpPr>
        <p:spPr bwMode="auto">
          <a:xfrm>
            <a:off x="3535609" y="2219661"/>
            <a:ext cx="100179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3524250" y="2588531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</a:t>
            </a:r>
          </a:p>
        </p:txBody>
      </p:sp>
      <p:sp>
        <p:nvSpPr>
          <p:cNvPr id="56368" name="Text Box 47"/>
          <p:cNvSpPr txBox="1">
            <a:spLocks noChangeArrowheads="1"/>
          </p:cNvSpPr>
          <p:nvPr/>
        </p:nvSpPr>
        <p:spPr bwMode="auto">
          <a:xfrm>
            <a:off x="3524250" y="2935329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1</a:t>
            </a:r>
          </a:p>
        </p:txBody>
      </p:sp>
      <p:sp>
        <p:nvSpPr>
          <p:cNvPr id="56369" name="Text Box 47"/>
          <p:cNvSpPr txBox="1">
            <a:spLocks noChangeArrowheads="1"/>
          </p:cNvSpPr>
          <p:nvPr/>
        </p:nvSpPr>
        <p:spPr bwMode="auto">
          <a:xfrm>
            <a:off x="3524250" y="3282128"/>
            <a:ext cx="285315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2</a:t>
            </a:r>
          </a:p>
        </p:txBody>
      </p:sp>
      <p:cxnSp>
        <p:nvCxnSpPr>
          <p:cNvPr id="56364" name="Elbow Connector 3"/>
          <p:cNvCxnSpPr>
            <a:cxnSpLocks noChangeShapeType="1"/>
            <a:endCxn id="56367" idx="1"/>
          </p:cNvCxnSpPr>
          <p:nvPr/>
        </p:nvCxnSpPr>
        <p:spPr bwMode="auto">
          <a:xfrm flipV="1">
            <a:off x="1800990" y="2736836"/>
            <a:ext cx="1723260" cy="1889686"/>
          </a:xfrm>
          <a:prstGeom prst="bentConnector3">
            <a:avLst>
              <a:gd name="adj1" fmla="val 804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5" name="TextBox 4"/>
          <p:cNvSpPr txBox="1">
            <a:spLocks noChangeArrowheads="1"/>
          </p:cNvSpPr>
          <p:nvPr/>
        </p:nvSpPr>
        <p:spPr bwMode="auto">
          <a:xfrm>
            <a:off x="1790243" y="435790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872187" y="1701800"/>
            <a:ext cx="482400" cy="488335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endParaRPr lang="en-US" altLang="en-US" sz="1600" b="0" dirty="0">
              <a:latin typeface="Ubuntu Mono" panose="020B0509030602030204" pitchFamily="49" charset="0"/>
              <a:ea typeface="Gill Sans" charset="0"/>
              <a:cs typeface="Gill Sans" charset="0"/>
            </a:endParaRPr>
          </a:p>
        </p:txBody>
      </p:sp>
      <p:cxnSp>
        <p:nvCxnSpPr>
          <p:cNvPr id="56354" name="Elbow Connector 85"/>
          <p:cNvCxnSpPr>
            <a:cxnSpLocks noChangeShapeType="1"/>
            <a:endCxn id="56369" idx="1"/>
          </p:cNvCxnSpPr>
          <p:nvPr/>
        </p:nvCxnSpPr>
        <p:spPr bwMode="auto">
          <a:xfrm>
            <a:off x="1790136" y="2776677"/>
            <a:ext cx="1734114" cy="653756"/>
          </a:xfrm>
          <a:prstGeom prst="bentConnector3">
            <a:avLst>
              <a:gd name="adj1" fmla="val 6519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5" name="TextBox 86"/>
          <p:cNvSpPr txBox="1">
            <a:spLocks noChangeArrowheads="1"/>
          </p:cNvSpPr>
          <p:nvPr/>
        </p:nvSpPr>
        <p:spPr bwMode="auto">
          <a:xfrm>
            <a:off x="1790243" y="2495007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571500" y="3229014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1313638" y="5547034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>
                <a:latin typeface="Ubuntu Mono" panose="020B0509030602030204" pitchFamily="49" charset="0"/>
              </a:rPr>
              <a:t>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5E11EA-8158-E54E-BCD3-8D66F9565084}"/>
              </a:ext>
            </a:extLst>
          </p:cNvPr>
          <p:cNvGrpSpPr/>
          <p:nvPr/>
        </p:nvGrpSpPr>
        <p:grpSpPr>
          <a:xfrm>
            <a:off x="2419691" y="5547034"/>
            <a:ext cx="1903795" cy="296610"/>
            <a:chOff x="2419691" y="5547034"/>
            <a:chExt cx="1903795" cy="296610"/>
          </a:xfrm>
        </p:grpSpPr>
        <p:cxnSp>
          <p:nvCxnSpPr>
            <p:cNvPr id="56349" name="Elbow Connector 67"/>
            <p:cNvCxnSpPr>
              <a:cxnSpLocks noChangeShapeType="1"/>
              <a:stCxn id="61" idx="3"/>
              <a:endCxn id="56350" idx="1"/>
            </p:cNvCxnSpPr>
            <p:nvPr/>
          </p:nvCxnSpPr>
          <p:spPr bwMode="auto">
            <a:xfrm>
              <a:off x="2419691" y="5695339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3217433" y="5547034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0000 11</a:t>
              </a:r>
              <a:r>
                <a:rPr lang="en-US" altLang="en-US" sz="1600" dirty="0">
                  <a:latin typeface="Ubuntu Mono" panose="020B0509030602030204" pitchFamily="49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05700" y="3196803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571500" y="252183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13638" y="5972198"/>
            <a:ext cx="1106053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0000 10</a:t>
            </a:r>
            <a:r>
              <a:rPr lang="en-US" altLang="en-US" sz="1600">
                <a:latin typeface="Ubuntu Mono" panose="020B0509030602030204" pitchFamily="49" charset="0"/>
              </a:rPr>
              <a:t>01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7FA2B-A8F9-0241-A711-7BAE227B68E2}"/>
              </a:ext>
            </a:extLst>
          </p:cNvPr>
          <p:cNvGrpSpPr/>
          <p:nvPr/>
        </p:nvGrpSpPr>
        <p:grpSpPr>
          <a:xfrm>
            <a:off x="2419691" y="5972198"/>
            <a:ext cx="1903795" cy="296610"/>
            <a:chOff x="2419691" y="5972198"/>
            <a:chExt cx="1903795" cy="296610"/>
          </a:xfrm>
        </p:grpSpPr>
        <p:cxnSp>
          <p:nvCxnSpPr>
            <p:cNvPr id="56347" name="Elbow Connector 67"/>
            <p:cNvCxnSpPr>
              <a:cxnSpLocks noChangeShapeType="1"/>
              <a:stCxn id="69" idx="3"/>
              <a:endCxn id="56348" idx="1"/>
            </p:cNvCxnSpPr>
            <p:nvPr/>
          </p:nvCxnSpPr>
          <p:spPr bwMode="auto">
            <a:xfrm>
              <a:off x="2419691" y="6120503"/>
              <a:ext cx="797742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3217433" y="5972198"/>
              <a:ext cx="1106053" cy="296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4000"/>
                </a:lnSpc>
              </a:pPr>
              <a:r>
                <a:rPr lang="en-US" altLang="en-US" sz="160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0000 01</a:t>
              </a:r>
              <a:r>
                <a:rPr lang="en-US" altLang="en-US" sz="1600" dirty="0">
                  <a:latin typeface="Ubuntu Mono" panose="020B0509030602030204" pitchFamily="49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05700" y="5240188"/>
            <a:ext cx="695684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0x05!</a:t>
            </a:r>
          </a:p>
        </p:txBody>
      </p:sp>
      <p:sp>
        <p:nvSpPr>
          <p:cNvPr id="56360" name="TextBox 68"/>
          <p:cNvSpPr txBox="1">
            <a:spLocks noChangeArrowheads="1"/>
          </p:cNvSpPr>
          <p:nvPr/>
        </p:nvSpPr>
        <p:spPr bwMode="auto">
          <a:xfrm>
            <a:off x="1790243" y="3409395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82C7CCD0-5826-9542-91B1-E335F41CB33D}"/>
              </a:ext>
            </a:extLst>
          </p:cNvPr>
          <p:cNvCxnSpPr>
            <a:cxnSpLocks noChangeShapeType="1"/>
            <a:endCxn id="56368" idx="1"/>
          </p:cNvCxnSpPr>
          <p:nvPr/>
        </p:nvCxnSpPr>
        <p:spPr bwMode="auto">
          <a:xfrm flipV="1">
            <a:off x="1790136" y="3083634"/>
            <a:ext cx="1734114" cy="617637"/>
          </a:xfrm>
          <a:prstGeom prst="bentConnector3">
            <a:avLst>
              <a:gd name="adj1" fmla="val 7252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1" name="Text Box 29"/>
          <p:cNvSpPr txBox="1">
            <a:spLocks noChangeArrowheads="1"/>
          </p:cNvSpPr>
          <p:nvPr/>
        </p:nvSpPr>
        <p:spPr bwMode="auto">
          <a:xfrm>
            <a:off x="6164262" y="4572869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0x08</a:t>
            </a:r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011E3748-6FA1-6B4E-AB77-4831A81D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4729492"/>
            <a:ext cx="480775" cy="923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L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K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J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I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B91C3E74-A16F-904C-A8FB-C6C82A35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2883272"/>
            <a:ext cx="480775" cy="923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H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G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F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E</a:t>
            </a: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3BCC2D8-51EF-604D-BA27-08E2AE0C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000" y="1960726"/>
            <a:ext cx="480775" cy="923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D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C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B</a:t>
            </a:r>
          </a:p>
          <a:p>
            <a:pPr algn="ctr" eaLnBrk="1" hangingPunct="1"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56376" name="Text Box 31"/>
          <p:cNvSpPr txBox="1">
            <a:spLocks noChangeArrowheads="1"/>
          </p:cNvSpPr>
          <p:nvPr/>
        </p:nvSpPr>
        <p:spPr bwMode="auto">
          <a:xfrm>
            <a:off x="6164262" y="273862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0x10</a:t>
            </a:r>
          </a:p>
        </p:txBody>
      </p:sp>
      <p:sp>
        <p:nvSpPr>
          <p:cNvPr id="56363" name="TextBox 58"/>
          <p:cNvSpPr txBox="1">
            <a:spLocks noChangeArrowheads="1"/>
          </p:cNvSpPr>
          <p:nvPr/>
        </p:nvSpPr>
        <p:spPr bwMode="auto">
          <a:xfrm>
            <a:off x="4490166" y="246997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0001 00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99" name="Elbow Connector 85">
            <a:extLst>
              <a:ext uri="{FF2B5EF4-FFF2-40B4-BE49-F238E27FC236}">
                <a16:creationId xmlns:a16="http://schemas.microsoft.com/office/drawing/2014/main" id="{60AD556B-8DD8-154A-A426-4F735FCA4A38}"/>
              </a:ext>
            </a:extLst>
          </p:cNvPr>
          <p:cNvCxnSpPr>
            <a:cxnSpLocks noChangeShapeType="1"/>
            <a:stCxn id="56372" idx="3"/>
          </p:cNvCxnSpPr>
          <p:nvPr/>
        </p:nvCxnSpPr>
        <p:spPr bwMode="auto">
          <a:xfrm>
            <a:off x="4297257" y="2736836"/>
            <a:ext cx="2579475" cy="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8" name="Text Box 30"/>
          <p:cNvSpPr txBox="1">
            <a:spLocks noChangeArrowheads="1"/>
          </p:cNvSpPr>
          <p:nvPr/>
        </p:nvSpPr>
        <p:spPr bwMode="auto">
          <a:xfrm>
            <a:off x="6164262" y="3649196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0x0C</a:t>
            </a:r>
          </a:p>
        </p:txBody>
      </p:sp>
      <p:sp>
        <p:nvSpPr>
          <p:cNvPr id="56358" name="TextBox 78"/>
          <p:cNvSpPr txBox="1">
            <a:spLocks noChangeArrowheads="1"/>
          </p:cNvSpPr>
          <p:nvPr/>
        </p:nvSpPr>
        <p:spPr bwMode="auto">
          <a:xfrm>
            <a:off x="4488291" y="2786718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solidFill>
                  <a:srgbClr val="FF0000"/>
                </a:solidFill>
                <a:latin typeface="Ubuntu Mono" panose="020B0509030602030204" pitchFamily="49" charset="0"/>
              </a:rPr>
              <a:t>0000 11</a:t>
            </a:r>
            <a:r>
              <a:rPr lang="en-US" altLang="en-US" sz="160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E93E8F45-5BE8-E548-A26E-4DB34D3F6151}"/>
              </a:ext>
            </a:extLst>
          </p:cNvPr>
          <p:cNvCxnSpPr>
            <a:cxnSpLocks noChangeShapeType="1"/>
            <a:stCxn id="56373" idx="3"/>
          </p:cNvCxnSpPr>
          <p:nvPr/>
        </p:nvCxnSpPr>
        <p:spPr bwMode="auto">
          <a:xfrm>
            <a:off x="4297257" y="3083634"/>
            <a:ext cx="2575460" cy="557625"/>
          </a:xfrm>
          <a:prstGeom prst="bentConnector3">
            <a:avLst>
              <a:gd name="adj1" fmla="val 608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80" name="Text Box 28"/>
          <p:cNvSpPr txBox="1">
            <a:spLocks noChangeArrowheads="1"/>
          </p:cNvSpPr>
          <p:nvPr/>
        </p:nvSpPr>
        <p:spPr bwMode="auto">
          <a:xfrm>
            <a:off x="6164262" y="5498230"/>
            <a:ext cx="593092" cy="29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>
                <a:latin typeface="Ubuntu Mono" panose="020B0509030602030204" pitchFamily="49" charset="0"/>
              </a:rPr>
              <a:t>0x04</a:t>
            </a:r>
          </a:p>
        </p:txBody>
      </p:sp>
      <p:sp>
        <p:nvSpPr>
          <p:cNvPr id="56353" name="TextBox 94"/>
          <p:cNvSpPr txBox="1">
            <a:spLocks noChangeArrowheads="1"/>
          </p:cNvSpPr>
          <p:nvPr/>
        </p:nvSpPr>
        <p:spPr bwMode="auto">
          <a:xfrm>
            <a:off x="4488291" y="3159184"/>
            <a:ext cx="1107996" cy="2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4000"/>
              </a:lnSpc>
            </a:pPr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0000 01</a:t>
            </a:r>
            <a:r>
              <a:rPr lang="en-US" altLang="en-US" sz="1600" dirty="0">
                <a:latin typeface="Ubuntu Mono" panose="020B0509030602030204" pitchFamily="49" charset="0"/>
              </a:rPr>
              <a:t>00</a:t>
            </a:r>
          </a:p>
        </p:txBody>
      </p:sp>
      <p:cxnSp>
        <p:nvCxnSpPr>
          <p:cNvPr id="112" name="Elbow Connector 85">
            <a:extLst>
              <a:ext uri="{FF2B5EF4-FFF2-40B4-BE49-F238E27FC236}">
                <a16:creationId xmlns:a16="http://schemas.microsoft.com/office/drawing/2014/main" id="{5E6F0635-22FD-204D-BC97-2B98DDE3E1A4}"/>
              </a:ext>
            </a:extLst>
          </p:cNvPr>
          <p:cNvCxnSpPr>
            <a:cxnSpLocks noChangeShapeType="1"/>
            <a:stCxn id="56374" idx="3"/>
          </p:cNvCxnSpPr>
          <p:nvPr/>
        </p:nvCxnSpPr>
        <p:spPr bwMode="auto">
          <a:xfrm>
            <a:off x="4297257" y="3430433"/>
            <a:ext cx="2575460" cy="20664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885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5" grpId="0"/>
      <p:bldP spid="56355" grpId="0"/>
      <p:bldP spid="60" grpId="0"/>
      <p:bldP spid="61" grpId="0"/>
      <p:bldP spid="66" grpId="0"/>
      <p:bldP spid="68" grpId="0"/>
      <p:bldP spid="69" grpId="0"/>
      <p:bldP spid="73" grpId="0"/>
      <p:bldP spid="56360" grpId="0"/>
      <p:bldP spid="100" grpId="0" animBg="1"/>
      <p:bldP spid="101" grpId="0" animBg="1"/>
      <p:bldP spid="102" grpId="0" animBg="1"/>
      <p:bldP spid="56363" grpId="0"/>
      <p:bldP spid="56358" grpId="0"/>
      <p:bldP spid="56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Entry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altLang="ko-KR" sz="2000" dirty="0"/>
              <a:t>What is in each page-table entry (or PTE)?</a:t>
            </a:r>
          </a:p>
          <a:p>
            <a:pPr lvl="1">
              <a:lnSpc>
                <a:spcPct val="84000"/>
              </a:lnSpc>
            </a:pPr>
            <a:r>
              <a:rPr lang="en-US" altLang="ko-KR" sz="1800"/>
              <a:t>Pointer to </a:t>
            </a:r>
            <a:r>
              <a:rPr lang="en-US" altLang="ko-KR" sz="1800" dirty="0"/>
              <a:t>actual page</a:t>
            </a:r>
          </a:p>
          <a:p>
            <a:pPr lvl="1">
              <a:lnSpc>
                <a:spcPct val="84000"/>
              </a:lnSpc>
            </a:pPr>
            <a:r>
              <a:rPr lang="en-US" altLang="ko-KR" sz="1800" dirty="0">
                <a:sym typeface="Symbol" panose="05050102010706020507" pitchFamily="18" charset="2"/>
              </a:rPr>
              <a:t>Permission bits: valid, read-only, read-write, write-only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ADD75D6-3BD8-0E4C-873D-6194BD9F5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967486"/>
              </p:ext>
            </p:extLst>
          </p:nvPr>
        </p:nvGraphicFramePr>
        <p:xfrm>
          <a:off x="1373652" y="3044842"/>
          <a:ext cx="6396695" cy="31499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43802">
                  <a:extLst>
                    <a:ext uri="{9D8B030D-6E8A-4147-A177-3AD203B41FA5}">
                      <a16:colId xmlns:a16="http://schemas.microsoft.com/office/drawing/2014/main" val="2200334698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04277666"/>
                    </a:ext>
                  </a:extLst>
                </a:gridCol>
                <a:gridCol w="743802">
                  <a:extLst>
                    <a:ext uri="{9D8B030D-6E8A-4147-A177-3AD203B41FA5}">
                      <a16:colId xmlns:a16="http://schemas.microsoft.com/office/drawing/2014/main" val="2730533541"/>
                    </a:ext>
                  </a:extLst>
                </a:gridCol>
                <a:gridCol w="4165289">
                  <a:extLst>
                    <a:ext uri="{9D8B030D-6E8A-4147-A177-3AD203B41FA5}">
                      <a16:colId xmlns:a16="http://schemas.microsoft.com/office/drawing/2014/main" val="4175478118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</a:t>
                      </a:r>
                    </a:p>
                  </a:txBody>
                  <a:tcPr marL="75570" marR="75570" marT="37785" marB="3778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Write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Use Case</a:t>
                      </a:r>
                    </a:p>
                  </a:txBody>
                  <a:tcPr marL="75570" marR="75570" marT="37785" marB="37785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4697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Code or data; was common, but now generally deprecated/discouraged due to security risks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6933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Read-write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773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Executable code;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18682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Read-only data; very 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615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N/A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6719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Interaction with devices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61194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X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To protect code from inspection; uncommon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9240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Guard; security feature used to trap buffer overflows or other illegal accesses</a:t>
                      </a:r>
                    </a:p>
                  </a:txBody>
                  <a:tcPr marL="75570" marR="75570" marT="37785" marB="377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3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0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Virtual to physical address translation</a:t>
            </a:r>
          </a:p>
          <a:p>
            <a:pPr lvl="1"/>
            <a:r>
              <a:rPr lang="en-US" altLang="ko-KR" sz="2000" dirty="0"/>
              <a:t>Base and bound</a:t>
            </a:r>
          </a:p>
          <a:p>
            <a:pPr lvl="1"/>
            <a:r>
              <a:rPr lang="en-US" altLang="ko-KR" sz="2000" dirty="0"/>
              <a:t>Segmentation</a:t>
            </a:r>
          </a:p>
          <a:p>
            <a:pPr lvl="1"/>
            <a:r>
              <a:rPr lang="en-US" altLang="ko-KR" sz="2000" dirty="0"/>
              <a:t>Page table</a:t>
            </a:r>
          </a:p>
          <a:p>
            <a:pPr lvl="1"/>
            <a:r>
              <a:rPr lang="en-US" altLang="ko-KR" sz="2000" dirty="0"/>
              <a:t>Multi-level table</a:t>
            </a:r>
          </a:p>
          <a:p>
            <a:pPr lvl="1"/>
            <a:r>
              <a:rPr lang="en-US" altLang="ko-KR" sz="2000" dirty="0"/>
              <a:t>Inverted page table</a:t>
            </a:r>
          </a:p>
        </p:txBody>
      </p:sp>
    </p:spTree>
    <p:extLst>
      <p:ext uri="{BB962C8B-B14F-4D97-AF65-F5344CB8AC3E}">
        <p14:creationId xmlns:p14="http://schemas.microsoft.com/office/powerpoint/2010/main" val="261582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in 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8783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Demand paging </a:t>
            </a:r>
            <a:r>
              <a:rPr lang="en-US" altLang="ko-KR" sz="1800" dirty="0">
                <a:sym typeface="Symbol" panose="05050102010706020507" pitchFamily="18" charset="2"/>
              </a:rPr>
              <a:t>(more on this later)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Keep only active pages in memory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Place others on disk and mark their PTEs invalid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Copy-on-write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UNIX fork gives copy of parent address space to child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How to do this cheaply?  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Make copy of parent’s page tables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/>
            <a:r>
              <a:rPr lang="en-US" altLang="ko-KR" sz="1400" dirty="0">
                <a:sym typeface="Symbol" panose="05050102010706020507" pitchFamily="18" charset="2"/>
              </a:rPr>
              <a:t>On write, page fault happens, OS creates two copies </a:t>
            </a:r>
          </a:p>
          <a:p>
            <a:pPr lvl="4"/>
            <a:endParaRPr lang="en-US" altLang="ko-KR" sz="9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olidFill>
                  <a:srgbClr val="FF0000"/>
                </a:solidFill>
                <a:sym typeface="Symbol" panose="05050102010706020507" pitchFamily="18" charset="2"/>
              </a:rPr>
              <a:t>Zero-fill-on-demand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Often, OS creates zeroed pages in background</a:t>
            </a:r>
          </a:p>
        </p:txBody>
      </p:sp>
      <p:pic>
        <p:nvPicPr>
          <p:cNvPr id="5" name="Picture 2" descr="Whut u means &quot;Access Denied&quot;? - Cheezburger - Funny Memes | Funny Pictures">
            <a:extLst>
              <a:ext uri="{FF2B5EF4-FFF2-40B4-BE49-F238E27FC236}">
                <a16:creationId xmlns:a16="http://schemas.microsoft.com/office/drawing/2014/main" id="{13E1554B-0018-774E-A5A1-B85AA279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7150" y="1592850"/>
            <a:ext cx="2448200" cy="18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96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F70EED4-4366-4C4B-A27E-1ACBEFD0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468"/>
              </p:ext>
            </p:extLst>
          </p:nvPr>
        </p:nvGraphicFramePr>
        <p:xfrm>
          <a:off x="4387826" y="1772559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-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2CE7339-749D-634A-9323-1F745958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8888"/>
              </p:ext>
            </p:extLst>
          </p:nvPr>
        </p:nvGraphicFramePr>
        <p:xfrm>
          <a:off x="4387826" y="5054295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15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4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431569-D719-1541-A1A3-20A284B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Sharing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0730C3-C879-C040-B4BE-B8D8F820BFD4}"/>
              </a:ext>
            </a:extLst>
          </p:cNvPr>
          <p:cNvSpPr/>
          <p:nvPr/>
        </p:nvSpPr>
        <p:spPr bwMode="auto">
          <a:xfrm>
            <a:off x="467294" y="165150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E632EE-B748-4043-93E4-1E882E07AA44}"/>
              </a:ext>
            </a:extLst>
          </p:cNvPr>
          <p:cNvSpPr txBox="1"/>
          <p:nvPr/>
        </p:nvSpPr>
        <p:spPr>
          <a:xfrm>
            <a:off x="366241" y="137557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D81B58-FD74-6A4C-9374-F688144654D3}"/>
              </a:ext>
            </a:extLst>
          </p:cNvPr>
          <p:cNvSpPr/>
          <p:nvPr/>
        </p:nvSpPr>
        <p:spPr bwMode="auto">
          <a:xfrm>
            <a:off x="1187078" y="165150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1238EB-7A00-C944-B64D-52A08465F6FC}"/>
              </a:ext>
            </a:extLst>
          </p:cNvPr>
          <p:cNvSpPr/>
          <p:nvPr/>
        </p:nvSpPr>
        <p:spPr bwMode="auto">
          <a:xfrm>
            <a:off x="2748386" y="165325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9305A46-7EB3-364A-AE39-C74D8FD2E3D3}"/>
              </a:ext>
            </a:extLst>
          </p:cNvPr>
          <p:cNvGrpSpPr/>
          <p:nvPr/>
        </p:nvGrpSpPr>
        <p:grpSpPr>
          <a:xfrm>
            <a:off x="1937546" y="1885552"/>
            <a:ext cx="5226159" cy="1785284"/>
            <a:chOff x="1937546" y="1885552"/>
            <a:chExt cx="5226159" cy="178528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6AE5B2-AFF3-7243-8BF7-4175AA5105FA}"/>
                </a:ext>
              </a:extLst>
            </p:cNvPr>
            <p:cNvSpPr/>
            <p:nvPr/>
          </p:nvSpPr>
          <p:spPr bwMode="auto">
            <a:xfrm>
              <a:off x="5662769" y="3436786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5E4A5FA-270F-4B44-AFB9-5EEB1F3E501B}"/>
                </a:ext>
              </a:extLst>
            </p:cNvPr>
            <p:cNvCxnSpPr>
              <a:cxnSpLocks/>
              <a:stCxn id="80" idx="2"/>
              <a:endCxn id="85" idx="2"/>
            </p:cNvCxnSpPr>
            <p:nvPr/>
          </p:nvCxnSpPr>
          <p:spPr>
            <a:xfrm rot="16200000" flipH="1">
              <a:off x="3282750" y="540348"/>
              <a:ext cx="1785283" cy="4475691"/>
            </a:xfrm>
            <a:prstGeom prst="bentConnector3">
              <a:avLst>
                <a:gd name="adj1" fmla="val 112805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82DFB1-E176-F74E-A457-EAC026CA894C}"/>
              </a:ext>
            </a:extLst>
          </p:cNvPr>
          <p:cNvGrpSpPr/>
          <p:nvPr/>
        </p:nvGrpSpPr>
        <p:grpSpPr>
          <a:xfrm>
            <a:off x="827608" y="1885553"/>
            <a:ext cx="4792238" cy="673144"/>
            <a:chOff x="827608" y="1885553"/>
            <a:chExt cx="4792238" cy="673144"/>
          </a:xfrm>
        </p:grpSpPr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B4A901D3-59BE-DD4E-88E8-AA4DA63D0569}"/>
                </a:ext>
              </a:extLst>
            </p:cNvPr>
            <p:cNvCxnSpPr>
              <a:cxnSpLocks/>
              <a:stCxn id="78" idx="2"/>
              <a:endCxn id="48" idx="1"/>
            </p:cNvCxnSpPr>
            <p:nvPr/>
          </p:nvCxnSpPr>
          <p:spPr>
            <a:xfrm rot="16200000" flipH="1">
              <a:off x="2336700" y="376461"/>
              <a:ext cx="542034" cy="356021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7633DB-5AFD-EE43-883E-F772DC111E94}"/>
                </a:ext>
              </a:extLst>
            </p:cNvPr>
            <p:cNvSpPr/>
            <p:nvPr/>
          </p:nvSpPr>
          <p:spPr>
            <a:xfrm>
              <a:off x="5001171" y="2296477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6CDA57-DF08-8643-A4B1-1ACEFDD7AF47}"/>
                </a:ext>
              </a:extLst>
            </p:cNvPr>
            <p:cNvSpPr/>
            <p:nvPr/>
          </p:nvSpPr>
          <p:spPr>
            <a:xfrm>
              <a:off x="4387826" y="2296477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00FFAC-C68F-0A4C-A102-FA82A924D5F2}"/>
              </a:ext>
            </a:extLst>
          </p:cNvPr>
          <p:cNvGrpSpPr/>
          <p:nvPr/>
        </p:nvGrpSpPr>
        <p:grpSpPr>
          <a:xfrm>
            <a:off x="4241816" y="2558697"/>
            <a:ext cx="1421945" cy="1208951"/>
            <a:chOff x="4241816" y="2558697"/>
            <a:chExt cx="1421945" cy="120895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6327867-2E40-E644-9C96-EBD3F7C38D04}"/>
                </a:ext>
              </a:extLst>
            </p:cNvPr>
            <p:cNvSpPr txBox="1"/>
            <p:nvPr/>
          </p:nvSpPr>
          <p:spPr>
            <a:xfrm>
              <a:off x="4241816" y="3336761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2D0C5D6-7087-D54E-A962-75212737FE37}"/>
                </a:ext>
              </a:extLst>
            </p:cNvPr>
            <p:cNvSpPr/>
            <p:nvPr/>
          </p:nvSpPr>
          <p:spPr bwMode="auto">
            <a:xfrm>
              <a:off x="4943132" y="3436883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D534C29-76DA-9442-8642-13C5D8B96E74}"/>
                </a:ext>
              </a:extLst>
            </p:cNvPr>
            <p:cNvCxnSpPr>
              <a:cxnSpLocks/>
              <a:stCxn id="98" idx="2"/>
              <a:endCxn id="99" idx="0"/>
            </p:cNvCxnSpPr>
            <p:nvPr/>
          </p:nvCxnSpPr>
          <p:spPr>
            <a:xfrm flipH="1">
              <a:off x="5303447" y="2558697"/>
              <a:ext cx="7062" cy="878186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A5F9FF83-6272-0545-9597-C394FF58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42362"/>
              </p:ext>
            </p:extLst>
          </p:nvPr>
        </p:nvGraphicFramePr>
        <p:xfrm>
          <a:off x="7669737" y="2841853"/>
          <a:ext cx="845613" cy="24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613">
                  <a:extLst>
                    <a:ext uri="{9D8B030D-6E8A-4147-A177-3AD203B41FA5}">
                      <a16:colId xmlns:a16="http://schemas.microsoft.com/office/drawing/2014/main" val="398564053"/>
                    </a:ext>
                  </a:extLst>
                </a:gridCol>
              </a:tblGrid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391088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052234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07189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62895"/>
                  </a:ext>
                </a:extLst>
              </a:tr>
              <a:tr h="140879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5</a:t>
                      </a:r>
                    </a:p>
                  </a:txBody>
                  <a:tcPr anchor="ctr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77803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747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0E9EF9A-621D-2E44-BF51-6A82A8A769D0}"/>
              </a:ext>
            </a:extLst>
          </p:cNvPr>
          <p:cNvSpPr txBox="1"/>
          <p:nvPr/>
        </p:nvSpPr>
        <p:spPr>
          <a:xfrm>
            <a:off x="7732124" y="2546931"/>
            <a:ext cx="7208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80B52AC-7F74-B444-A7E4-A7C5C0E2A847}"/>
              </a:ext>
            </a:extLst>
          </p:cNvPr>
          <p:cNvCxnSpPr>
            <a:cxnSpLocks/>
          </p:cNvCxnSpPr>
          <p:nvPr/>
        </p:nvCxnSpPr>
        <p:spPr>
          <a:xfrm>
            <a:off x="4043067" y="5051352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90C54B-4C3B-D14B-8298-218A81E50596}"/>
              </a:ext>
            </a:extLst>
          </p:cNvPr>
          <p:cNvSpPr/>
          <p:nvPr/>
        </p:nvSpPr>
        <p:spPr bwMode="auto">
          <a:xfrm>
            <a:off x="467294" y="4938813"/>
            <a:ext cx="720629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3E0DAE-5DFC-BA48-8957-721F06F99679}"/>
              </a:ext>
            </a:extLst>
          </p:cNvPr>
          <p:cNvSpPr txBox="1"/>
          <p:nvPr/>
        </p:nvSpPr>
        <p:spPr>
          <a:xfrm>
            <a:off x="366241" y="4662884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AED056-C6F7-DB44-BF92-648D0DCB36AA}"/>
              </a:ext>
            </a:extLst>
          </p:cNvPr>
          <p:cNvSpPr/>
          <p:nvPr/>
        </p:nvSpPr>
        <p:spPr bwMode="auto">
          <a:xfrm>
            <a:off x="1187078" y="4938813"/>
            <a:ext cx="1500936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0D280D-E077-2846-B8DD-4359416FCFE7}"/>
              </a:ext>
            </a:extLst>
          </p:cNvPr>
          <p:cNvSpPr/>
          <p:nvPr/>
        </p:nvSpPr>
        <p:spPr bwMode="auto">
          <a:xfrm>
            <a:off x="2748386" y="4940568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8E6A2B-860E-824F-8022-6772B447401D}"/>
              </a:ext>
            </a:extLst>
          </p:cNvPr>
          <p:cNvGrpSpPr/>
          <p:nvPr/>
        </p:nvGrpSpPr>
        <p:grpSpPr>
          <a:xfrm>
            <a:off x="827608" y="5172863"/>
            <a:ext cx="4785176" cy="415296"/>
            <a:chOff x="827608" y="5172863"/>
            <a:chExt cx="4785176" cy="4152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D6E555-F4DD-D146-8839-4405C3F56E7A}"/>
                </a:ext>
              </a:extLst>
            </p:cNvPr>
            <p:cNvSpPr/>
            <p:nvPr/>
          </p:nvSpPr>
          <p:spPr>
            <a:xfrm>
              <a:off x="4994109" y="5325939"/>
              <a:ext cx="618675" cy="26222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2879A40B-52F3-4546-88AD-5D31CE28869A}"/>
                </a:ext>
              </a:extLst>
            </p:cNvPr>
            <p:cNvCxnSpPr>
              <a:cxnSpLocks/>
              <a:stCxn id="122" idx="2"/>
              <a:endCxn id="52" idx="1"/>
            </p:cNvCxnSpPr>
            <p:nvPr/>
          </p:nvCxnSpPr>
          <p:spPr>
            <a:xfrm rot="16200000" flipH="1">
              <a:off x="2462959" y="3537512"/>
              <a:ext cx="284186" cy="3554887"/>
            </a:xfrm>
            <a:prstGeom prst="bentConnector2">
              <a:avLst/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0E33FB-C888-2A44-BB74-D837B1FBB838}"/>
                </a:ext>
              </a:extLst>
            </p:cNvPr>
            <p:cNvSpPr/>
            <p:nvPr/>
          </p:nvSpPr>
          <p:spPr>
            <a:xfrm>
              <a:off x="4382496" y="5325939"/>
              <a:ext cx="618675" cy="262220"/>
            </a:xfrm>
            <a:prstGeom prst="rect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5CAA03B-802E-A14C-9461-CE8974E07238}"/>
              </a:ext>
            </a:extLst>
          </p:cNvPr>
          <p:cNvGrpSpPr/>
          <p:nvPr/>
        </p:nvGrpSpPr>
        <p:grpSpPr>
          <a:xfrm>
            <a:off x="4241816" y="4219824"/>
            <a:ext cx="1421945" cy="1106115"/>
            <a:chOff x="4241816" y="4219824"/>
            <a:chExt cx="1421945" cy="110611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CEFFC7-270A-4A47-B9D9-F8E9E158AF72}"/>
                </a:ext>
              </a:extLst>
            </p:cNvPr>
            <p:cNvSpPr/>
            <p:nvPr/>
          </p:nvSpPr>
          <p:spPr bwMode="auto">
            <a:xfrm>
              <a:off x="4943132" y="4319946"/>
              <a:ext cx="720629" cy="234050"/>
            </a:xfrm>
            <a:prstGeom prst="rect">
              <a:avLst/>
            </a:prstGeom>
            <a:solidFill>
              <a:srgbClr val="FF9300"/>
            </a:solidFill>
            <a:ln>
              <a:solidFill>
                <a:schemeClr val="accent5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P-Page #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C76554B-B9A9-8F4A-899D-1D58963B7A66}"/>
                </a:ext>
              </a:extLst>
            </p:cNvPr>
            <p:cNvSpPr txBox="1"/>
            <p:nvPr/>
          </p:nvSpPr>
          <p:spPr>
            <a:xfrm>
              <a:off x="4241816" y="4219824"/>
              <a:ext cx="636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</a:t>
              </a:r>
              <a:b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1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Address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353208-24A5-2C45-BD19-392D15E14185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5303447" y="4553996"/>
              <a:ext cx="0" cy="771943"/>
            </a:xfrm>
            <a:prstGeom prst="straightConnector1">
              <a:avLst/>
            </a:prstGeom>
            <a:ln w="31750">
              <a:solidFill>
                <a:srgbClr val="FF9300"/>
              </a:solidFill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20BD28D-55A5-9047-A72D-CDDB3E594688}"/>
              </a:ext>
            </a:extLst>
          </p:cNvPr>
          <p:cNvGrpSpPr/>
          <p:nvPr/>
        </p:nvGrpSpPr>
        <p:grpSpPr>
          <a:xfrm>
            <a:off x="1937545" y="4047553"/>
            <a:ext cx="5732192" cy="891261"/>
            <a:chOff x="1937545" y="4047553"/>
            <a:chExt cx="5732192" cy="89126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96FF2E-F9BE-FD4E-B50F-89DE1C9C2EA4}"/>
                </a:ext>
              </a:extLst>
            </p:cNvPr>
            <p:cNvSpPr/>
            <p:nvPr/>
          </p:nvSpPr>
          <p:spPr bwMode="auto">
            <a:xfrm>
              <a:off x="5662769" y="4319849"/>
              <a:ext cx="1500936" cy="23405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Offset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921DD9FB-5641-8540-95CD-DA747465B338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rot="5400000" flipH="1" flipV="1">
              <a:off x="3982934" y="2508511"/>
              <a:ext cx="384914" cy="44756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83AB6F7-D986-7545-9578-3ABF07CCF362}"/>
                </a:ext>
              </a:extLst>
            </p:cNvPr>
            <p:cNvCxnSpPr>
              <a:cxnSpLocks/>
              <a:stCxn id="136" idx="3"/>
              <a:endCxn id="102" idx="1"/>
            </p:cNvCxnSpPr>
            <p:nvPr/>
          </p:nvCxnSpPr>
          <p:spPr>
            <a:xfrm flipV="1">
              <a:off x="7163705" y="4047553"/>
              <a:ext cx="506032" cy="3893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EB6A993-F229-E349-ABC3-D45CC8458F44}"/>
              </a:ext>
            </a:extLst>
          </p:cNvPr>
          <p:cNvCxnSpPr>
            <a:cxnSpLocks/>
          </p:cNvCxnSpPr>
          <p:nvPr/>
        </p:nvCxnSpPr>
        <p:spPr>
          <a:xfrm>
            <a:off x="7163705" y="3553811"/>
            <a:ext cx="506032" cy="493742"/>
          </a:xfrm>
          <a:prstGeom prst="bentConnector3">
            <a:avLst>
              <a:gd name="adj1" fmla="val 5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D91B10-CAC2-C140-8A59-CDC6525B6DE7}"/>
              </a:ext>
            </a:extLst>
          </p:cNvPr>
          <p:cNvCxnSpPr>
            <a:cxnSpLocks/>
          </p:cNvCxnSpPr>
          <p:nvPr/>
        </p:nvCxnSpPr>
        <p:spPr>
          <a:xfrm>
            <a:off x="4043067" y="1769616"/>
            <a:ext cx="34475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2" grpId="0" animBg="1"/>
      <p:bldP spid="123" grpId="0"/>
      <p:bldP spid="124" grpId="0" animBg="1"/>
      <p:bldP spid="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1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188377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00208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1207228" y="5719352"/>
            <a:ext cx="129374" cy="546471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920021" y="6011346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page#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669193" y="5862110"/>
            <a:ext cx="135788" cy="248396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262929">
            <a:off x="5146799" y="1815242"/>
            <a:ext cx="8194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1110 1</a:t>
            </a:r>
            <a:r>
              <a:rPr lang="en-US" altLang="en-US" sz="1100" dirty="0">
                <a:solidFill>
                  <a:srgbClr val="0330D8"/>
                </a:solidFill>
                <a:latin typeface="Ubuntu Mono" panose="020B0509030602030204" pitchFamily="49" charset="0"/>
              </a:rPr>
              <a:t>111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7713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sp>
        <p:nvSpPr>
          <p:cNvPr id="136" name="Rounded Rectangular Callout 135">
            <a:extLst>
              <a:ext uri="{FF2B5EF4-FFF2-40B4-BE49-F238E27FC236}">
                <a16:creationId xmlns:a16="http://schemas.microsoft.com/office/drawing/2014/main" id="{6B86B665-39ED-5740-B404-FAA56B14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5" y="2750577"/>
            <a:ext cx="2286000" cy="709714"/>
          </a:xfrm>
          <a:prstGeom prst="wedgeRoundRectCallout">
            <a:avLst>
              <a:gd name="adj1" fmla="val 24601"/>
              <a:gd name="adj2" fmla="val -9175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happens if stack grows to </a:t>
            </a:r>
            <a:r>
              <a:rPr lang="en-US" altLang="en-US" sz="160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1110 0000</a:t>
            </a:r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6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03391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Updating Page Table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78418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03391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03391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3391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3391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03391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03391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03391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03391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03391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3391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08190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08190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13319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13319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08190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7" name="TextBox 136"/>
          <p:cNvSpPr txBox="1">
            <a:spLocks noChangeArrowheads="1"/>
          </p:cNvSpPr>
          <p:nvPr/>
        </p:nvSpPr>
        <p:spPr bwMode="auto">
          <a:xfrm>
            <a:off x="4546637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Ubuntu Mono" panose="020B0509030602030204" pitchFamily="49" charset="0"/>
              </a:rPr>
              <a:t>null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</p:txBody>
      </p: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3053209" y="5852217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3053209" y="5728019"/>
            <a:ext cx="1055683" cy="620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3053209" y="5603821"/>
            <a:ext cx="1056754" cy="6103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3053209" y="5479623"/>
            <a:ext cx="1043817" cy="574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064764" y="5231228"/>
            <a:ext cx="956212" cy="82158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064764" y="5355427"/>
            <a:ext cx="956212" cy="844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064764" y="5479625"/>
            <a:ext cx="956212" cy="883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064764" y="5603823"/>
            <a:ext cx="948048" cy="9195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3053209" y="4858633"/>
            <a:ext cx="1055683" cy="4346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3053209" y="4734435"/>
            <a:ext cx="1042746" cy="4114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3053209" y="4610237"/>
            <a:ext cx="1033690" cy="403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3053209" y="4486039"/>
            <a:ext cx="1033690" cy="3900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3053209" y="3740851"/>
            <a:ext cx="1060857" cy="2212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3053209" y="3865049"/>
            <a:ext cx="1055683" cy="2483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3053209" y="3616653"/>
            <a:ext cx="1055683" cy="2173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3053209" y="1877882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3053209" y="2002080"/>
            <a:ext cx="1055683" cy="12419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064764" y="4610237"/>
            <a:ext cx="969149" cy="70484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072928" y="4486040"/>
            <a:ext cx="952821" cy="6588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064764" y="4361842"/>
            <a:ext cx="960985" cy="6401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072928" y="4237645"/>
            <a:ext cx="952821" cy="6209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066460" y="3962079"/>
            <a:ext cx="967453" cy="271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072928" y="4108912"/>
            <a:ext cx="95451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074624" y="3812190"/>
            <a:ext cx="951125" cy="528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066460" y="1852797"/>
            <a:ext cx="967453" cy="3976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066460" y="2001635"/>
            <a:ext cx="967453" cy="3730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99272" y="1358010"/>
            <a:ext cx="1003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</p:txBody>
      </p:sp>
      <p:sp>
        <p:nvSpPr>
          <p:cNvPr id="140" name="TextBox 136">
            <a:extLst>
              <a:ext uri="{FF2B5EF4-FFF2-40B4-BE49-F238E27FC236}">
                <a16:creationId xmlns:a16="http://schemas.microsoft.com/office/drawing/2014/main" id="{F6E798BA-B5A2-3748-B8F9-A0818955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726" y="1653930"/>
            <a:ext cx="608061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11100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10000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01000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00100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00010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00001</a:t>
            </a:r>
          </a:p>
          <a:p>
            <a:pPr algn="ctr" eaLnBrk="1" hangingPunct="1">
              <a:lnSpc>
                <a:spcPct val="82000"/>
              </a:lnSpc>
            </a:pPr>
            <a:r>
              <a:rPr lang="en-US" altLang="en-US" sz="1200" dirty="0">
                <a:latin typeface="Ubuntu Mono" panose="020B0509030602030204" pitchFamily="49" charset="0"/>
              </a:rPr>
              <a:t>00000</a:t>
            </a:r>
          </a:p>
        </p:txBody>
      </p:sp>
      <p:cxnSp>
        <p:nvCxnSpPr>
          <p:cNvPr id="137" name="Straight Arrow Connector 174">
            <a:extLst>
              <a:ext uri="{FF2B5EF4-FFF2-40B4-BE49-F238E27FC236}">
                <a16:creationId xmlns:a16="http://schemas.microsoft.com/office/drawing/2014/main" id="{49E73CE4-2037-E44F-98AC-7453036E10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151613"/>
            <a:ext cx="1046662" cy="9025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6">
            <a:extLst>
              <a:ext uri="{FF2B5EF4-FFF2-40B4-BE49-F238E27FC236}">
                <a16:creationId xmlns:a16="http://schemas.microsoft.com/office/drawing/2014/main" id="{FD2A5239-0D79-4940-808A-A6FB3A8466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8383" y="2298000"/>
            <a:ext cx="1046662" cy="6807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87">
            <a:extLst>
              <a:ext uri="{FF2B5EF4-FFF2-40B4-BE49-F238E27FC236}">
                <a16:creationId xmlns:a16="http://schemas.microsoft.com/office/drawing/2014/main" id="{E1A4EF0E-816F-4144-8995-3FFB421C7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162026"/>
            <a:ext cx="948047" cy="8413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9">
            <a:extLst>
              <a:ext uri="{FF2B5EF4-FFF2-40B4-BE49-F238E27FC236}">
                <a16:creationId xmlns:a16="http://schemas.microsoft.com/office/drawing/2014/main" id="{73D20C18-DAE4-7047-A71E-F794F17371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9542" y="2310864"/>
            <a:ext cx="954515" cy="81674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1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758" name="Rectangle 138"/>
          <p:cNvSpPr>
            <a:spLocks noChangeArrowheads="1"/>
          </p:cNvSpPr>
          <p:nvPr/>
        </p:nvSpPr>
        <p:spPr bwMode="auto">
          <a:xfrm>
            <a:off x="4614980" y="1753684"/>
            <a:ext cx="451480" cy="4844283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48" name="Rounded Rectangular Callout 137">
            <a:extLst>
              <a:ext uri="{FF2B5EF4-FFF2-40B4-BE49-F238E27FC236}">
                <a16:creationId xmlns:a16="http://schemas.microsoft.com/office/drawing/2014/main" id="{9007D8C6-BAC8-E247-9A05-72FA399A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792" y="3452955"/>
            <a:ext cx="1828800" cy="624548"/>
          </a:xfrm>
          <a:prstGeom prst="wedgeRoundRectCallout">
            <a:avLst>
              <a:gd name="adj1" fmla="val -33058"/>
              <a:gd name="adj2" fmla="val -891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Allocate new pages where room!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B973CF-C4A4-6E4E-AA7A-30787488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8" y="5064482"/>
            <a:ext cx="5943600" cy="51706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Challenge: table size equal to # of pages in virtual memory!</a:t>
            </a:r>
          </a:p>
        </p:txBody>
      </p:sp>
    </p:spTree>
    <p:extLst>
      <p:ext uri="{BB962C8B-B14F-4D97-AF65-F5344CB8AC3E}">
        <p14:creationId xmlns:p14="http://schemas.microsoft.com/office/powerpoint/2010/main" val="5718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Page-table Address Translation: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What needs to be switched on context switch? </a:t>
            </a:r>
          </a:p>
          <a:p>
            <a:pPr lvl="1"/>
            <a:r>
              <a:rPr lang="en-US" altLang="ko-KR" sz="1600" dirty="0"/>
              <a:t>Page-table pointer and page-table size</a:t>
            </a:r>
          </a:p>
          <a:p>
            <a:r>
              <a:rPr lang="en-US" altLang="ko-KR" sz="1800" dirty="0"/>
              <a:t>How big is page table?</a:t>
            </a:r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32-bits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20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4B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4MiB</a:t>
            </a:r>
            <a:endParaRPr lang="en-US" sz="1600" dirty="0"/>
          </a:p>
          <a:p>
            <a:pPr lvl="1">
              <a:lnSpc>
                <a:spcPct val="84000"/>
              </a:lnSpc>
            </a:pPr>
            <a:r>
              <a:rPr lang="en-US" sz="1600" dirty="0">
                <a:latin typeface="Ubuntu Mono" panose="020B0509030602030204" pitchFamily="49" charset="0"/>
              </a:rPr>
              <a:t>64-bits</a:t>
            </a:r>
            <a:r>
              <a:rPr lang="en-US" sz="1600" dirty="0"/>
              <a:t> and </a:t>
            </a:r>
            <a:r>
              <a:rPr lang="en-US" sz="16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pages ⇒ </a:t>
            </a:r>
            <a:r>
              <a:rPr lang="en-US" sz="1600" dirty="0">
                <a:latin typeface="Ubuntu Mono" panose="020B0509030602030204" pitchFamily="49" charset="0"/>
              </a:rPr>
              <a:t>2</a:t>
            </a:r>
            <a:r>
              <a:rPr lang="en-US" sz="1600" baseline="30000" dirty="0">
                <a:latin typeface="Ubuntu Mono" panose="020B0509030602030204" pitchFamily="49" charset="0"/>
              </a:rPr>
              <a:t>52</a:t>
            </a:r>
            <a:r>
              <a:rPr lang="en-US" sz="1600" dirty="0"/>
              <a:t> entries x </a:t>
            </a:r>
            <a:r>
              <a:rPr lang="en-US" sz="1600" dirty="0">
                <a:latin typeface="Ubuntu Mono" panose="020B0509030602030204" pitchFamily="49" charset="0"/>
              </a:rPr>
              <a:t>8B</a:t>
            </a:r>
            <a:r>
              <a:rPr lang="en-US" sz="1600" dirty="0"/>
              <a:t> each ⇒ </a:t>
            </a:r>
            <a:r>
              <a:rPr lang="en-US" sz="1600" dirty="0">
                <a:latin typeface="Ubuntu Mono" panose="020B0509030602030204" pitchFamily="49" charset="0"/>
              </a:rPr>
              <a:t>32PiB</a:t>
            </a:r>
            <a:r>
              <a:rPr lang="en-US" sz="1600" dirty="0"/>
              <a:t> </a:t>
            </a:r>
            <a:endParaRPr lang="en-US" altLang="ko-KR" sz="105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altLang="ko-KR" sz="1800" dirty="0"/>
              <a:t>Upsides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Simple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Easy to share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800" dirty="0"/>
              <a:t>Downsides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Inefficient for sparse address spaces</a:t>
            </a:r>
          </a:p>
          <a:p>
            <a:pPr lvl="1"/>
            <a:r>
              <a:rPr lang="en-US" sz="1600" dirty="0"/>
              <a:t>There are too many unused page-table entries</a:t>
            </a:r>
          </a:p>
          <a:p>
            <a:pPr lvl="1"/>
            <a:r>
              <a:rPr lang="en-US" altLang="ko-KR" sz="1600" dirty="0"/>
              <a:t>What if page size is very small?</a:t>
            </a:r>
          </a:p>
          <a:p>
            <a:pPr lvl="2"/>
            <a:r>
              <a:rPr lang="en-US" altLang="ko-KR" sz="1400" dirty="0"/>
              <a:t>With </a:t>
            </a:r>
            <a:r>
              <a:rPr lang="en-US" altLang="ko-KR" sz="1400" dirty="0">
                <a:latin typeface="Ubuntu Mono" panose="020B0509030602030204" pitchFamily="49" charset="0"/>
              </a:rPr>
              <a:t>1KiB</a:t>
            </a:r>
            <a:r>
              <a:rPr lang="en-US" altLang="ko-KR" sz="1400" dirty="0"/>
              <a:t> pages, we need </a:t>
            </a:r>
            <a:r>
              <a:rPr lang="en-US" altLang="ko-KR" sz="1400" dirty="0">
                <a:latin typeface="Ubuntu Mono" panose="020B0509030602030204" pitchFamily="49" charset="0"/>
              </a:rPr>
              <a:t>2</a:t>
            </a:r>
            <a:r>
              <a:rPr lang="en-US" altLang="ko-KR" sz="1400" baseline="30000" dirty="0">
                <a:latin typeface="Ubuntu Mono" panose="020B0509030602030204" pitchFamily="49" charset="0"/>
              </a:rPr>
              <a:t>22</a:t>
            </a:r>
            <a:r>
              <a:rPr lang="en-US" altLang="ko-KR" sz="1400" dirty="0"/>
              <a:t> (~4 million) table entries!</a:t>
            </a:r>
          </a:p>
          <a:p>
            <a:pPr lvl="1"/>
            <a:r>
              <a:rPr lang="en-US" altLang="ko-KR" sz="1600" dirty="0"/>
              <a:t>What if page size is too big?</a:t>
            </a:r>
          </a:p>
          <a:p>
            <a:pPr lvl="2"/>
            <a:r>
              <a:rPr lang="en-US" altLang="ko-KR" sz="1400" dirty="0"/>
              <a:t>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41951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19" name="Rectangle 121"/>
          <p:cNvSpPr>
            <a:spLocks noChangeArrowheads="1"/>
          </p:cNvSpPr>
          <p:nvPr/>
        </p:nvSpPr>
        <p:spPr bwMode="auto">
          <a:xfrm>
            <a:off x="7355196" y="5036715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0" name="Rectangle 36"/>
          <p:cNvSpPr>
            <a:spLocks noChangeArrowheads="1"/>
          </p:cNvSpPr>
          <p:nvPr/>
        </p:nvSpPr>
        <p:spPr bwMode="auto">
          <a:xfrm>
            <a:off x="7468373" y="5091277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23622" name="Rectangle 37"/>
          <p:cNvSpPr>
            <a:spLocks noChangeArrowheads="1"/>
          </p:cNvSpPr>
          <p:nvPr/>
        </p:nvSpPr>
        <p:spPr bwMode="auto">
          <a:xfrm>
            <a:off x="7606010" y="5145976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Two-level Page-table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</a:p>
        </p:txBody>
      </p:sp>
      <p:sp>
        <p:nvSpPr>
          <p:cNvPr id="671838" name="Rectangle 94"/>
          <p:cNvSpPr>
            <a:spLocks noGrp="1" noChangeArrowheads="1"/>
          </p:cNvSpPr>
          <p:nvPr>
            <p:ph idx="1"/>
          </p:nvPr>
        </p:nvSpPr>
        <p:spPr>
          <a:xfrm>
            <a:off x="628650" y="5148966"/>
            <a:ext cx="7886700" cy="1496309"/>
          </a:xfrm>
        </p:spPr>
        <p:txBody>
          <a:bodyPr/>
          <a:lstStyle/>
          <a:p>
            <a:r>
              <a:rPr lang="en-US" altLang="ko-KR" sz="1600" dirty="0"/>
              <a:t>Tables fixed size (e.g., 1024 entries)</a:t>
            </a:r>
          </a:p>
          <a:p>
            <a:pPr lvl="1"/>
            <a:r>
              <a:rPr lang="en-US" altLang="ko-KR" sz="1400" dirty="0"/>
              <a:t>On context switch: save single page-table-pointer register</a:t>
            </a:r>
          </a:p>
          <a:p>
            <a:r>
              <a:rPr lang="en-US" altLang="ko-KR" sz="1600" dirty="0"/>
              <a:t>Valid bits on page-table entries </a:t>
            </a:r>
          </a:p>
          <a:p>
            <a:pPr lvl="1"/>
            <a:r>
              <a:rPr lang="en-US" altLang="ko-KR" sz="1400" dirty="0"/>
              <a:t>Don’t need every 2nd-level table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Even when exist, 2nd-level tables can reside on disk if not in use</a:t>
            </a:r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43810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3" name="Rectangle 55"/>
          <p:cNvSpPr>
            <a:spLocks noChangeArrowheads="1"/>
          </p:cNvSpPr>
          <p:nvPr/>
        </p:nvSpPr>
        <p:spPr bwMode="auto">
          <a:xfrm>
            <a:off x="3346789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10 bits</a:t>
            </a:r>
          </a:p>
        </p:txBody>
      </p:sp>
      <p:sp>
        <p:nvSpPr>
          <p:cNvPr id="23604" name="Rectangle 56"/>
          <p:cNvSpPr>
            <a:spLocks noChangeArrowheads="1"/>
          </p:cNvSpPr>
          <p:nvPr/>
        </p:nvSpPr>
        <p:spPr bwMode="auto">
          <a:xfrm>
            <a:off x="4452468" y="1406362"/>
            <a:ext cx="621965" cy="20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100" b="0">
                <a:latin typeface="Ubuntu Mono" panose="020B0509030602030204" pitchFamily="49" charset="0"/>
                <a:ea typeface="Gill Sans" charset="0"/>
                <a:cs typeface="Gill Sans" charset="0"/>
              </a:rPr>
              <a:t>12 bits</a:t>
            </a:r>
          </a:p>
        </p:txBody>
      </p:sp>
      <p:sp>
        <p:nvSpPr>
          <p:cNvPr id="23593" name="Rectangle 5" descr="80%"/>
          <p:cNvSpPr>
            <a:spLocks noChangeArrowheads="1"/>
          </p:cNvSpPr>
          <p:nvPr/>
        </p:nvSpPr>
        <p:spPr bwMode="auto">
          <a:xfrm>
            <a:off x="3489673" y="3609933"/>
            <a:ext cx="669925" cy="142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4" name="Rectangle 6" descr="75%"/>
          <p:cNvSpPr>
            <a:spLocks noChangeArrowheads="1"/>
          </p:cNvSpPr>
          <p:nvPr/>
        </p:nvSpPr>
        <p:spPr bwMode="auto">
          <a:xfrm>
            <a:off x="3489673" y="4174447"/>
            <a:ext cx="669925" cy="1444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5" name="Rectangle 7" descr="75%"/>
          <p:cNvSpPr>
            <a:spLocks noChangeArrowheads="1"/>
          </p:cNvSpPr>
          <p:nvPr/>
        </p:nvSpPr>
        <p:spPr bwMode="auto">
          <a:xfrm>
            <a:off x="3489673" y="4314527"/>
            <a:ext cx="669925" cy="1428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3215271" y="475304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 flipH="1">
            <a:off x="4159417" y="475304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EFF141-DFF9-E542-890D-8DD4DD163E2F}"/>
              </a:ext>
            </a:extLst>
          </p:cNvPr>
          <p:cNvSpPr/>
          <p:nvPr/>
        </p:nvSpPr>
        <p:spPr bwMode="auto">
          <a:xfrm>
            <a:off x="2264262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V-P1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D525B6-621D-8942-A90E-99DA8F25D60A}"/>
              </a:ext>
            </a:extLst>
          </p:cNvPr>
          <p:cNvSpPr txBox="1"/>
          <p:nvPr/>
        </p:nvSpPr>
        <p:spPr>
          <a:xfrm>
            <a:off x="1625642" y="1878645"/>
            <a:ext cx="111267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83BCB89-89D6-C742-9193-2CB50361F2D4}"/>
              </a:ext>
            </a:extLst>
          </p:cNvPr>
          <p:cNvSpPr/>
          <p:nvPr/>
        </p:nvSpPr>
        <p:spPr bwMode="auto">
          <a:xfrm>
            <a:off x="3218354" y="1627301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V-P2 </a:t>
            </a:r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Index</a:t>
            </a:r>
            <a:endParaRPr kumimoji="0" 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A6F4F5-0D8C-5148-ADFD-6B35F4DD2713}"/>
              </a:ext>
            </a:extLst>
          </p:cNvPr>
          <p:cNvSpPr/>
          <p:nvPr/>
        </p:nvSpPr>
        <p:spPr bwMode="auto">
          <a:xfrm>
            <a:off x="1240835" y="3357236"/>
            <a:ext cx="1294681" cy="23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Page-table Pointer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7470283-EAB4-744A-BB8E-1945FC1560AE}"/>
              </a:ext>
            </a:extLst>
          </p:cNvPr>
          <p:cNvCxnSpPr>
            <a:cxnSpLocks/>
            <a:stCxn id="80" idx="2"/>
            <a:endCxn id="23593" idx="1"/>
          </p:cNvCxnSpPr>
          <p:nvPr/>
        </p:nvCxnSpPr>
        <p:spPr>
          <a:xfrm rot="16200000" flipH="1">
            <a:off x="2206747" y="2398445"/>
            <a:ext cx="1820020" cy="745832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2" name="Rectangle 4"/>
          <p:cNvSpPr>
            <a:spLocks noChangeArrowheads="1"/>
          </p:cNvSpPr>
          <p:nvPr/>
        </p:nvSpPr>
        <p:spPr bwMode="auto">
          <a:xfrm>
            <a:off x="3489673" y="3464461"/>
            <a:ext cx="669925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3482317" y="4635474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3039946-4218-E44F-8B42-2B42812B175A}"/>
              </a:ext>
            </a:extLst>
          </p:cNvPr>
          <p:cNvCxnSpPr>
            <a:cxnSpLocks/>
            <a:stCxn id="23593" idx="3"/>
          </p:cNvCxnSpPr>
          <p:nvPr/>
        </p:nvCxnSpPr>
        <p:spPr>
          <a:xfrm flipV="1">
            <a:off x="4159598" y="2189724"/>
            <a:ext cx="1644989" cy="1491647"/>
          </a:xfrm>
          <a:prstGeom prst="bentConnector3">
            <a:avLst>
              <a:gd name="adj1" fmla="val 37691"/>
            </a:avLst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4F806D8-0439-7A45-BD88-27B165DB3027}"/>
              </a:ext>
            </a:extLst>
          </p:cNvPr>
          <p:cNvCxnSpPr>
            <a:cxnSpLocks/>
            <a:stCxn id="83" idx="2"/>
            <a:endCxn id="23591" idx="1"/>
          </p:cNvCxnSpPr>
          <p:nvPr/>
        </p:nvCxnSpPr>
        <p:spPr>
          <a:xfrm rot="16200000" flipH="1">
            <a:off x="4117269" y="1442015"/>
            <a:ext cx="1271961" cy="2110632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DC2A83-A37B-E046-BE25-E7C9A470EC79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2535516" y="3474261"/>
            <a:ext cx="94680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1D34D-AEA7-FD42-BBD1-6EBF3CA9306E}"/>
              </a:ext>
            </a:extLst>
          </p:cNvPr>
          <p:cNvSpPr/>
          <p:nvPr/>
        </p:nvSpPr>
        <p:spPr bwMode="auto">
          <a:xfrm>
            <a:off x="4177511" y="1627301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8791291-2AE1-B74A-A2AA-28446BA0E1E3}"/>
              </a:ext>
            </a:extLst>
          </p:cNvPr>
          <p:cNvCxnSpPr>
            <a:cxnSpLocks/>
            <a:stCxn id="23595" idx="3"/>
          </p:cNvCxnSpPr>
          <p:nvPr/>
        </p:nvCxnSpPr>
        <p:spPr>
          <a:xfrm>
            <a:off x="4159598" y="4385965"/>
            <a:ext cx="1644989" cy="659936"/>
          </a:xfrm>
          <a:prstGeom prst="bentConnector3">
            <a:avLst>
              <a:gd name="adj1" fmla="val 37691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4" name="Rectangle 12"/>
          <p:cNvSpPr>
            <a:spLocks noChangeArrowheads="1"/>
          </p:cNvSpPr>
          <p:nvPr/>
        </p:nvSpPr>
        <p:spPr bwMode="auto">
          <a:xfrm>
            <a:off x="5808565" y="3619381"/>
            <a:ext cx="668338" cy="11558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5" name="Rectangle 13" descr="50%"/>
          <p:cNvSpPr>
            <a:spLocks noChangeArrowheads="1"/>
          </p:cNvSpPr>
          <p:nvPr/>
        </p:nvSpPr>
        <p:spPr bwMode="auto">
          <a:xfrm>
            <a:off x="5808565" y="4123870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6" name="Rectangle 14" descr="50%"/>
          <p:cNvSpPr>
            <a:spLocks noChangeArrowheads="1"/>
          </p:cNvSpPr>
          <p:nvPr/>
        </p:nvSpPr>
        <p:spPr bwMode="auto">
          <a:xfrm>
            <a:off x="5808565" y="2818059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7" name="Rectangle 15" descr="50%"/>
          <p:cNvSpPr>
            <a:spLocks noChangeArrowheads="1"/>
          </p:cNvSpPr>
          <p:nvPr/>
        </p:nvSpPr>
        <p:spPr bwMode="auto">
          <a:xfrm>
            <a:off x="5808565" y="3987236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5808565" y="5034929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1" name="Rectangle 17" descr="50%"/>
          <p:cNvSpPr>
            <a:spLocks noChangeArrowheads="1"/>
          </p:cNvSpPr>
          <p:nvPr/>
        </p:nvSpPr>
        <p:spPr bwMode="auto">
          <a:xfrm>
            <a:off x="5808565" y="5338188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2" name="Rectangle 18" descr="50%"/>
          <p:cNvSpPr>
            <a:spLocks noChangeArrowheads="1"/>
          </p:cNvSpPr>
          <p:nvPr/>
        </p:nvSpPr>
        <p:spPr bwMode="auto">
          <a:xfrm>
            <a:off x="5808565" y="5712335"/>
            <a:ext cx="668338" cy="14446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3" name="Rectangle 19" descr="50%"/>
          <p:cNvSpPr>
            <a:spLocks noChangeArrowheads="1"/>
          </p:cNvSpPr>
          <p:nvPr/>
        </p:nvSpPr>
        <p:spPr bwMode="auto">
          <a:xfrm>
            <a:off x="5808565" y="6047285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89" name="Rectangle 9" descr="50%"/>
          <p:cNvSpPr>
            <a:spLocks noChangeArrowheads="1"/>
          </p:cNvSpPr>
          <p:nvPr/>
        </p:nvSpPr>
        <p:spPr bwMode="auto">
          <a:xfrm>
            <a:off x="5808565" y="2556576"/>
            <a:ext cx="668338" cy="14287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0" name="Rectangle 10" descr="50%"/>
          <p:cNvSpPr>
            <a:spLocks noChangeArrowheads="1"/>
          </p:cNvSpPr>
          <p:nvPr/>
        </p:nvSpPr>
        <p:spPr bwMode="auto">
          <a:xfrm>
            <a:off x="5808565" y="2310763"/>
            <a:ext cx="668338" cy="14128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91" name="Rectangle 11" descr="70%"/>
          <p:cNvSpPr>
            <a:spLocks noChangeArrowheads="1"/>
          </p:cNvSpPr>
          <p:nvPr/>
        </p:nvSpPr>
        <p:spPr bwMode="auto">
          <a:xfrm>
            <a:off x="5808565" y="3061080"/>
            <a:ext cx="668338" cy="14446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3C7144DE-8B75-2248-8901-32F289A75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7612" y="6318407"/>
            <a:ext cx="256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9" name="Line 49">
            <a:extLst>
              <a:ext uri="{FF2B5EF4-FFF2-40B4-BE49-F238E27FC236}">
                <a16:creationId xmlns:a16="http://schemas.microsoft.com/office/drawing/2014/main" id="{CDBE7795-D0E9-9E44-BD5D-E2F44A8B96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1758" y="6318407"/>
            <a:ext cx="2786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3B363D9-0190-F74B-90F4-1C5BCA3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80" y="6218633"/>
            <a:ext cx="666849" cy="21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200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 bytes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3768FD-8003-5A45-9632-045C3E58FAB6}"/>
              </a:ext>
            </a:extLst>
          </p:cNvPr>
          <p:cNvCxnSpPr>
            <a:cxnSpLocks/>
            <a:stCxn id="23583" idx="3"/>
          </p:cNvCxnSpPr>
          <p:nvPr/>
        </p:nvCxnSpPr>
        <p:spPr>
          <a:xfrm flipV="1">
            <a:off x="6476903" y="5145977"/>
            <a:ext cx="1129107" cy="9727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183CFD9-943A-BA49-B138-2FC41BE5E249}"/>
              </a:ext>
            </a:extLst>
          </p:cNvPr>
          <p:cNvCxnSpPr>
            <a:cxnSpLocks/>
            <a:stCxn id="23582" idx="3"/>
          </p:cNvCxnSpPr>
          <p:nvPr/>
        </p:nvCxnSpPr>
        <p:spPr>
          <a:xfrm flipV="1">
            <a:off x="6476903" y="5091277"/>
            <a:ext cx="976410" cy="6932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513D877-83FC-CC4F-B391-5699840E62AB}"/>
              </a:ext>
            </a:extLst>
          </p:cNvPr>
          <p:cNvCxnSpPr>
            <a:cxnSpLocks/>
            <a:stCxn id="23581" idx="3"/>
          </p:cNvCxnSpPr>
          <p:nvPr/>
        </p:nvCxnSpPr>
        <p:spPr>
          <a:xfrm flipV="1">
            <a:off x="6476903" y="5026158"/>
            <a:ext cx="878293" cy="38426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21">
            <a:extLst>
              <a:ext uri="{FF2B5EF4-FFF2-40B4-BE49-F238E27FC236}">
                <a16:creationId xmlns:a16="http://schemas.microsoft.com/office/drawing/2014/main" id="{EF88F110-724F-EC48-9645-0AA60775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3613498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51" name="Rectangle 36">
            <a:extLst>
              <a:ext uri="{FF2B5EF4-FFF2-40B4-BE49-F238E27FC236}">
                <a16:creationId xmlns:a16="http://schemas.microsoft.com/office/drawing/2014/main" id="{7FBA07C9-7FD6-4243-8E92-23DC6078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3668060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F76DA42-B8EF-BF49-84A8-FC3A3205E75D}"/>
              </a:ext>
            </a:extLst>
          </p:cNvPr>
          <p:cNvCxnSpPr>
            <a:cxnSpLocks/>
            <a:stCxn id="23585" idx="3"/>
          </p:cNvCxnSpPr>
          <p:nvPr/>
        </p:nvCxnSpPr>
        <p:spPr>
          <a:xfrm flipV="1">
            <a:off x="6476903" y="3667512"/>
            <a:ext cx="987394" cy="5285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B3C76FA8-5D35-D84E-B706-CE2D7ADA6F52}"/>
              </a:ext>
            </a:extLst>
          </p:cNvPr>
          <p:cNvCxnSpPr>
            <a:cxnSpLocks/>
            <a:stCxn id="23587" idx="3"/>
          </p:cNvCxnSpPr>
          <p:nvPr/>
        </p:nvCxnSpPr>
        <p:spPr>
          <a:xfrm flipV="1">
            <a:off x="6476903" y="3604270"/>
            <a:ext cx="878293" cy="45519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2" name="Rectangle 121">
            <a:extLst>
              <a:ext uri="{FF2B5EF4-FFF2-40B4-BE49-F238E27FC236}">
                <a16:creationId xmlns:a16="http://schemas.microsoft.com/office/drawing/2014/main" id="{9DA73FA9-1D65-894B-B356-0B9A9730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196" y="2205234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3" name="Rectangle 36">
            <a:extLst>
              <a:ext uri="{FF2B5EF4-FFF2-40B4-BE49-F238E27FC236}">
                <a16:creationId xmlns:a16="http://schemas.microsoft.com/office/drawing/2014/main" id="{D4A95994-8BD4-4442-AE54-EA4088A5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73" y="2259796"/>
            <a:ext cx="668338" cy="115454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74" name="Rectangle 37">
            <a:extLst>
              <a:ext uri="{FF2B5EF4-FFF2-40B4-BE49-F238E27FC236}">
                <a16:creationId xmlns:a16="http://schemas.microsoft.com/office/drawing/2014/main" id="{560CDED5-775F-D24C-94AD-F1DB2794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010" y="2314495"/>
            <a:ext cx="666750" cy="115585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0F690CE-773B-A04B-91CB-BC1F8CF639CA}"/>
              </a:ext>
            </a:extLst>
          </p:cNvPr>
          <p:cNvCxnSpPr>
            <a:cxnSpLocks/>
            <a:stCxn id="23589" idx="3"/>
          </p:cNvCxnSpPr>
          <p:nvPr/>
        </p:nvCxnSpPr>
        <p:spPr>
          <a:xfrm flipV="1">
            <a:off x="6476903" y="2259248"/>
            <a:ext cx="987394" cy="36876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C3F13AB9-9777-2142-84A5-D239D55468E9}"/>
              </a:ext>
            </a:extLst>
          </p:cNvPr>
          <p:cNvCxnSpPr>
            <a:cxnSpLocks/>
            <a:stCxn id="23590" idx="3"/>
          </p:cNvCxnSpPr>
          <p:nvPr/>
        </p:nvCxnSpPr>
        <p:spPr>
          <a:xfrm flipV="1">
            <a:off x="6476903" y="2196007"/>
            <a:ext cx="878293" cy="1854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BFFD4253-CA64-ED43-8BFB-EA468EE81D40}"/>
              </a:ext>
            </a:extLst>
          </p:cNvPr>
          <p:cNvCxnSpPr>
            <a:cxnSpLocks/>
            <a:stCxn id="23594" idx="3"/>
          </p:cNvCxnSpPr>
          <p:nvPr/>
        </p:nvCxnSpPr>
        <p:spPr>
          <a:xfrm flipV="1">
            <a:off x="4159598" y="3624358"/>
            <a:ext cx="1644989" cy="62232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37">
            <a:extLst>
              <a:ext uri="{FF2B5EF4-FFF2-40B4-BE49-F238E27FC236}">
                <a16:creationId xmlns:a16="http://schemas.microsoft.com/office/drawing/2014/main" id="{0D862095-7EDA-BC4E-9B07-54981DC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591" y="2369057"/>
            <a:ext cx="666750" cy="115585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0" dirty="0">
                <a:latin typeface="Ubuntu Mono" panose="020B0509030602030204" pitchFamily="49" charset="0"/>
                <a:ea typeface="Gill Sans" charset="0"/>
                <a:cs typeface="Gill Sans" charset="0"/>
              </a:rPr>
              <a:t>4K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FDAC18A9-D2C8-1642-ABC4-B1511DAA24D1}"/>
              </a:ext>
            </a:extLst>
          </p:cNvPr>
          <p:cNvCxnSpPr>
            <a:cxnSpLocks/>
            <a:stCxn id="23591" idx="3"/>
            <a:endCxn id="197" idx="2"/>
          </p:cNvCxnSpPr>
          <p:nvPr/>
        </p:nvCxnSpPr>
        <p:spPr>
          <a:xfrm flipV="1">
            <a:off x="6476903" y="1598067"/>
            <a:ext cx="332620" cy="1535245"/>
          </a:xfrm>
          <a:prstGeom prst="bentConnector2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2255E8FA-B897-2447-8F65-BEFB970212A6}"/>
              </a:ext>
            </a:extLst>
          </p:cNvPr>
          <p:cNvCxnSpPr>
            <a:cxnSpLocks/>
          </p:cNvCxnSpPr>
          <p:nvPr/>
        </p:nvCxnSpPr>
        <p:spPr>
          <a:xfrm flipV="1">
            <a:off x="6476903" y="2318225"/>
            <a:ext cx="1125639" cy="57127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8" name="Rectangle 8"/>
          <p:cNvSpPr>
            <a:spLocks noChangeArrowheads="1"/>
          </p:cNvSpPr>
          <p:nvPr/>
        </p:nvSpPr>
        <p:spPr bwMode="auto">
          <a:xfrm>
            <a:off x="5808565" y="2187980"/>
            <a:ext cx="668338" cy="11545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98A1BA-3432-4A40-B14B-362EFDAE2AB2}"/>
              </a:ext>
            </a:extLst>
          </p:cNvPr>
          <p:cNvSpPr/>
          <p:nvPr/>
        </p:nvSpPr>
        <p:spPr bwMode="auto">
          <a:xfrm>
            <a:off x="6329944" y="1364017"/>
            <a:ext cx="959157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0A6906C-2A23-6E4C-8DCF-3846BDC98BA6}"/>
              </a:ext>
            </a:extLst>
          </p:cNvPr>
          <p:cNvSpPr/>
          <p:nvPr/>
        </p:nvSpPr>
        <p:spPr bwMode="auto">
          <a:xfrm>
            <a:off x="7289101" y="1364017"/>
            <a:ext cx="1287462" cy="2340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EF99FA47-E549-7048-BE58-38CAFEB42756}"/>
              </a:ext>
            </a:extLst>
          </p:cNvPr>
          <p:cNvCxnSpPr>
            <a:cxnSpLocks/>
            <a:stCxn id="82" idx="2"/>
            <a:endCxn id="198" idx="2"/>
          </p:cNvCxnSpPr>
          <p:nvPr/>
        </p:nvCxnSpPr>
        <p:spPr>
          <a:xfrm rot="5400000" flipH="1" flipV="1">
            <a:off x="6245395" y="173914"/>
            <a:ext cx="263284" cy="3111590"/>
          </a:xfrm>
          <a:prstGeom prst="bentConnector3">
            <a:avLst>
              <a:gd name="adj1" fmla="val -67882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E982155-0543-F745-B47D-5481EB005C98}"/>
              </a:ext>
            </a:extLst>
          </p:cNvPr>
          <p:cNvSpPr txBox="1"/>
          <p:nvPr/>
        </p:nvSpPr>
        <p:spPr>
          <a:xfrm>
            <a:off x="5657336" y="1603571"/>
            <a:ext cx="11701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136266-AF50-6741-B7F1-C62B4108BD8D}"/>
              </a:ext>
            </a:extLst>
          </p:cNvPr>
          <p:cNvCxnSpPr>
            <a:cxnSpLocks/>
          </p:cNvCxnSpPr>
          <p:nvPr/>
        </p:nvCxnSpPr>
        <p:spPr>
          <a:xfrm>
            <a:off x="6809523" y="2381407"/>
            <a:ext cx="929068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D1B09CBA-EE9A-4246-AA86-4CCF6EA236E1}"/>
              </a:ext>
            </a:extLst>
          </p:cNvPr>
          <p:cNvCxnSpPr>
            <a:cxnSpLocks/>
            <a:endCxn id="187" idx="3"/>
          </p:cNvCxnSpPr>
          <p:nvPr/>
        </p:nvCxnSpPr>
        <p:spPr>
          <a:xfrm rot="16200000" flipH="1">
            <a:off x="7715103" y="2256747"/>
            <a:ext cx="914523" cy="465954"/>
          </a:xfrm>
          <a:prstGeom prst="bentConnector4">
            <a:avLst>
              <a:gd name="adj1" fmla="val 696"/>
              <a:gd name="adj2" fmla="val 149061"/>
            </a:avLst>
          </a:prstGeom>
          <a:ln w="31750">
            <a:solidFill>
              <a:srgbClr val="7030A0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 animBg="1"/>
      <p:bldP spid="23620" grpId="0" animBg="1"/>
      <p:bldP spid="23622" grpId="0" animBg="1"/>
      <p:bldP spid="671838" grpId="0" build="p"/>
      <p:bldP spid="23602" grpId="0"/>
      <p:bldP spid="23603" grpId="0"/>
      <p:bldP spid="23604" grpId="0"/>
      <p:bldP spid="23593" grpId="0" animBg="1"/>
      <p:bldP spid="23594" grpId="0" animBg="1"/>
      <p:bldP spid="23595" grpId="0" animBg="1"/>
      <p:bldP spid="23600" grpId="0" animBg="1"/>
      <p:bldP spid="23601" grpId="0" animBg="1"/>
      <p:bldP spid="80" grpId="0" animBg="1"/>
      <p:bldP spid="81" grpId="0"/>
      <p:bldP spid="83" grpId="0" animBg="1"/>
      <p:bldP spid="84" grpId="0" animBg="1"/>
      <p:bldP spid="23592" grpId="0" animBg="1"/>
      <p:bldP spid="23599" grpId="0"/>
      <p:bldP spid="82" grpId="0" animBg="1"/>
      <p:bldP spid="23584" grpId="0" animBg="1"/>
      <p:bldP spid="23585" grpId="0" animBg="1"/>
      <p:bldP spid="23586" grpId="0" animBg="1"/>
      <p:bldP spid="23587" grpId="0" animBg="1"/>
      <p:bldP spid="23580" grpId="0" animBg="1"/>
      <p:bldP spid="23581" grpId="0" animBg="1"/>
      <p:bldP spid="23582" grpId="0" animBg="1"/>
      <p:bldP spid="23583" grpId="0" animBg="1"/>
      <p:bldP spid="23589" grpId="0" animBg="1"/>
      <p:bldP spid="23590" grpId="0" animBg="1"/>
      <p:bldP spid="23591" grpId="0" animBg="1"/>
      <p:bldP spid="128" grpId="0" animBg="1"/>
      <p:bldP spid="129" grpId="0" animBg="1"/>
      <p:bldP spid="130" grpId="0"/>
      <p:bldP spid="150" grpId="0" animBg="1"/>
      <p:bldP spid="151" grpId="0" animBg="1"/>
      <p:bldP spid="172" grpId="0" animBg="1"/>
      <p:bldP spid="173" grpId="0" animBg="1"/>
      <p:bldP spid="174" grpId="0" animBg="1"/>
      <p:bldP spid="187" grpId="0" animBg="1"/>
      <p:bldP spid="23588" grpId="0" animBg="1"/>
      <p:bldP spid="197" grpId="0" animBg="1"/>
      <p:bldP spid="198" grpId="0" animBg="1"/>
      <p:bldP spid="2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Address Translation</a:t>
            </a:r>
            <a:endParaRPr lang="en-US" altLang="en-US" dirty="0"/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  <a:cs typeface="Helvetica" charset="0"/>
              </a:rPr>
              <a:t>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885645" y="2720100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523336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574633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23336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cxnSp>
        <p:nvCxnSpPr>
          <p:cNvPr id="192" name="Straight Arrow Connector 199">
            <a:extLst>
              <a:ext uri="{FF2B5EF4-FFF2-40B4-BE49-F238E27FC236}">
                <a16:creationId xmlns:a16="http://schemas.microsoft.com/office/drawing/2014/main" id="{0B735605-2AC5-164D-998F-21ED0644A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274809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202">
            <a:extLst>
              <a:ext uri="{FF2B5EF4-FFF2-40B4-BE49-F238E27FC236}">
                <a16:creationId xmlns:a16="http://schemas.microsoft.com/office/drawing/2014/main" id="{3130BE7B-835C-6540-A7C1-A0CC14E1C5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397535"/>
            <a:ext cx="687776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203">
            <a:extLst>
              <a:ext uri="{FF2B5EF4-FFF2-40B4-BE49-F238E27FC236}">
                <a16:creationId xmlns:a16="http://schemas.microsoft.com/office/drawing/2014/main" id="{3FE32499-24DD-0843-95FD-F33567E83D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580345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205">
            <a:extLst>
              <a:ext uri="{FF2B5EF4-FFF2-40B4-BE49-F238E27FC236}">
                <a16:creationId xmlns:a16="http://schemas.microsoft.com/office/drawing/2014/main" id="{29C1D684-B271-4446-8D44-0C2C11864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2703071"/>
            <a:ext cx="674992" cy="4308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208">
            <a:extLst>
              <a:ext uri="{FF2B5EF4-FFF2-40B4-BE49-F238E27FC236}">
                <a16:creationId xmlns:a16="http://schemas.microsoft.com/office/drawing/2014/main" id="{D97E8A84-FF29-0F46-A0A1-082B45F547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563430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212">
            <a:extLst>
              <a:ext uri="{FF2B5EF4-FFF2-40B4-BE49-F238E27FC236}">
                <a16:creationId xmlns:a16="http://schemas.microsoft.com/office/drawing/2014/main" id="{C8428CD8-B05C-4945-8F08-7B514EFEF4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686156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213">
            <a:extLst>
              <a:ext uri="{FF2B5EF4-FFF2-40B4-BE49-F238E27FC236}">
                <a16:creationId xmlns:a16="http://schemas.microsoft.com/office/drawing/2014/main" id="{53CADFF7-1081-2F4D-B814-7889616C7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3440704"/>
            <a:ext cx="674992" cy="429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214">
            <a:extLst>
              <a:ext uri="{FF2B5EF4-FFF2-40B4-BE49-F238E27FC236}">
                <a16:creationId xmlns:a16="http://schemas.microsoft.com/office/drawing/2014/main" id="{2BD45A55-87F2-5C4A-9177-F00C4CB06F91}"/>
              </a:ext>
            </a:extLst>
          </p:cNvPr>
          <p:cNvCxnSpPr>
            <a:cxnSpLocks noChangeShapeType="1"/>
            <a:stCxn id="224" idx="7"/>
          </p:cNvCxnSpPr>
          <p:nvPr/>
        </p:nvCxnSpPr>
        <p:spPr bwMode="auto">
          <a:xfrm flipV="1">
            <a:off x="4192303" y="2184253"/>
            <a:ext cx="858915" cy="108134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218">
            <a:extLst>
              <a:ext uri="{FF2B5EF4-FFF2-40B4-BE49-F238E27FC236}">
                <a16:creationId xmlns:a16="http://schemas.microsoft.com/office/drawing/2014/main" id="{A5D10AB1-E78C-A140-A794-C1D81140C1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20">
            <a:extLst>
              <a:ext uri="{FF2B5EF4-FFF2-40B4-BE49-F238E27FC236}">
                <a16:creationId xmlns:a16="http://schemas.microsoft.com/office/drawing/2014/main" id="{447C0807-94C9-1346-B7EA-BB65644D0F09}"/>
              </a:ext>
            </a:extLst>
          </p:cNvPr>
          <p:cNvCxnSpPr>
            <a:cxnSpLocks noChangeShapeType="1"/>
            <a:stCxn id="222" idx="6"/>
          </p:cNvCxnSpPr>
          <p:nvPr/>
        </p:nvCxnSpPr>
        <p:spPr bwMode="auto">
          <a:xfrm>
            <a:off x="4201289" y="3975296"/>
            <a:ext cx="920443" cy="15340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22">
            <a:extLst>
              <a:ext uri="{FF2B5EF4-FFF2-40B4-BE49-F238E27FC236}">
                <a16:creationId xmlns:a16="http://schemas.microsoft.com/office/drawing/2014/main" id="{1CD3CD56-1925-3E41-AB50-30F1357DA292}"/>
              </a:ext>
            </a:extLst>
          </p:cNvPr>
          <p:cNvCxnSpPr>
            <a:cxnSpLocks noChangeShapeType="1"/>
            <a:stCxn id="221" idx="5"/>
          </p:cNvCxnSpPr>
          <p:nvPr/>
        </p:nvCxnSpPr>
        <p:spPr bwMode="auto">
          <a:xfrm>
            <a:off x="4192303" y="4268819"/>
            <a:ext cx="858915" cy="77142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24">
            <a:extLst>
              <a:ext uri="{FF2B5EF4-FFF2-40B4-BE49-F238E27FC236}">
                <a16:creationId xmlns:a16="http://schemas.microsoft.com/office/drawing/2014/main" id="{5557C88E-301C-CD42-AF63-286A1D51093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43077" y="2581623"/>
            <a:ext cx="110453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" name="Right Brace 227">
            <a:extLst>
              <a:ext uri="{FF2B5EF4-FFF2-40B4-BE49-F238E27FC236}">
                <a16:creationId xmlns:a16="http://schemas.microsoft.com/office/drawing/2014/main" id="{B318CD69-B471-9A4F-81D1-8FC7A855C116}"/>
              </a:ext>
            </a:extLst>
          </p:cNvPr>
          <p:cNvSpPr>
            <a:spLocks/>
          </p:cNvSpPr>
          <p:nvPr/>
        </p:nvSpPr>
        <p:spPr bwMode="auto">
          <a:xfrm>
            <a:off x="3127166" y="1967994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5" name="Right Brace 229">
            <a:extLst>
              <a:ext uri="{FF2B5EF4-FFF2-40B4-BE49-F238E27FC236}">
                <a16:creationId xmlns:a16="http://schemas.microsoft.com/office/drawing/2014/main" id="{5FD6C4B4-1C66-FF49-9FC0-5C1D768EA965}"/>
              </a:ext>
            </a:extLst>
          </p:cNvPr>
          <p:cNvSpPr>
            <a:spLocks/>
          </p:cNvSpPr>
          <p:nvPr/>
        </p:nvSpPr>
        <p:spPr bwMode="auto">
          <a:xfrm>
            <a:off x="3127166" y="3563430"/>
            <a:ext cx="184089" cy="36817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6" name="Right Brace 230">
            <a:extLst>
              <a:ext uri="{FF2B5EF4-FFF2-40B4-BE49-F238E27FC236}">
                <a16:creationId xmlns:a16="http://schemas.microsoft.com/office/drawing/2014/main" id="{8A84566D-8A95-A54A-A853-A6BE9F723D01}"/>
              </a:ext>
            </a:extLst>
          </p:cNvPr>
          <p:cNvSpPr>
            <a:spLocks/>
          </p:cNvSpPr>
          <p:nvPr/>
        </p:nvSpPr>
        <p:spPr bwMode="auto">
          <a:xfrm>
            <a:off x="3127166" y="4422510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sp>
        <p:nvSpPr>
          <p:cNvPr id="207" name="Right Brace 231">
            <a:extLst>
              <a:ext uri="{FF2B5EF4-FFF2-40B4-BE49-F238E27FC236}">
                <a16:creationId xmlns:a16="http://schemas.microsoft.com/office/drawing/2014/main" id="{F266FCA7-F809-B64B-B201-92977B0811A0}"/>
              </a:ext>
            </a:extLst>
          </p:cNvPr>
          <p:cNvSpPr>
            <a:spLocks/>
          </p:cNvSpPr>
          <p:nvPr/>
        </p:nvSpPr>
        <p:spPr bwMode="auto">
          <a:xfrm>
            <a:off x="3127166" y="5404317"/>
            <a:ext cx="184089" cy="49090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/>
          </a:p>
        </p:txBody>
      </p:sp>
      <p:cxnSp>
        <p:nvCxnSpPr>
          <p:cNvPr id="208" name="Straight Arrow Connector 233">
            <a:extLst>
              <a:ext uri="{FF2B5EF4-FFF2-40B4-BE49-F238E27FC236}">
                <a16:creationId xmlns:a16="http://schemas.microsoft.com/office/drawing/2014/main" id="{0D5778CC-2AF8-2D47-8910-07216B4B79AF}"/>
              </a:ext>
            </a:extLst>
          </p:cNvPr>
          <p:cNvCxnSpPr>
            <a:cxnSpLocks noChangeShapeType="1"/>
            <a:stCxn id="205" idx="1"/>
          </p:cNvCxnSpPr>
          <p:nvPr/>
        </p:nvCxnSpPr>
        <p:spPr bwMode="auto">
          <a:xfrm>
            <a:off x="3311255" y="3747519"/>
            <a:ext cx="36817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Arrow Connector 235">
            <a:extLst>
              <a:ext uri="{FF2B5EF4-FFF2-40B4-BE49-F238E27FC236}">
                <a16:creationId xmlns:a16="http://schemas.microsoft.com/office/drawing/2014/main" id="{89590ED7-E243-B34C-A09A-8F82A8944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57848" y="4146377"/>
            <a:ext cx="674992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0" name="Straight Arrow Connector 237">
            <a:extLst>
              <a:ext uri="{FF2B5EF4-FFF2-40B4-BE49-F238E27FC236}">
                <a16:creationId xmlns:a16="http://schemas.microsoft.com/office/drawing/2014/main" id="{4B488CFC-8872-724B-A80D-70917619DC7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20352" y="4790688"/>
            <a:ext cx="1349984" cy="3681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1" name="Straight Arrow Connector 239">
            <a:extLst>
              <a:ext uri="{FF2B5EF4-FFF2-40B4-BE49-F238E27FC236}">
                <a16:creationId xmlns:a16="http://schemas.microsoft.com/office/drawing/2014/main" id="{BDCD5B5A-1E25-234C-8057-1F76D2EC80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238422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241">
            <a:extLst>
              <a:ext uri="{FF2B5EF4-FFF2-40B4-BE49-F238E27FC236}">
                <a16:creationId xmlns:a16="http://schemas.microsoft.com/office/drawing/2014/main" id="{CED68487-A04C-BF41-A08A-06B4B767CA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361148"/>
            <a:ext cx="674992" cy="61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242">
            <a:extLst>
              <a:ext uri="{FF2B5EF4-FFF2-40B4-BE49-F238E27FC236}">
                <a16:creationId xmlns:a16="http://schemas.microsoft.com/office/drawing/2014/main" id="{0052C74C-E14F-A041-8F23-57BC6E53AA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483873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243">
            <a:extLst>
              <a:ext uri="{FF2B5EF4-FFF2-40B4-BE49-F238E27FC236}">
                <a16:creationId xmlns:a16="http://schemas.microsoft.com/office/drawing/2014/main" id="{7A04D6C5-1E9B-0A46-82EB-7C289DA024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4606599"/>
            <a:ext cx="674992" cy="1227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" name="Straight Arrow Connector 244">
            <a:extLst>
              <a:ext uri="{FF2B5EF4-FFF2-40B4-BE49-F238E27FC236}">
                <a16:creationId xmlns:a16="http://schemas.microsoft.com/office/drawing/2014/main" id="{235F369C-9031-7F42-9CC1-F8DB855993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220228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6" name="Straight Arrow Connector 246">
            <a:extLst>
              <a:ext uri="{FF2B5EF4-FFF2-40B4-BE49-F238E27FC236}">
                <a16:creationId xmlns:a16="http://schemas.microsoft.com/office/drawing/2014/main" id="{67C0FF86-868E-4A48-B035-DFD6213C5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65771" y="5342954"/>
            <a:ext cx="674992" cy="12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47">
            <a:extLst>
              <a:ext uri="{FF2B5EF4-FFF2-40B4-BE49-F238E27FC236}">
                <a16:creationId xmlns:a16="http://schemas.microsoft.com/office/drawing/2014/main" id="{E5891269-7AAF-0C47-A177-EA7FD93E80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465680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49">
            <a:extLst>
              <a:ext uri="{FF2B5EF4-FFF2-40B4-BE49-F238E27FC236}">
                <a16:creationId xmlns:a16="http://schemas.microsoft.com/office/drawing/2014/main" id="{2D151E20-1926-7848-B313-F020073E5A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65771" y="5588406"/>
            <a:ext cx="674992" cy="600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7" name="Left Brace 22">
            <a:extLst>
              <a:ext uri="{FF2B5EF4-FFF2-40B4-BE49-F238E27FC236}">
                <a16:creationId xmlns:a16="http://schemas.microsoft.com/office/drawing/2014/main" id="{427AA90E-31D8-B44C-8353-C7B59BF14A5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62813" y="5863767"/>
            <a:ext cx="120130" cy="248397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28" name="TextBox 23">
            <a:extLst>
              <a:ext uri="{FF2B5EF4-FFF2-40B4-BE49-F238E27FC236}">
                <a16:creationId xmlns:a16="http://schemas.microsoft.com/office/drawing/2014/main" id="{605FEA40-FB31-1D47-8B02-C72479E3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56" y="6019960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</a:rPr>
              <a:t>p1#</a:t>
            </a:r>
          </a:p>
        </p:txBody>
      </p:sp>
      <p:sp>
        <p:nvSpPr>
          <p:cNvPr id="229" name="TextBox 24">
            <a:extLst>
              <a:ext uri="{FF2B5EF4-FFF2-40B4-BE49-F238E27FC236}">
                <a16:creationId xmlns:a16="http://schemas.microsoft.com/office/drawing/2014/main" id="{A05CDB5A-8050-1E4F-9E48-D5479403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04" y="601134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FF"/>
                </a:solidFill>
                <a:latin typeface="Ubuntu Mono" panose="020B0509030602030204" pitchFamily="49" charset="0"/>
              </a:rPr>
              <a:t>offset</a:t>
            </a:r>
          </a:p>
        </p:txBody>
      </p:sp>
      <p:sp>
        <p:nvSpPr>
          <p:cNvPr id="230" name="Left Brace 25">
            <a:extLst>
              <a:ext uri="{FF2B5EF4-FFF2-40B4-BE49-F238E27FC236}">
                <a16:creationId xmlns:a16="http://schemas.microsoft.com/office/drawing/2014/main" id="{C5586C22-451B-3A48-8132-8147D9A2C61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75365" y="586211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1" name="Left Brace 25">
            <a:extLst>
              <a:ext uri="{FF2B5EF4-FFF2-40B4-BE49-F238E27FC236}">
                <a16:creationId xmlns:a16="http://schemas.microsoft.com/office/drawing/2014/main" id="{A770F3DB-F464-6342-A51C-17E5617E29B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1385012" y="5567860"/>
            <a:ext cx="123444" cy="248397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Ubuntu Mono" panose="020B0509030602030204" pitchFamily="49" charset="0"/>
            </a:endParaRPr>
          </a:p>
        </p:txBody>
      </p:sp>
      <p:sp>
        <p:nvSpPr>
          <p:cNvPr id="232" name="TextBox 23">
            <a:extLst>
              <a:ext uri="{FF2B5EF4-FFF2-40B4-BE49-F238E27FC236}">
                <a16:creationId xmlns:a16="http://schemas.microsoft.com/office/drawing/2014/main" id="{0E8CE3A2-BCFF-4C45-AE2A-5887251D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12" y="530424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</a:rPr>
              <a:t>p2#</a:t>
            </a:r>
          </a:p>
        </p:txBody>
      </p:sp>
    </p:spTree>
    <p:extLst>
      <p:ext uri="{BB962C8B-B14F-4D97-AF65-F5344CB8AC3E}">
        <p14:creationId xmlns:p14="http://schemas.microsoft.com/office/powerpoint/2010/main" val="182991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475348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Two-level Page-table </a:t>
            </a:r>
            <a:br>
              <a:rPr lang="en-US" altLang="en-US" dirty="0"/>
            </a:br>
            <a:r>
              <a:rPr lang="en-US" altLang="ko-KR" dirty="0"/>
              <a:t>Address Translation </a:t>
            </a:r>
            <a:r>
              <a:rPr lang="en-US" altLang="en-US" dirty="0"/>
              <a:t>(cont.)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495391"/>
            <a:ext cx="1107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</a:t>
            </a:r>
            <a:r>
              <a:rPr lang="en-US" alt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1 0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(x90)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225624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75348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5348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5348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5348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5348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75348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5348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75348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5348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523336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574633" y="3838969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0111 000</a:t>
            </a:r>
          </a:p>
          <a:p>
            <a:pPr algn="ctr" eaLnBrk="1" hangingPunct="1"/>
            <a:r>
              <a:rPr lang="en-US" altLang="en-US" sz="1600" dirty="0">
                <a:latin typeface="Ubuntu Mono" panose="020B0509030602030204" pitchFamily="49" charset="0"/>
              </a:rPr>
              <a:t>(0x80)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48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grpSp>
        <p:nvGrpSpPr>
          <p:cNvPr id="181" name="Group 141">
            <a:extLst>
              <a:ext uri="{FF2B5EF4-FFF2-40B4-BE49-F238E27FC236}">
                <a16:creationId xmlns:a16="http://schemas.microsoft.com/office/drawing/2014/main" id="{A138E5B3-1EA4-0F48-AC65-7638A2A600D2}"/>
              </a:ext>
            </a:extLst>
          </p:cNvPr>
          <p:cNvGrpSpPr>
            <a:grpSpLocks/>
          </p:cNvGrpSpPr>
          <p:nvPr/>
        </p:nvGrpSpPr>
        <p:grpSpPr bwMode="auto">
          <a:xfrm>
            <a:off x="3618069" y="3158179"/>
            <a:ext cx="797718" cy="1227553"/>
            <a:chOff x="4188007" y="838200"/>
            <a:chExt cx="990600" cy="1524000"/>
          </a:xfrm>
        </p:grpSpPr>
        <p:sp>
          <p:nvSpPr>
            <p:cNvPr id="182" name="TextBox 180">
              <a:extLst>
                <a:ext uri="{FF2B5EF4-FFF2-40B4-BE49-F238E27FC236}">
                  <a16:creationId xmlns:a16="http://schemas.microsoft.com/office/drawing/2014/main" id="{1F5CD01D-95A7-E744-BE01-EEAC2475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49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  <a:endParaRPr lang="en-US" altLang="en-US" sz="900" i="1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  </a:t>
              </a:r>
              <a:r>
                <a:rPr lang="en-US" altLang="en-US" sz="900" i="1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null</a:t>
              </a:r>
            </a:p>
            <a:p>
              <a:pPr eaLnBrk="1" hangingPunct="1"/>
              <a:r>
                <a:rPr lang="en-US" altLang="en-US" sz="900" i="1" dirty="0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900" i="1" dirty="0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D143360-028C-F749-80D5-42FD8A89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161" y="838200"/>
              <a:ext cx="533399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 b="0">
                <a:latin typeface="Helvetica" panose="020B0604020202020204" pitchFamily="34" charset="0"/>
              </a:endParaRPr>
            </a:p>
          </p:txBody>
        </p:sp>
      </p:grpSp>
      <p:sp>
        <p:nvSpPr>
          <p:cNvPr id="184" name="TextBox 184">
            <a:extLst>
              <a:ext uri="{FF2B5EF4-FFF2-40B4-BE49-F238E27FC236}">
                <a16:creationId xmlns:a16="http://schemas.microsoft.com/office/drawing/2014/main" id="{C0146900-2EFF-C74F-89D9-F70FED686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2158476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11101    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11100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185" name="Rectangle 185">
            <a:extLst>
              <a:ext uri="{FF2B5EF4-FFF2-40B4-BE49-F238E27FC236}">
                <a16:creationId xmlns:a16="http://schemas.microsoft.com/office/drawing/2014/main" id="{1E523AF3-C416-774B-BABE-CFACC98A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2152083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6" name="TextBox 190">
            <a:extLst>
              <a:ext uri="{FF2B5EF4-FFF2-40B4-BE49-F238E27FC236}">
                <a16:creationId xmlns:a16="http://schemas.microsoft.com/office/drawing/2014/main" id="{6F50DB32-69E4-F84A-B8F5-5CA127C3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418345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187" name="Rectangle 191">
            <a:extLst>
              <a:ext uri="{FF2B5EF4-FFF2-40B4-BE49-F238E27FC236}">
                <a16:creationId xmlns:a16="http://schemas.microsoft.com/office/drawing/2014/main" id="{3DCF84B2-25C1-C74A-85DA-CDFA4FC3E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4177059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88" name="TextBox 193">
            <a:extLst>
              <a:ext uri="{FF2B5EF4-FFF2-40B4-BE49-F238E27FC236}">
                <a16:creationId xmlns:a16="http://schemas.microsoft.com/office/drawing/2014/main" id="{1537D695-C42E-6640-809A-C0EA0D69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5103895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00011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189" name="Rectangle 194">
            <a:extLst>
              <a:ext uri="{FF2B5EF4-FFF2-40B4-BE49-F238E27FC236}">
                <a16:creationId xmlns:a16="http://schemas.microsoft.com/office/drawing/2014/main" id="{940BE5B1-8BD5-3140-A38C-24A98E04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5097502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:a16="http://schemas.microsoft.com/office/drawing/2014/main" id="{611DA67F-5E71-A74F-83A9-10A25859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416" y="3140282"/>
            <a:ext cx="7363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9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900">
                <a:latin typeface="Helvetica" panose="020B0604020202020204" pitchFamily="34" charset="0"/>
              </a:rPr>
              <a:t>   10000</a:t>
            </a:r>
            <a:endParaRPr lang="en-US" altLang="en-US" sz="9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9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9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9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191" name="Rectangle 197">
            <a:extLst>
              <a:ext uri="{FF2B5EF4-FFF2-40B4-BE49-F238E27FC236}">
                <a16:creationId xmlns:a16="http://schemas.microsoft.com/office/drawing/2014/main" id="{AFB3DB21-8B18-4441-BAED-A5A87A725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68" y="3133890"/>
            <a:ext cx="490903" cy="674992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19" name="TextBox 252">
            <a:extLst>
              <a:ext uri="{FF2B5EF4-FFF2-40B4-BE49-F238E27FC236}">
                <a16:creationId xmlns:a16="http://schemas.microsoft.com/office/drawing/2014/main" id="{0E6994F7-43C3-9B45-A1AD-001A12304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90" y="1661180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Tables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2)</a:t>
            </a:r>
          </a:p>
        </p:txBody>
      </p:sp>
      <p:sp>
        <p:nvSpPr>
          <p:cNvPr id="220" name="TextBox 253">
            <a:extLst>
              <a:ext uri="{FF2B5EF4-FFF2-40B4-BE49-F238E27FC236}">
                <a16:creationId xmlns:a16="http://schemas.microsoft.com/office/drawing/2014/main" id="{3F4A4831-57D4-6A4B-823F-73C1162A7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706" y="2663441"/>
            <a:ext cx="11658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</a:p>
          <a:p>
            <a:pPr algn="ctr" eaLnBrk="1" hangingPunct="1"/>
            <a:r>
              <a:rPr lang="en-US" altLang="en-US" sz="105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(level 1)</a:t>
            </a:r>
          </a:p>
        </p:txBody>
      </p:sp>
      <p:sp>
        <p:nvSpPr>
          <p:cNvPr id="221" name="Oval 254">
            <a:extLst>
              <a:ext uri="{FF2B5EF4-FFF2-40B4-BE49-F238E27FC236}">
                <a16:creationId xmlns:a16="http://schemas.microsoft.com/office/drawing/2014/main" id="{F21E0887-B301-DB47-AD7E-AADC717F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421644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2" name="Oval 255">
            <a:extLst>
              <a:ext uri="{FF2B5EF4-FFF2-40B4-BE49-F238E27FC236}">
                <a16:creationId xmlns:a16="http://schemas.microsoft.com/office/drawing/2014/main" id="{79C88D07-1596-3148-8B6C-251B2297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944614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3" name="Oval 256">
            <a:extLst>
              <a:ext uri="{FF2B5EF4-FFF2-40B4-BE49-F238E27FC236}">
                <a16:creationId xmlns:a16="http://schemas.microsoft.com/office/drawing/2014/main" id="{92C2B186-72F2-1640-86E2-9556150E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646592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224" name="Oval 257">
            <a:extLst>
              <a:ext uri="{FF2B5EF4-FFF2-40B4-BE49-F238E27FC236}">
                <a16:creationId xmlns:a16="http://schemas.microsoft.com/office/drawing/2014/main" id="{7478919B-69E8-2B4C-AF45-3231A80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26" y="3256615"/>
            <a:ext cx="61363" cy="613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400" b="0">
              <a:latin typeface="Helvetica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7B2A0-AEF6-904C-B7E7-C5B254D3D1FD}"/>
              </a:ext>
            </a:extLst>
          </p:cNvPr>
          <p:cNvSpPr/>
          <p:nvPr/>
        </p:nvSpPr>
        <p:spPr bwMode="auto">
          <a:xfrm>
            <a:off x="1993608" y="3551843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568F265-8DBD-5A41-93AB-C4A63C8201A8}"/>
              </a:ext>
            </a:extLst>
          </p:cNvPr>
          <p:cNvSpPr/>
          <p:nvPr/>
        </p:nvSpPr>
        <p:spPr bwMode="auto">
          <a:xfrm>
            <a:off x="6475348" y="3800338"/>
            <a:ext cx="1055683" cy="124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8E0C27-A189-644A-81DF-E144FAF2D527}"/>
              </a:ext>
            </a:extLst>
          </p:cNvPr>
          <p:cNvSpPr/>
          <p:nvPr/>
        </p:nvSpPr>
        <p:spPr bwMode="auto">
          <a:xfrm>
            <a:off x="3668449" y="3606145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56" name="Straight Arrow Connector 218">
            <a:extLst>
              <a:ext uri="{FF2B5EF4-FFF2-40B4-BE49-F238E27FC236}">
                <a16:creationId xmlns:a16="http://schemas.microsoft.com/office/drawing/2014/main" id="{1E50AD75-687B-6E43-9A64-D61B0B0586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1289" y="3133890"/>
            <a:ext cx="828128" cy="512702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218">
            <a:extLst>
              <a:ext uri="{FF2B5EF4-FFF2-40B4-BE49-F238E27FC236}">
                <a16:creationId xmlns:a16="http://schemas.microsoft.com/office/drawing/2014/main" id="{09C616B3-FB1A-6543-9C76-F148E32F8942}"/>
              </a:ext>
            </a:extLst>
          </p:cNvPr>
          <p:cNvCxnSpPr>
            <a:cxnSpLocks noChangeShapeType="1"/>
            <a:stCxn id="152" idx="3"/>
            <a:endCxn id="154" idx="1"/>
          </p:cNvCxnSpPr>
          <p:nvPr/>
        </p:nvCxnSpPr>
        <p:spPr bwMode="auto">
          <a:xfrm>
            <a:off x="3049291" y="3613942"/>
            <a:ext cx="619158" cy="67343"/>
          </a:xfrm>
          <a:prstGeom prst="straightConnector1">
            <a:avLst/>
          </a:prstGeom>
          <a:noFill/>
          <a:ln w="254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4A4FC0B-BD89-A548-94EE-1135824796BE}"/>
              </a:ext>
            </a:extLst>
          </p:cNvPr>
          <p:cNvSpPr/>
          <p:nvPr/>
        </p:nvSpPr>
        <p:spPr bwMode="auto">
          <a:xfrm>
            <a:off x="5047428" y="3314040"/>
            <a:ext cx="793150" cy="15028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cxnSp>
        <p:nvCxnSpPr>
          <p:cNvPr id="161" name="Straight Arrow Connector 213">
            <a:extLst>
              <a:ext uri="{FF2B5EF4-FFF2-40B4-BE49-F238E27FC236}">
                <a16:creationId xmlns:a16="http://schemas.microsoft.com/office/drawing/2014/main" id="{76C4F81E-F912-E442-A616-B0E8E0E15BEA}"/>
              </a:ext>
            </a:extLst>
          </p:cNvPr>
          <p:cNvCxnSpPr>
            <a:cxnSpLocks noChangeShapeType="1"/>
            <a:stCxn id="160" idx="3"/>
            <a:endCxn id="153" idx="1"/>
          </p:cNvCxnSpPr>
          <p:nvPr/>
        </p:nvCxnSpPr>
        <p:spPr bwMode="auto">
          <a:xfrm>
            <a:off x="5840578" y="3389180"/>
            <a:ext cx="634770" cy="473257"/>
          </a:xfrm>
          <a:prstGeom prst="straightConnector1">
            <a:avLst/>
          </a:prstGeom>
          <a:noFill/>
          <a:ln w="1905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75348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 best case, total size of page tables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virtual memory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. Requires two additional memory access!</a:t>
                </a: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FFB371-8B45-CB48-ADDE-DF6366754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762" y="5592086"/>
                <a:ext cx="6629400" cy="703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153" grpId="0" animBg="1"/>
      <p:bldP spid="154" grpId="0" animBg="1"/>
      <p:bldP spid="160" grpId="0" animBg="1"/>
      <p:bldP spid="1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9886C20-3132-F944-98DA-191B28BD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4827"/>
              </p:ext>
            </p:extLst>
          </p:nvPr>
        </p:nvGraphicFramePr>
        <p:xfrm>
          <a:off x="1197530" y="3020678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9BBAAC7-40EA-9D44-A3C8-EC399A4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26869"/>
              </p:ext>
            </p:extLst>
          </p:nvPr>
        </p:nvGraphicFramePr>
        <p:xfrm>
          <a:off x="4227441" y="3004052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Segments and Pages</a:t>
            </a:r>
            <a:endParaRPr lang="en-US" dirty="0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AD312A01-FD4F-4D49-A8C7-A1B9171E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3071"/>
            <a:ext cx="7886700" cy="1202204"/>
          </a:xfrm>
        </p:spPr>
        <p:txBody>
          <a:bodyPr/>
          <a:lstStyle/>
          <a:p>
            <a:r>
              <a:rPr lang="en-US" altLang="ko-KR" sz="2000" dirty="0"/>
              <a:t>What must be saved/restored on context switch?</a:t>
            </a:r>
          </a:p>
          <a:p>
            <a:pPr lvl="1"/>
            <a:r>
              <a:rPr lang="en-US" altLang="ko-KR" sz="1800" dirty="0"/>
              <a:t>Contents of top-level segment registers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1268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159891" y="2616125"/>
            <a:ext cx="1740951" cy="348598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697483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39BD75-17A6-2C4A-91F8-32F71075B810}"/>
              </a:ext>
            </a:extLst>
          </p:cNvPr>
          <p:cNvCxnSpPr>
            <a:cxnSpLocks/>
            <a:stCxn id="62" idx="0"/>
            <a:endCxn id="56" idx="4"/>
          </p:cNvCxnSpPr>
          <p:nvPr/>
        </p:nvCxnSpPr>
        <p:spPr>
          <a:xfrm flipV="1">
            <a:off x="2863464" y="2513481"/>
            <a:ext cx="0" cy="102138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71965" y="3534861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2715090" y="2277697"/>
            <a:ext cx="794008" cy="2224475"/>
          </a:xfrm>
          <a:prstGeom prst="bentConnector4">
            <a:avLst>
              <a:gd name="adj1" fmla="val -114640"/>
              <a:gd name="adj2" fmla="val 6746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12">
            <a:extLst>
              <a:ext uri="{FF2B5EF4-FFF2-40B4-BE49-F238E27FC236}">
                <a16:creationId xmlns:a16="http://schemas.microsoft.com/office/drawing/2014/main" id="{1945811D-AD8B-A24F-845E-EEC343B3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05" y="3445400"/>
            <a:ext cx="941248" cy="432312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31750">
            <a:solidFill>
              <a:srgbClr val="C00000"/>
            </a:solidFill>
            <a:round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Check </a:t>
            </a:r>
            <a:b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Permissions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903EDD-E50D-4C4D-AF5C-2591B0AB22D3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295429" y="3877712"/>
            <a:ext cx="0" cy="485035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F37F4F-D02B-5D4F-AD61-E3C8A6FDB0F3}"/>
              </a:ext>
            </a:extLst>
          </p:cNvPr>
          <p:cNvSpPr txBox="1"/>
          <p:nvPr/>
        </p:nvSpPr>
        <p:spPr>
          <a:xfrm>
            <a:off x="6824805" y="4362747"/>
            <a:ext cx="941248" cy="5045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Raise Exception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52276-B97C-7E43-9B15-52FF0E7F897B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>
            <a:off x="6456530" y="3660900"/>
            <a:ext cx="368275" cy="656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V-Page #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6A202-73B3-1F4D-84F4-389FBE5C5BFA}"/>
              </a:ext>
            </a:extLst>
          </p:cNvPr>
          <p:cNvSpPr/>
          <p:nvPr/>
        </p:nvSpPr>
        <p:spPr>
          <a:xfrm>
            <a:off x="2778769" y="2316793"/>
            <a:ext cx="169389" cy="1566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7686AC-C5CA-664E-8A3D-DAB2F2F07206}"/>
              </a:ext>
            </a:extLst>
          </p:cNvPr>
          <p:cNvSpPr/>
          <p:nvPr/>
        </p:nvSpPr>
        <p:spPr>
          <a:xfrm>
            <a:off x="2749381" y="2285315"/>
            <a:ext cx="228166" cy="22816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EC84DC1-112C-6248-9BE1-EE8E247198DB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1929147" y="1579163"/>
            <a:ext cx="479449" cy="1161019"/>
          </a:xfrm>
          <a:prstGeom prst="bentConnector2">
            <a:avLst/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19C6C36-C448-1845-9E7E-A6A716746225}"/>
              </a:ext>
            </a:extLst>
          </p:cNvPr>
          <p:cNvSpPr/>
          <p:nvPr/>
        </p:nvSpPr>
        <p:spPr>
          <a:xfrm>
            <a:off x="2435572" y="3534861"/>
            <a:ext cx="855784" cy="252078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E862E9F-A690-DA4A-AF79-A46BB49C775D}"/>
              </a:ext>
            </a:extLst>
          </p:cNvPr>
          <p:cNvCxnSpPr>
            <a:cxnSpLocks/>
            <a:stCxn id="56" idx="6"/>
            <a:endCxn id="47" idx="1"/>
          </p:cNvCxnSpPr>
          <p:nvPr/>
        </p:nvCxnSpPr>
        <p:spPr>
          <a:xfrm>
            <a:off x="2977547" y="2399398"/>
            <a:ext cx="1249740" cy="1261502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C85F3-42D5-BC4F-83C2-34000EEA7F85}"/>
              </a:ext>
            </a:extLst>
          </p:cNvPr>
          <p:cNvSpPr txBox="1"/>
          <p:nvPr/>
        </p:nvSpPr>
        <p:spPr>
          <a:xfrm>
            <a:off x="3680820" y="1351108"/>
            <a:ext cx="133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7358CA-72F6-2448-8F60-FD77F357D9F6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H="1" flipV="1">
            <a:off x="5149379" y="1919948"/>
            <a:ext cx="1" cy="1609842"/>
          </a:xfrm>
          <a:prstGeom prst="straightConnector1">
            <a:avLst/>
          </a:prstGeom>
          <a:ln w="31750">
            <a:solidFill>
              <a:schemeClr val="accent5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C0A1DBB-0C70-EF48-999C-2113E366835D}"/>
              </a:ext>
            </a:extLst>
          </p:cNvPr>
          <p:cNvCxnSpPr>
            <a:cxnSpLocks/>
            <a:stCxn id="8" idx="2"/>
            <a:endCxn id="79" idx="2"/>
          </p:cNvCxnSpPr>
          <p:nvPr/>
        </p:nvCxnSpPr>
        <p:spPr>
          <a:xfrm rot="5400000" flipH="1" flipV="1">
            <a:off x="4377387" y="140224"/>
            <a:ext cx="1" cy="3559450"/>
          </a:xfrm>
          <a:prstGeom prst="bentConnector3">
            <a:avLst>
              <a:gd name="adj1" fmla="val -22860000000"/>
            </a:avLst>
          </a:prstGeom>
          <a:ln w="317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D33E42C-B0DF-1D4E-A5C6-FF330146BA69}"/>
              </a:ext>
            </a:extLst>
          </p:cNvPr>
          <p:cNvSpPr/>
          <p:nvPr/>
        </p:nvSpPr>
        <p:spPr bwMode="auto">
          <a:xfrm>
            <a:off x="5514743" y="1658885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E7DA8-8A99-A440-9ADD-5DB0F5BCBE6C}"/>
              </a:ext>
            </a:extLst>
          </p:cNvPr>
          <p:cNvSpPr/>
          <p:nvPr/>
        </p:nvSpPr>
        <p:spPr bwMode="auto">
          <a:xfrm>
            <a:off x="4784015" y="1658885"/>
            <a:ext cx="730728" cy="261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P-Page #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0F25C-9D25-394E-8CFC-AC6D094B432A}"/>
              </a:ext>
            </a:extLst>
          </p:cNvPr>
          <p:cNvSpPr/>
          <p:nvPr/>
        </p:nvSpPr>
        <p:spPr>
          <a:xfrm>
            <a:off x="1204665" y="3534861"/>
            <a:ext cx="329942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691DF5-8F85-BF44-B30F-D5F60DC7AA15}"/>
              </a:ext>
            </a:extLst>
          </p:cNvPr>
          <p:cNvSpPr/>
          <p:nvPr/>
        </p:nvSpPr>
        <p:spPr>
          <a:xfrm>
            <a:off x="4227287" y="3529790"/>
            <a:ext cx="611767" cy="26222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EAB82-4AA6-4A47-A05E-525C940D326A}"/>
              </a:ext>
            </a:extLst>
          </p:cNvPr>
          <p:cNvSpPr/>
          <p:nvPr/>
        </p:nvSpPr>
        <p:spPr>
          <a:xfrm>
            <a:off x="4843126" y="3529790"/>
            <a:ext cx="612507" cy="262220"/>
          </a:xfrm>
          <a:prstGeom prst="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502A1A-6392-324B-93B2-209091427FC9}"/>
              </a:ext>
            </a:extLst>
          </p:cNvPr>
          <p:cNvSpPr/>
          <p:nvPr/>
        </p:nvSpPr>
        <p:spPr>
          <a:xfrm>
            <a:off x="4128757" y="2697483"/>
            <a:ext cx="90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Page Table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F278C5-D754-9844-8379-1644F5DA03A8}"/>
              </a:ext>
            </a:extLst>
          </p:cNvPr>
          <p:cNvSpPr/>
          <p:nvPr/>
        </p:nvSpPr>
        <p:spPr>
          <a:xfrm>
            <a:off x="5454893" y="3534861"/>
            <a:ext cx="1001637" cy="25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2"/>
      <p:bldP spid="6" grpId="0" animBg="1"/>
      <p:bldP spid="7" grpId="0"/>
      <p:bldP spid="8" grpId="0" animBg="1"/>
      <p:bldP spid="10" grpId="0"/>
      <p:bldP spid="26" grpId="0" animBg="1"/>
      <p:bldP spid="29" grpId="0" animBg="1"/>
      <p:bldP spid="31" grpId="0"/>
      <p:bldP spid="36" grpId="0" animBg="1"/>
      <p:bldP spid="55" grpId="0"/>
      <p:bldP spid="56" grpId="0" animBg="1"/>
      <p:bldP spid="62" grpId="0" animBg="1"/>
      <p:bldP spid="72" grpId="0"/>
      <p:bldP spid="79" grpId="0" animBg="1"/>
      <p:bldP spid="80" grpId="0" animBg="1"/>
      <p:bldP spid="38" grpId="0" animBg="1"/>
      <p:bldP spid="47" grpId="0" animBg="1"/>
      <p:bldP spid="51" grpId="0" animBg="1"/>
      <p:bldP spid="70" grpId="0"/>
      <p:bldP spid="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956689" y="1959275"/>
            <a:ext cx="3230621" cy="1521366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OS as Illusionist and Referee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4187095"/>
            <a:ext cx="7886700" cy="2458180"/>
          </a:xfrm>
        </p:spPr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Illusion</a:t>
            </a:r>
            <a:r>
              <a:rPr lang="en-US" altLang="ko-KR" sz="1800" dirty="0"/>
              <a:t>: each process has its own processor with (almost) infinite memory capacity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Physical reality</a:t>
            </a:r>
            <a:r>
              <a:rPr lang="en-US" altLang="ko-KR" sz="1800" dirty="0"/>
              <a:t>: there are only few processes, memory capacity is limited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Scheduling</a:t>
            </a:r>
            <a:r>
              <a:rPr lang="en-US" altLang="ko-KR" sz="1800" dirty="0"/>
              <a:t>: need to multiplex processors (done)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Memory management</a:t>
            </a:r>
            <a:r>
              <a:rPr lang="en-US" altLang="ko-KR" sz="1800" dirty="0"/>
              <a:t>: need to multiplex memory (now!)</a:t>
            </a:r>
          </a:p>
        </p:txBody>
      </p:sp>
    </p:spTree>
    <p:extLst>
      <p:ext uri="{BB962C8B-B14F-4D97-AF65-F5344CB8AC3E}">
        <p14:creationId xmlns:p14="http://schemas.microsoft.com/office/powerpoint/2010/main" val="1835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Multi-level Paged Segmentation (x86)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Global descriptor table (segment table)</a:t>
            </a:r>
          </a:p>
          <a:p>
            <a:pPr lvl="1"/>
            <a:r>
              <a:rPr lang="en-US" sz="2000" dirty="0"/>
              <a:t>Pointer to page table for each segment</a:t>
            </a:r>
          </a:p>
          <a:p>
            <a:pPr lvl="1"/>
            <a:r>
              <a:rPr lang="en-US" sz="2000" dirty="0"/>
              <a:t>Segment length</a:t>
            </a:r>
          </a:p>
          <a:p>
            <a:pPr lvl="1"/>
            <a:r>
              <a:rPr lang="en-US" sz="2000" dirty="0"/>
              <a:t>Segment access permissions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should be saved on context switch?</a:t>
            </a:r>
          </a:p>
          <a:p>
            <a:pPr lvl="1"/>
            <a:r>
              <a:rPr lang="en-US" sz="2000" dirty="0"/>
              <a:t>Change global descriptor table register </a:t>
            </a:r>
            <a:br>
              <a:rPr lang="en-US" sz="2000" dirty="0"/>
            </a:br>
            <a:r>
              <a:rPr lang="en-US" sz="2000" dirty="0"/>
              <a:t>(GDTR, pointer to global descriptor table)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Multi-level page table</a:t>
            </a:r>
          </a:p>
          <a:p>
            <a:pPr lvl="1"/>
            <a:r>
              <a:rPr lang="en-US" sz="2000" dirty="0"/>
              <a:t>32-bit: two-level page table (per segment)</a:t>
            </a:r>
          </a:p>
          <a:p>
            <a:pPr lvl="1"/>
            <a:r>
              <a:rPr lang="en-US" sz="2000" dirty="0"/>
              <a:t>64-bit: four-level page table (per segment)</a:t>
            </a:r>
          </a:p>
        </p:txBody>
      </p:sp>
    </p:spTree>
    <p:extLst>
      <p:ext uri="{BB962C8B-B14F-4D97-AF65-F5344CB8AC3E}">
        <p14:creationId xmlns:p14="http://schemas.microsoft.com/office/powerpoint/2010/main" val="35700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32-bit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54811"/>
            <a:ext cx="7886700" cy="590464"/>
          </a:xfrm>
        </p:spPr>
        <p:txBody>
          <a:bodyPr/>
          <a:lstStyle/>
          <a:p>
            <a:r>
              <a:rPr lang="en-US" sz="2400" dirty="0"/>
              <a:t>4KiB pages; each level of page table fits in one page</a:t>
            </a:r>
          </a:p>
          <a:p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108" y="1625172"/>
            <a:ext cx="5537783" cy="39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D16B-FC7F-3C45-A23D-CDDE97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64-bit Virtual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FFF3-B8FA-8048-9874-4D71E00E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15419"/>
            <a:ext cx="7886700" cy="1529856"/>
          </a:xfrm>
        </p:spPr>
        <p:txBody>
          <a:bodyPr/>
          <a:lstStyle/>
          <a:p>
            <a:r>
              <a:rPr lang="en-CA" sz="2000" dirty="0"/>
              <a:t>Fourth-level table maps 2MiB, and third level table maps 1GiB of data</a:t>
            </a:r>
          </a:p>
          <a:p>
            <a:r>
              <a:rPr lang="en-CA" sz="2000" dirty="0"/>
              <a:t>If physical memory covered by fourth level table is contiguous, then one third-level entry can directly point to this region instead of pointing to fourth-level page table</a:t>
            </a:r>
            <a:endParaRPr lang="en-US" sz="2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A78D2B-88B7-E44E-888D-DCD9F633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782" y="1436131"/>
            <a:ext cx="7258436" cy="34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/>
              <a:t>Example: </a:t>
            </a:r>
            <a:r>
              <a:rPr lang="en-US" altLang="ko-KR" dirty="0"/>
              <a:t>x86 64-bit PTE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1693770" y="2865905"/>
            <a:ext cx="4807597" cy="3470275"/>
          </a:xfrm>
        </p:spPr>
        <p:txBody>
          <a:bodyPr/>
          <a:lstStyle/>
          <a:p>
            <a:pPr>
              <a:lnSpc>
                <a:spcPct val="50000"/>
              </a:lnSpc>
            </a:pPr>
            <a:endParaRPr lang="en-US" altLang="ko-KR" sz="1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V: 	Valid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W: 	Read/write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O: 	Owner (user/kernel)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WT:	Write-through (more on this soon)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CD:	Cache-disabled (page cannot be cached)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A: 	Accessed: page has been accessed recently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D: 	Dirty bit (page has been modified recently)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L: 	Large page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G:	Global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CP:	Copy-on-write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P:	Prototype PTE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U: 	Reserved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ym typeface="Symbol" panose="05050102010706020507" pitchFamily="18" charset="2"/>
              </a:rPr>
              <a:t>SW:	Software (working set index)</a:t>
            </a:r>
          </a:p>
          <a:p>
            <a:pPr>
              <a:lnSpc>
                <a:spcPct val="50000"/>
              </a:lnSpc>
            </a:pPr>
            <a:r>
              <a:rPr lang="en-US" altLang="ko-KR" sz="1400" dirty="0">
                <a:solidFill>
                  <a:srgbClr val="FF0000"/>
                </a:solidFill>
                <a:sym typeface="Symbol" panose="05050102010706020507" pitchFamily="18" charset="2"/>
              </a:rPr>
              <a:t>NX:	No-execute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09142-8937-904C-B071-92152C022B80}"/>
              </a:ext>
            </a:extLst>
          </p:cNvPr>
          <p:cNvGrpSpPr/>
          <p:nvPr/>
        </p:nvGrpSpPr>
        <p:grpSpPr>
          <a:xfrm>
            <a:off x="1588899" y="1831503"/>
            <a:ext cx="5904263" cy="753293"/>
            <a:chOff x="2101252" y="2108075"/>
            <a:chExt cx="4879556" cy="828622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482233" y="2108075"/>
              <a:ext cx="1210303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P-Page Number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885062" y="2108075"/>
              <a:ext cx="59979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Reserved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69162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U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544507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L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5633842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5822614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011386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620015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6388930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O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6577701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6766473" y="2108076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V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67212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654230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6353535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6164763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5975991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787219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559844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5409676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5220904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799216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39-12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2896569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51-40</a:t>
              </a: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CF8DF98B-64FC-F34E-8EC0-11ACD386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706" y="2108075"/>
              <a:ext cx="502356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SW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ECE0E75B-6186-EB46-A52B-1C7CD7FA0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527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CW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B77B3C98-7A7F-D646-B5A1-FE4472E9B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298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GL</a:t>
              </a: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074AB22F-7CF9-624E-81F3-54124ECC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755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P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DEE21D1E-CD4D-F94A-9F7D-BDD2301D2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317" y="2661886"/>
              <a:ext cx="259561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9</a:t>
              </a:r>
            </a:p>
          </p:txBody>
        </p:sp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7A1FC229-B993-584F-8A89-EDC671D6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1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10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B1D0B32A-EBE6-FB42-955F-55A7F4B80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429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11</a:t>
              </a:r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160C8E3C-5250-1C45-A22E-77411B17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234" y="2661886"/>
              <a:ext cx="567299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62-52</a:t>
              </a:r>
            </a:p>
          </p:txBody>
        </p:sp>
        <p:sp>
          <p:nvSpPr>
            <p:cNvPr id="40" name="Text Box 24">
              <a:extLst>
                <a:ext uri="{FF2B5EF4-FFF2-40B4-BE49-F238E27FC236}">
                  <a16:creationId xmlns:a16="http://schemas.microsoft.com/office/drawing/2014/main" id="{0F1564C1-4B56-864A-BB18-5BC90FAC4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252" y="2661886"/>
              <a:ext cx="336250" cy="27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63</a:t>
              </a: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F13A24C1-0BBB-2141-9896-AF16153B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3" y="2108075"/>
              <a:ext cx="188772" cy="552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200" b="0" dirty="0">
                  <a:latin typeface="Ubuntu Mono" panose="020B0509030602030204" pitchFamily="49" charset="0"/>
                  <a:ea typeface="Gill Sans" charset="0"/>
                  <a:cs typeface="Gill Sans" charset="0"/>
                </a:rPr>
                <a:t>NX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86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47CBF3-69E8-B74A-9F7D-D690FD78CCDA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4301862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557E3D1-3E90-B24C-8545-3D6648A827E5}"/>
              </a:ext>
            </a:extLst>
          </p:cNvPr>
          <p:cNvGraphicFramePr>
            <a:graphicFrameLocks noGrp="1"/>
          </p:cNvGraphicFramePr>
          <p:nvPr/>
        </p:nvGraphicFramePr>
        <p:xfrm>
          <a:off x="1186266" y="2335971"/>
          <a:ext cx="2090715" cy="12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80304393"/>
                    </a:ext>
                  </a:extLst>
                </a:gridCol>
                <a:gridCol w="875017">
                  <a:extLst>
                    <a:ext uri="{9D8B030D-6E8A-4147-A177-3AD203B41FA5}">
                      <a16:colId xmlns:a16="http://schemas.microsoft.com/office/drawing/2014/main" val="67615789"/>
                    </a:ext>
                  </a:extLst>
                </a:gridCol>
                <a:gridCol w="855698">
                  <a:extLst>
                    <a:ext uri="{9D8B030D-6E8A-4147-A177-3AD203B41FA5}">
                      <a16:colId xmlns:a16="http://schemas.microsoft.com/office/drawing/2014/main" val="1515225199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Seg.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4921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97809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98128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941171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3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Base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Bound 4</a:t>
                      </a:r>
                    </a:p>
                  </a:txBody>
                  <a:tcPr marL="32049" marR="32049" marT="31227" marB="312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841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61BF3B-3E6D-C14C-A3B1-29DAF56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Address Translation: </a:t>
            </a:r>
            <a:br>
              <a:rPr lang="en-US" altLang="ko-KR" dirty="0"/>
            </a:br>
            <a:r>
              <a:rPr lang="en-US" altLang="ko-KR" dirty="0"/>
              <a:t>Sharing Entire Segment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C34F7-A5E1-F142-BD34-E26B9036F6C4}"/>
              </a:ext>
            </a:extLst>
          </p:cNvPr>
          <p:cNvSpPr/>
          <p:nvPr/>
        </p:nvSpPr>
        <p:spPr bwMode="auto">
          <a:xfrm>
            <a:off x="490703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34DF-29B4-CD49-929A-52DABAE6C7CB}"/>
              </a:ext>
            </a:extLst>
          </p:cNvPr>
          <p:cNvSpPr txBox="1"/>
          <p:nvPr/>
        </p:nvSpPr>
        <p:spPr>
          <a:xfrm>
            <a:off x="378779" y="1351110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A’s Virtual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5E2E5-D835-054A-BA8D-9094C0B54EF0}"/>
              </a:ext>
            </a:extLst>
          </p:cNvPr>
          <p:cNvSpPr/>
          <p:nvPr/>
        </p:nvSpPr>
        <p:spPr bwMode="auto">
          <a:xfrm>
            <a:off x="1955293" y="1658886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1CA9111-D1C5-1241-92B1-81F6AFCC902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8867" y="2297149"/>
            <a:ext cx="1071080" cy="316680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7C727-2290-0D44-9C62-999D5BB1EBC8}"/>
              </a:ext>
            </a:extLst>
          </p:cNvPr>
          <p:cNvSpPr/>
          <p:nvPr/>
        </p:nvSpPr>
        <p:spPr>
          <a:xfrm>
            <a:off x="1084641" y="2027440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399C071-B8CF-4848-A8E5-B36AA12663D3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010663" y="1304855"/>
            <a:ext cx="781851" cy="2832795"/>
          </a:xfrm>
          <a:prstGeom prst="bentConnector4">
            <a:avLst>
              <a:gd name="adj1" fmla="val -92756"/>
              <a:gd name="adj2" fmla="val 69796"/>
            </a:avLst>
          </a:prstGeom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264347-0AA5-4147-B71A-9E40B0A647B4}"/>
              </a:ext>
            </a:extLst>
          </p:cNvPr>
          <p:cNvSpPr/>
          <p:nvPr/>
        </p:nvSpPr>
        <p:spPr bwMode="auto">
          <a:xfrm>
            <a:off x="1222998" y="1658886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DEFDA-2789-0B4E-8741-648417B8DFF0}"/>
              </a:ext>
            </a:extLst>
          </p:cNvPr>
          <p:cNvSpPr/>
          <p:nvPr/>
        </p:nvSpPr>
        <p:spPr bwMode="auto">
          <a:xfrm>
            <a:off x="490703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Seg #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B4052E-1679-A84B-9FD5-0989303BD457}"/>
              </a:ext>
            </a:extLst>
          </p:cNvPr>
          <p:cNvSpPr txBox="1"/>
          <p:nvPr/>
        </p:nvSpPr>
        <p:spPr>
          <a:xfrm>
            <a:off x="378779" y="6347409"/>
            <a:ext cx="206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B’s Virtual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FAB2AB-E453-934A-8315-C98AED8E6ADE}"/>
              </a:ext>
            </a:extLst>
          </p:cNvPr>
          <p:cNvSpPr/>
          <p:nvPr/>
        </p:nvSpPr>
        <p:spPr bwMode="auto">
          <a:xfrm>
            <a:off x="1955293" y="6084662"/>
            <a:ext cx="1284740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Offset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CED629F-0DF4-B948-87DD-55755F90387C}"/>
              </a:ext>
            </a:extLst>
          </p:cNvPr>
          <p:cNvCxnSpPr>
            <a:cxnSpLocks/>
            <a:stCxn id="54" idx="0"/>
            <a:endCxn id="28" idx="1"/>
          </p:cNvCxnSpPr>
          <p:nvPr/>
        </p:nvCxnSpPr>
        <p:spPr>
          <a:xfrm rot="5400000" flipH="1" flipV="1">
            <a:off x="705379" y="5603776"/>
            <a:ext cx="631575" cy="330199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63CDA7-7778-614F-8EBD-66B1EA976992}"/>
              </a:ext>
            </a:extLst>
          </p:cNvPr>
          <p:cNvSpPr/>
          <p:nvPr/>
        </p:nvSpPr>
        <p:spPr>
          <a:xfrm>
            <a:off x="1084641" y="3964102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 Map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10EE33-7DD3-B74D-968F-C7AD93EBC28A}"/>
              </a:ext>
            </a:extLst>
          </p:cNvPr>
          <p:cNvSpPr/>
          <p:nvPr/>
        </p:nvSpPr>
        <p:spPr bwMode="auto">
          <a:xfrm>
            <a:off x="1222998" y="6084662"/>
            <a:ext cx="730728" cy="2610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Page #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CFD889-BEDF-4043-8EF3-16EE8D4A68D5}"/>
              </a:ext>
            </a:extLst>
          </p:cNvPr>
          <p:cNvSpPr/>
          <p:nvPr/>
        </p:nvSpPr>
        <p:spPr>
          <a:xfrm>
            <a:off x="1982273" y="2412124"/>
            <a:ext cx="2806262" cy="3444766"/>
          </a:xfrm>
          <a:custGeom>
            <a:avLst/>
            <a:gdLst>
              <a:gd name="connsiteX0" fmla="*/ 0 w 2806262"/>
              <a:gd name="connsiteY0" fmla="*/ 3168869 h 3444766"/>
              <a:gd name="connsiteX1" fmla="*/ 0 w 2806262"/>
              <a:gd name="connsiteY1" fmla="*/ 3444766 h 3444766"/>
              <a:gd name="connsiteX2" fmla="*/ 2380593 w 2806262"/>
              <a:gd name="connsiteY2" fmla="*/ 3444766 h 3444766"/>
              <a:gd name="connsiteX3" fmla="*/ 2380593 w 2806262"/>
              <a:gd name="connsiteY3" fmla="*/ 0 h 3444766"/>
              <a:gd name="connsiteX4" fmla="*/ 2806262 w 2806262"/>
              <a:gd name="connsiteY4" fmla="*/ 0 h 344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262" h="3444766">
                <a:moveTo>
                  <a:pt x="0" y="3168869"/>
                </a:moveTo>
                <a:lnTo>
                  <a:pt x="0" y="3444766"/>
                </a:lnTo>
                <a:lnTo>
                  <a:pt x="2380593" y="3444766"/>
                </a:lnTo>
                <a:lnTo>
                  <a:pt x="2380593" y="0"/>
                </a:lnTo>
                <a:lnTo>
                  <a:pt x="2806262" y="0"/>
                </a:lnTo>
              </a:path>
            </a:pathLst>
          </a:custGeom>
          <a:noFill/>
          <a:ln w="317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0297E-56CA-4E4A-ACB4-F748591024FA}"/>
              </a:ext>
            </a:extLst>
          </p:cNvPr>
          <p:cNvSpPr/>
          <p:nvPr/>
        </p:nvSpPr>
        <p:spPr>
          <a:xfrm>
            <a:off x="1187328" y="2860100"/>
            <a:ext cx="357274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BF4C-18A3-974A-BE8E-67E8D38A41EC}"/>
              </a:ext>
            </a:extLst>
          </p:cNvPr>
          <p:cNvSpPr/>
          <p:nvPr/>
        </p:nvSpPr>
        <p:spPr>
          <a:xfrm>
            <a:off x="1557300" y="2860100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07467F-A32F-994F-8CD2-22704CE1C1E1}"/>
              </a:ext>
            </a:extLst>
          </p:cNvPr>
          <p:cNvSpPr/>
          <p:nvPr/>
        </p:nvSpPr>
        <p:spPr>
          <a:xfrm>
            <a:off x="1186266" y="5327048"/>
            <a:ext cx="368116" cy="252078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9681DA-F840-8F41-BF40-9299DCBB50DA}"/>
              </a:ext>
            </a:extLst>
          </p:cNvPr>
          <p:cNvSpPr/>
          <p:nvPr/>
        </p:nvSpPr>
        <p:spPr>
          <a:xfrm>
            <a:off x="1554382" y="5327048"/>
            <a:ext cx="855784" cy="252078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8D00342-D7CD-B144-81EE-D96C2EE2D773}"/>
              </a:ext>
            </a:extLst>
          </p:cNvPr>
          <p:cNvGraphicFramePr>
            <a:graphicFrameLocks noGrp="1"/>
          </p:cNvGraphicFramePr>
          <p:nvPr/>
        </p:nvGraphicFramePr>
        <p:xfrm>
          <a:off x="4817986" y="2258158"/>
          <a:ext cx="2232000" cy="148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6651940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949210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601867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28157014"/>
                    </a:ext>
                  </a:extLst>
                </a:gridCol>
              </a:tblGrid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P-Page #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Permission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V/N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9894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8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678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19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R/W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41435"/>
                  </a:ext>
                </a:extLst>
              </a:tr>
              <a:tr h="263916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2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7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65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  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endParaRPr lang="en-US" sz="900" b="1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900" b="1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.</a:t>
                      </a:r>
                    </a:p>
                  </a:txBody>
                  <a:tcPr marL="77398" marR="77398" marT="38699" marB="38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58" grpId="0" animBg="1"/>
      <p:bldP spid="61" grpId="0"/>
      <p:bldP spid="64" grpId="0" animBg="1"/>
      <p:bldP spid="17" grpId="0" animBg="1"/>
      <p:bldP spid="28" grpId="0" animBg="1"/>
      <p:bldP spid="6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978-52C5-184F-8211-C1BEA89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Shared Library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84E8-E163-9D49-84FC-E16B191F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Shared library’s global and static variables are private to each process</a:t>
            </a:r>
          </a:p>
          <a:p>
            <a:pPr lvl="1"/>
            <a:r>
              <a:rPr lang="en-US" sz="1400" dirty="0"/>
              <a:t>Each process has </a:t>
            </a:r>
            <a:r>
              <a:rPr lang="en-US" sz="1400" dirty="0">
                <a:solidFill>
                  <a:srgbClr val="FF0000"/>
                </a:solidFill>
              </a:rPr>
              <a:t>read and write </a:t>
            </a:r>
            <a:r>
              <a:rPr lang="en-US" sz="1400" dirty="0"/>
              <a:t>permissions on its own copy of variables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library’s code is shared between different processes</a:t>
            </a:r>
          </a:p>
          <a:p>
            <a:pPr lvl="1"/>
            <a:r>
              <a:rPr lang="en-US" sz="1400" dirty="0"/>
              <a:t>Each process only has </a:t>
            </a:r>
            <a:r>
              <a:rPr lang="en-US" sz="1400" dirty="0">
                <a:solidFill>
                  <a:srgbClr val="FF0000"/>
                </a:solidFill>
              </a:rPr>
              <a:t>read and execute </a:t>
            </a:r>
            <a:r>
              <a:rPr lang="en-US" sz="1400" dirty="0"/>
              <a:t>permissions on shared code </a:t>
            </a:r>
          </a:p>
          <a:p>
            <a:pPr lvl="1"/>
            <a:endParaRPr lang="en-US" sz="1100" dirty="0"/>
          </a:p>
          <a:p>
            <a:r>
              <a:rPr lang="en-US" sz="1600" dirty="0"/>
              <a:t>Shared library code must be </a:t>
            </a:r>
            <a:r>
              <a:rPr lang="en-US" sz="1600" i="1" dirty="0">
                <a:solidFill>
                  <a:srgbClr val="FF0000"/>
                </a:solidFill>
              </a:rPr>
              <a:t>position-independent code (PIC)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400" dirty="0"/>
              <a:t>Same library code could be mapped to different virtual address regions in different processes</a:t>
            </a:r>
          </a:p>
          <a:p>
            <a:pPr lvl="1"/>
            <a:r>
              <a:rPr lang="en-US" sz="1400" dirty="0"/>
              <a:t>Code must execute properly regardless of its absolute virtual address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Code cannot contain absolute virtual addresses for data and instruction references</a:t>
            </a:r>
          </a:p>
          <a:p>
            <a:pPr lvl="1"/>
            <a:endParaRPr lang="en-US" sz="1100" dirty="0"/>
          </a:p>
          <a:p>
            <a:r>
              <a:rPr lang="en-US" sz="1600" dirty="0"/>
              <a:t>Data references are made indirectly through </a:t>
            </a:r>
            <a:r>
              <a:rPr lang="en-US" sz="1600" i="1" dirty="0">
                <a:solidFill>
                  <a:srgbClr val="FF0000"/>
                </a:solidFill>
              </a:rPr>
              <a:t>global-offset tables (GOT)</a:t>
            </a:r>
          </a:p>
          <a:p>
            <a:pPr lvl="1"/>
            <a:r>
              <a:rPr lang="en-US" sz="1400" dirty="0"/>
              <a:t>GOT is located at fixed offset from code and can be accessed using PC-relative offset</a:t>
            </a:r>
          </a:p>
          <a:p>
            <a:pPr lvl="1"/>
            <a:r>
              <a:rPr lang="en-US" sz="1400" dirty="0"/>
              <a:t>GOT has one entry per variable which contains absolute address of that variable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GOT is private to each process, and processes have read and write permissions to their GOT</a:t>
            </a:r>
          </a:p>
          <a:p>
            <a:pPr lvl="1"/>
            <a:endParaRPr lang="en-US" sz="1200" dirty="0"/>
          </a:p>
          <a:p>
            <a:r>
              <a:rPr lang="en-US" sz="1600" dirty="0"/>
              <a:t>Similarly, instruction references are made indirectly </a:t>
            </a:r>
            <a:r>
              <a:rPr lang="en-US" sz="1600"/>
              <a:t>through </a:t>
            </a:r>
            <a:r>
              <a:rPr lang="en-US" sz="1600" i="1">
                <a:solidFill>
                  <a:srgbClr val="FF0000"/>
                </a:solidFill>
              </a:rPr>
              <a:t>procedure-linkage </a:t>
            </a:r>
            <a:r>
              <a:rPr lang="en-US" sz="1600" i="1" dirty="0">
                <a:solidFill>
                  <a:srgbClr val="FF0000"/>
                </a:solidFill>
              </a:rPr>
              <a:t>table (PLT)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7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Multi-level Address Translation: Discussion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>
                <a:solidFill>
                  <a:srgbClr val="00B050"/>
                </a:solidFill>
              </a:rPr>
              <a:t>+ Allocate only as many page-table entries as needed for application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In other words, sparse address spaces are easy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memory allocation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Bit-map memory allocation</a:t>
            </a:r>
          </a:p>
          <a:p>
            <a:r>
              <a:rPr lang="en-US" altLang="ko-KR" sz="1800" dirty="0">
                <a:solidFill>
                  <a:srgbClr val="00B050"/>
                </a:solidFill>
              </a:rPr>
              <a:t>+ Easy sharing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Share at segment or page level (need additional reference counting)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− One extra pointer per page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One pointer per 4 -16KiB pages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Page tables need to be contiguous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However, we can make each table to fit exactly into one page</a:t>
            </a:r>
          </a:p>
          <a:p>
            <a:r>
              <a:rPr lang="en-US" altLang="ko-KR" sz="1800" dirty="0">
                <a:solidFill>
                  <a:srgbClr val="FF0000"/>
                </a:solidFill>
              </a:rPr>
              <a:t>− Two (or more, if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1800" dirty="0">
                <a:solidFill>
                  <a:srgbClr val="FF0000"/>
                </a:solidFill>
              </a:rPr>
              <a:t> 2 levels) lookups per reference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2389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all previous methods (</a:t>
            </a:r>
            <a:r>
              <a:rPr lang="en-US" altLang="ko-KR" sz="1800" dirty="0">
                <a:solidFill>
                  <a:srgbClr val="FF0000"/>
                </a:solidFill>
              </a:rPr>
              <a:t>forward page tables</a:t>
            </a:r>
            <a:r>
              <a:rPr lang="en-US" altLang="ko-KR" sz="1800" dirty="0"/>
              <a:t>), size of page table is at least as large as amount of virtual memory allocated to processes</a:t>
            </a:r>
          </a:p>
          <a:p>
            <a:pPr lvl="1"/>
            <a:r>
              <a:rPr lang="en-US" altLang="ko-KR" sz="1600" dirty="0"/>
              <a:t>Physical memory may be much smaller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Inverted page table </a:t>
            </a:r>
            <a:r>
              <a:rPr lang="en-US" altLang="ko-KR" sz="1800" dirty="0"/>
              <a:t>fixes this problem by using hash table </a:t>
            </a:r>
          </a:p>
          <a:p>
            <a:pPr lvl="1"/>
            <a:r>
              <a:rPr lang="en-US" altLang="ko-KR" sz="1600" dirty="0"/>
              <a:t>Size of hash table is related to size of physical memory not virtual address space</a:t>
            </a:r>
          </a:p>
          <a:p>
            <a:pPr lvl="1"/>
            <a:r>
              <a:rPr lang="en-US" altLang="ko-KR" sz="1600" dirty="0"/>
              <a:t>Very attractive option for 64-bit address spaces (e.g., PowerPC, UltraSPARC, IA64)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r>
              <a:rPr lang="en-US" altLang="ko-KR" sz="1800" dirty="0"/>
              <a:t>Notice any downsides? </a:t>
            </a:r>
          </a:p>
          <a:p>
            <a:pPr lvl="1"/>
            <a:r>
              <a:rPr lang="en-US" altLang="ko-KR" sz="1600" dirty="0"/>
              <a:t>Complexity of managing hash chains: often in hardware!</a:t>
            </a:r>
          </a:p>
          <a:p>
            <a:pPr lvl="1"/>
            <a:r>
              <a:rPr lang="en-US" altLang="ko-KR" sz="1600" dirty="0"/>
              <a:t>Poor cache locality of page table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D08DC5-54D5-9344-8360-B06896E2086A}"/>
              </a:ext>
            </a:extLst>
          </p:cNvPr>
          <p:cNvGrpSpPr/>
          <p:nvPr/>
        </p:nvGrpSpPr>
        <p:grpSpPr>
          <a:xfrm>
            <a:off x="1456026" y="3789707"/>
            <a:ext cx="6231951" cy="1740851"/>
            <a:chOff x="113573" y="4220205"/>
            <a:chExt cx="7473574" cy="208769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737023" y="4262395"/>
              <a:ext cx="1976803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5614" name="Rectangle 7"/>
            <p:cNvSpPr>
              <a:spLocks noChangeArrowheads="1"/>
            </p:cNvSpPr>
            <p:nvPr/>
          </p:nvSpPr>
          <p:spPr bwMode="auto">
            <a:xfrm>
              <a:off x="1691062" y="4262395"/>
              <a:ext cx="1045960" cy="3122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V-Page #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BECAD8-F603-9E49-ACFF-2B70B74E079F}"/>
                </a:ext>
              </a:extLst>
            </p:cNvPr>
            <p:cNvSpPr txBox="1"/>
            <p:nvPr/>
          </p:nvSpPr>
          <p:spPr>
            <a:xfrm>
              <a:off x="113573" y="4220205"/>
              <a:ext cx="1439038" cy="3582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3D1665-5BBF-9D44-9B5F-5E4138F7E6AB}"/>
                </a:ext>
              </a:extLst>
            </p:cNvPr>
            <p:cNvCxnSpPr>
              <a:stCxn id="25606" idx="3"/>
              <a:endCxn id="20" idx="1"/>
            </p:cNvCxnSpPr>
            <p:nvPr/>
          </p:nvCxnSpPr>
          <p:spPr>
            <a:xfrm flipV="1">
              <a:off x="2638699" y="5622094"/>
              <a:ext cx="2183774" cy="1"/>
            </a:xfrm>
            <a:prstGeom prst="straightConnector1">
              <a:avLst/>
            </a:prstGeom>
            <a:ln w="31750">
              <a:solidFill>
                <a:schemeClr val="accent5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D397F5E-1391-034B-99E5-A77D91014615}"/>
                </a:ext>
              </a:extLst>
            </p:cNvPr>
            <p:cNvCxnSpPr>
              <a:stCxn id="25613" idx="2"/>
              <a:endCxn id="19" idx="0"/>
            </p:cNvCxnSpPr>
            <p:nvPr/>
          </p:nvCxnSpPr>
          <p:spPr>
            <a:xfrm rot="16200000" flipH="1">
              <a:off x="4716424" y="3583646"/>
              <a:ext cx="891322" cy="2873320"/>
            </a:xfrm>
            <a:prstGeom prst="bentConnector3">
              <a:avLst/>
            </a:prstGeom>
            <a:ln w="317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50609F8B-A66B-414F-8A15-A64D285E1604}"/>
                </a:ext>
              </a:extLst>
            </p:cNvPr>
            <p:cNvCxnSpPr>
              <a:cxnSpLocks/>
              <a:stCxn id="25614" idx="2"/>
              <a:endCxn id="25606" idx="1"/>
            </p:cNvCxnSpPr>
            <p:nvPr/>
          </p:nvCxnSpPr>
          <p:spPr>
            <a:xfrm rot="5400000">
              <a:off x="1477991" y="4886042"/>
              <a:ext cx="1047449" cy="424656"/>
            </a:xfrm>
            <a:prstGeom prst="bentConnector4">
              <a:avLst>
                <a:gd name="adj1" fmla="val 17263"/>
                <a:gd name="adj2" fmla="val 164557"/>
              </a:avLst>
            </a:prstGeom>
            <a:ln w="317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789386" y="4936295"/>
              <a:ext cx="849313" cy="1371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Hash</a:t>
              </a:r>
            </a:p>
            <a:p>
              <a:pPr algn="ctr"/>
              <a:r>
                <a:rPr lang="en-US" alt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Table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64D963CC-6AB8-C44D-8C99-D6DAE092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343" y="5465968"/>
              <a:ext cx="1976804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Offset</a:t>
              </a: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EA444283-1F21-BC4C-A0DB-C69EDE5E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473" y="5465968"/>
              <a:ext cx="785846" cy="31225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1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P-Page 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93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43">
            <a:extLst>
              <a:ext uri="{FF2B5EF4-FFF2-40B4-BE49-F238E27FC236}">
                <a16:creationId xmlns:a16="http://schemas.microsoft.com/office/drawing/2014/main" id="{06626F74-EFDE-464B-9172-7F845918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216" y="3155704"/>
            <a:ext cx="50526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10000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01010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00100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00011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00010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F643C5-690A-9146-A1E5-8ED6F57749F4}"/>
              </a:ext>
            </a:extLst>
          </p:cNvPr>
          <p:cNvGrpSpPr/>
          <p:nvPr/>
        </p:nvGrpSpPr>
        <p:grpSpPr>
          <a:xfrm>
            <a:off x="6379373" y="1939981"/>
            <a:ext cx="1055683" cy="3974335"/>
            <a:chOff x="6033913" y="1939981"/>
            <a:chExt cx="1055683" cy="3974335"/>
          </a:xfrm>
        </p:grpSpPr>
        <p:sp>
          <p:nvSpPr>
            <p:cNvPr id="103" name="Rectangle 102"/>
            <p:cNvSpPr/>
            <p:nvPr/>
          </p:nvSpPr>
          <p:spPr bwMode="auto">
            <a:xfrm>
              <a:off x="6033913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33913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33913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33913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33913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033913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033913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033913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6033913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033913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6033913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033913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033913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033913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033913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6033913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033913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033913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033913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033913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33913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033913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033913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033913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033913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033913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6033913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033913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033913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6033913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6033913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033913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Paging Example (cont.)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885645" y="181578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  <a:cs typeface="Helvetica" charset="0"/>
              </a:rPr>
              <a:t>1111 1</a:t>
            </a:r>
            <a:r>
              <a:rPr lang="en-US" sz="1600" dirty="0">
                <a:solidFill>
                  <a:srgbClr val="233AE1"/>
                </a:solidFill>
                <a:latin typeface="Ubuntu Mono" panose="020B0509030602030204" pitchFamily="49" charset="0"/>
                <a:cs typeface="Helvetica" charset="0"/>
              </a:rPr>
              <a:t>111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762566" y="1476784"/>
            <a:ext cx="15314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Virtual Memory</a:t>
            </a: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969373" y="5700851"/>
            <a:ext cx="940541" cy="2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885645" y="4734435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0100 0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885645" y="3740851"/>
            <a:ext cx="1107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1000 0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885645" y="224381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1110 0</a:t>
            </a:r>
            <a:r>
              <a:rPr lang="en-US" altLang="en-US" sz="1600" dirty="0">
                <a:solidFill>
                  <a:srgbClr val="2A40E2"/>
                </a:solidFill>
                <a:latin typeface="Ubuntu Mono" panose="020B0509030602030204" pitchFamily="49" charset="0"/>
              </a:rPr>
              <a:t>000</a:t>
            </a:r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6129649" y="1476784"/>
            <a:ext cx="15472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79373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79373" y="4175544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79373" y="5169128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79373" y="1939981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79373" y="5665920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79373" y="4672336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79373" y="3802950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79373" y="3306158"/>
            <a:ext cx="1055683" cy="24839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79373" y="2188377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79373" y="2560971"/>
            <a:ext cx="1055683" cy="372594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Ubuntu Mono" panose="020B0509030602030204" pitchFamily="49" charset="0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427361" y="5700851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427361" y="545245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478658" y="44239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478658" y="396207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427361" y="222330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Ubuntu Mono" panose="020B0509030602030204" pitchFamily="49" charset="0"/>
              </a:rPr>
              <a:t>1110 0000</a:t>
            </a:r>
          </a:p>
        </p:txBody>
      </p: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3990815" y="2369404"/>
            <a:ext cx="1733167" cy="46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Inverted Table</a:t>
            </a:r>
          </a:p>
          <a:p>
            <a:pPr algn="ctr" eaLnBrk="1" hangingPunct="1"/>
            <a:r>
              <a:rPr lang="en-US" altLang="en-US" sz="1050" b="0" dirty="0">
                <a:latin typeface="Ubuntu Mono" panose="020B0509030602030204" pitchFamily="49" charset="0"/>
                <a:cs typeface="Gill Sans Light" panose="020B0302020104020203" pitchFamily="34" charset="-79"/>
              </a:rPr>
              <a:t>Hash(v-page#) = p-page#</a:t>
            </a: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D1608AA3-975F-3844-9096-89F12081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373" y="2933119"/>
            <a:ext cx="1055683" cy="24839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cxnSp>
        <p:nvCxnSpPr>
          <p:cNvPr id="168" name="Straight Arrow Connector 142">
            <a:extLst>
              <a:ext uri="{FF2B5EF4-FFF2-40B4-BE49-F238E27FC236}">
                <a16:creationId xmlns:a16="http://schemas.microsoft.com/office/drawing/2014/main" id="{D482438E-6083-3841-BF5F-BB32CB062D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5424615"/>
            <a:ext cx="1224087" cy="411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87">
            <a:extLst>
              <a:ext uri="{FF2B5EF4-FFF2-40B4-BE49-F238E27FC236}">
                <a16:creationId xmlns:a16="http://schemas.microsoft.com/office/drawing/2014/main" id="{AB895B79-4C50-EC48-BC3F-4AC652C1F01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53210" y="5298889"/>
            <a:ext cx="1234428" cy="4278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189">
            <a:extLst>
              <a:ext uri="{FF2B5EF4-FFF2-40B4-BE49-F238E27FC236}">
                <a16:creationId xmlns:a16="http://schemas.microsoft.com/office/drawing/2014/main" id="{E022B766-2F87-7B4A-8903-DE9C94F7A1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953133"/>
            <a:ext cx="1224087" cy="54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28">
            <a:extLst>
              <a:ext uri="{FF2B5EF4-FFF2-40B4-BE49-F238E27FC236}">
                <a16:creationId xmlns:a16="http://schemas.microsoft.com/office/drawing/2014/main" id="{283980E6-6009-F340-BA0D-F8AEE670AD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4247" y="3628005"/>
            <a:ext cx="1243391" cy="319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29">
            <a:extLst>
              <a:ext uri="{FF2B5EF4-FFF2-40B4-BE49-F238E27FC236}">
                <a16:creationId xmlns:a16="http://schemas.microsoft.com/office/drawing/2014/main" id="{F90CD1BD-1B8B-F14B-97E9-7432661EF4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359162"/>
            <a:ext cx="1234428" cy="14624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231">
            <a:extLst>
              <a:ext uri="{FF2B5EF4-FFF2-40B4-BE49-F238E27FC236}">
                <a16:creationId xmlns:a16="http://schemas.microsoft.com/office/drawing/2014/main" id="{97A0FCBD-6B2E-B043-A209-81CF4BB25C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242057"/>
            <a:ext cx="1234428" cy="13909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232">
            <a:extLst>
              <a:ext uri="{FF2B5EF4-FFF2-40B4-BE49-F238E27FC236}">
                <a16:creationId xmlns:a16="http://schemas.microsoft.com/office/drawing/2014/main" id="{B43A4725-D263-4443-B201-1A9020DFD6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2117413"/>
            <a:ext cx="1234428" cy="13898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Straight Arrow Connector 235">
            <a:extLst>
              <a:ext uri="{FF2B5EF4-FFF2-40B4-BE49-F238E27FC236}">
                <a16:creationId xmlns:a16="http://schemas.microsoft.com/office/drawing/2014/main" id="{DC87CCC4-3A57-D24B-9D7E-49818368ECB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969953" y="2063838"/>
            <a:ext cx="1383016" cy="12523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237">
            <a:extLst>
              <a:ext uri="{FF2B5EF4-FFF2-40B4-BE49-F238E27FC236}">
                <a16:creationId xmlns:a16="http://schemas.microsoft.com/office/drawing/2014/main" id="{36299D73-48C4-8D4E-9D8F-80B816EE2D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3210" y="3738555"/>
            <a:ext cx="1234428" cy="3344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238">
            <a:extLst>
              <a:ext uri="{FF2B5EF4-FFF2-40B4-BE49-F238E27FC236}">
                <a16:creationId xmlns:a16="http://schemas.microsoft.com/office/drawing/2014/main" id="{8C47038D-0198-2D44-9D3B-043ABC42BC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5284" y="3849538"/>
            <a:ext cx="1252354" cy="3557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241">
            <a:extLst>
              <a:ext uri="{FF2B5EF4-FFF2-40B4-BE49-F238E27FC236}">
                <a16:creationId xmlns:a16="http://schemas.microsoft.com/office/drawing/2014/main" id="{C47BF97D-8563-584D-8885-F9E5B6C08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513082"/>
            <a:ext cx="1224087" cy="984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Straight Arrow Connector 242">
            <a:extLst>
              <a:ext uri="{FF2B5EF4-FFF2-40B4-BE49-F238E27FC236}">
                <a16:creationId xmlns:a16="http://schemas.microsoft.com/office/drawing/2014/main" id="{047EF581-AE7D-E84E-96CA-7C0E4D58FCF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5242" y="4701674"/>
            <a:ext cx="1222396" cy="314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traight Arrow Connector 244">
            <a:extLst>
              <a:ext uri="{FF2B5EF4-FFF2-40B4-BE49-F238E27FC236}">
                <a16:creationId xmlns:a16="http://schemas.microsoft.com/office/drawing/2014/main" id="{BD5C2124-E93C-2643-890F-76BC0A625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827403"/>
            <a:ext cx="1224087" cy="91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251">
            <a:extLst>
              <a:ext uri="{FF2B5EF4-FFF2-40B4-BE49-F238E27FC236}">
                <a16:creationId xmlns:a16="http://schemas.microsoft.com/office/drawing/2014/main" id="{339BD49D-6D53-024A-B50A-A8642163FC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35284" y="5141725"/>
            <a:ext cx="1252354" cy="4714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1D62EF2E-68CF-4E46-BFCB-7C29EAAC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416" y="3160040"/>
            <a:ext cx="81580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h(11100)=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h(10000)=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h(01000)=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h(00010)=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h(00001)=</a:t>
            </a:r>
          </a:p>
          <a:p>
            <a:pPr eaLnBrk="1" hangingPunct="1"/>
            <a:r>
              <a:rPr lang="en-US" altLang="en-US" sz="1000" dirty="0">
                <a:latin typeface="Ubuntu Mono" panose="020B0509030602030204" pitchFamily="49" charset="0"/>
              </a:rPr>
              <a:t>h(00000)=</a:t>
            </a:r>
          </a:p>
        </p:txBody>
      </p:sp>
      <p:cxnSp>
        <p:nvCxnSpPr>
          <p:cNvPr id="153" name="Straight Arrow Connector 159">
            <a:extLst>
              <a:ext uri="{FF2B5EF4-FFF2-40B4-BE49-F238E27FC236}">
                <a16:creationId xmlns:a16="http://schemas.microsoft.com/office/drawing/2014/main" id="{4323ED57-8202-D945-A160-1A2E242A87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424614"/>
            <a:ext cx="943942" cy="1848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64">
            <a:extLst>
              <a:ext uri="{FF2B5EF4-FFF2-40B4-BE49-F238E27FC236}">
                <a16:creationId xmlns:a16="http://schemas.microsoft.com/office/drawing/2014/main" id="{B344F2A2-EA38-AA4D-AE06-3411C3D8D2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603640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193">
            <a:extLst>
              <a:ext uri="{FF2B5EF4-FFF2-40B4-BE49-F238E27FC236}">
                <a16:creationId xmlns:a16="http://schemas.microsoft.com/office/drawing/2014/main" id="{8D6ECE32-0EFA-404D-B0C7-0B73F4274C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6" y="5298886"/>
            <a:ext cx="943942" cy="1848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Arrow Connector 194">
            <a:extLst>
              <a:ext uri="{FF2B5EF4-FFF2-40B4-BE49-F238E27FC236}">
                <a16:creationId xmlns:a16="http://schemas.microsoft.com/office/drawing/2014/main" id="{9C3E8C3F-4FF7-EE4D-941A-00627B898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141725"/>
            <a:ext cx="943944" cy="216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Straight Arrow Connector 195">
            <a:extLst>
              <a:ext uri="{FF2B5EF4-FFF2-40B4-BE49-F238E27FC236}">
                <a16:creationId xmlns:a16="http://schemas.microsoft.com/office/drawing/2014/main" id="{174B42FA-2F2F-E34F-ADAD-81B45CC2C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8534" y="5006176"/>
            <a:ext cx="943944" cy="247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Arrow Connector 202">
            <a:extLst>
              <a:ext uri="{FF2B5EF4-FFF2-40B4-BE49-F238E27FC236}">
                <a16:creationId xmlns:a16="http://schemas.microsoft.com/office/drawing/2014/main" id="{A51345EF-C776-5C4E-8C3E-6B9C5E34F3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353494"/>
            <a:ext cx="943939" cy="15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Arrow Connector 204">
            <a:extLst>
              <a:ext uri="{FF2B5EF4-FFF2-40B4-BE49-F238E27FC236}">
                <a16:creationId xmlns:a16="http://schemas.microsoft.com/office/drawing/2014/main" id="{750D9DB1-1A61-0B49-A365-1C1CF14C62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226454"/>
            <a:ext cx="943936" cy="1244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Arrow Connector 206">
            <a:extLst>
              <a:ext uri="{FF2B5EF4-FFF2-40B4-BE49-F238E27FC236}">
                <a16:creationId xmlns:a16="http://schemas.microsoft.com/office/drawing/2014/main" id="{E38979AF-EA24-4C4F-B3EF-8D3D9FA85A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4477912"/>
            <a:ext cx="943936" cy="187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Straight Arrow Connector 207">
            <a:extLst>
              <a:ext uri="{FF2B5EF4-FFF2-40B4-BE49-F238E27FC236}">
                <a16:creationId xmlns:a16="http://schemas.microsoft.com/office/drawing/2014/main" id="{EE5A9C8A-892B-254C-BEA1-42BA42373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4100727"/>
            <a:ext cx="943939" cy="980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Arrow Connector 208">
            <a:extLst>
              <a:ext uri="{FF2B5EF4-FFF2-40B4-BE49-F238E27FC236}">
                <a16:creationId xmlns:a16="http://schemas.microsoft.com/office/drawing/2014/main" id="{653F4C34-2751-D542-9BC0-1597B50345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974997"/>
            <a:ext cx="937229" cy="628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" name="Straight Arrow Connector 210">
            <a:extLst>
              <a:ext uri="{FF2B5EF4-FFF2-40B4-BE49-F238E27FC236}">
                <a16:creationId xmlns:a16="http://schemas.microsoft.com/office/drawing/2014/main" id="{495A3B77-6765-1A45-8A6D-CFE62B52BF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866198"/>
            <a:ext cx="937229" cy="459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Arrow Connector 211">
            <a:extLst>
              <a:ext uri="{FF2B5EF4-FFF2-40B4-BE49-F238E27FC236}">
                <a16:creationId xmlns:a16="http://schemas.microsoft.com/office/drawing/2014/main" id="{AF095027-DE3E-BB4B-B61B-23A1B472C5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3140176"/>
            <a:ext cx="937229" cy="5833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Straight Arrow Connector 213">
            <a:extLst>
              <a:ext uri="{FF2B5EF4-FFF2-40B4-BE49-F238E27FC236}">
                <a16:creationId xmlns:a16="http://schemas.microsoft.com/office/drawing/2014/main" id="{FE19D119-54A8-1B4B-BA57-10BA76D06D5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39" y="3019357"/>
            <a:ext cx="937232" cy="57845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Arrow Connector 214">
            <a:extLst>
              <a:ext uri="{FF2B5EF4-FFF2-40B4-BE49-F238E27FC236}">
                <a16:creationId xmlns:a16="http://schemas.microsoft.com/office/drawing/2014/main" id="{0EF2663A-5603-C94E-8EE8-8685912917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389541"/>
            <a:ext cx="937229" cy="10196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Straight Arrow Connector 216">
            <a:extLst>
              <a:ext uri="{FF2B5EF4-FFF2-40B4-BE49-F238E27FC236}">
                <a16:creationId xmlns:a16="http://schemas.microsoft.com/office/drawing/2014/main" id="{64517A76-AFE4-C744-ACF1-58926E44190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98542" y="2259953"/>
            <a:ext cx="937229" cy="10235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" name="Rectangle 84">
            <a:extLst>
              <a:ext uri="{FF2B5EF4-FFF2-40B4-BE49-F238E27FC236}">
                <a16:creationId xmlns:a16="http://schemas.microsoft.com/office/drawing/2014/main" id="{6D8E8EDF-D6DF-9743-9DD5-38B97351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02" y="3192930"/>
            <a:ext cx="414905" cy="2325981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itchFamily="2" charset="0"/>
            </a:endParaRPr>
          </a:p>
        </p:txBody>
      </p:sp>
      <p:cxnSp>
        <p:nvCxnSpPr>
          <p:cNvPr id="152" name="Straight Arrow Connector 241">
            <a:extLst>
              <a:ext uri="{FF2B5EF4-FFF2-40B4-BE49-F238E27FC236}">
                <a16:creationId xmlns:a16="http://schemas.microsoft.com/office/drawing/2014/main" id="{2702672E-EEBA-0248-83A3-1516E78B4C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63551" y="4371265"/>
            <a:ext cx="1215437" cy="141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2AF965-EA0B-C444-B47F-BB6F74A01A0A}"/>
              </a:ext>
            </a:extLst>
          </p:cNvPr>
          <p:cNvGrpSpPr/>
          <p:nvPr/>
        </p:nvGrpSpPr>
        <p:grpSpPr>
          <a:xfrm>
            <a:off x="1997527" y="1939981"/>
            <a:ext cx="1055683" cy="3974335"/>
            <a:chOff x="2108740" y="1939981"/>
            <a:chExt cx="1055683" cy="397433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2108740" y="579011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108740" y="566592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108740" y="554172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108740" y="541752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08740" y="492073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08740" y="504493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08740" y="516912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08740" y="529332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108740" y="442394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08740" y="454813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108740" y="467233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108740" y="479653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108740" y="392714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108740" y="405134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108740" y="417554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108740" y="429974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08740" y="3430356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108740" y="3554554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108740" y="3678752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108740" y="380295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08740" y="293356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108740" y="305776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08740" y="3181960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108740" y="3306158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108740" y="2436773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108740" y="256097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08740" y="268516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108740" y="280936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108740" y="1939981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108740" y="2064179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108740" y="2188377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108740" y="2312575"/>
              <a:ext cx="1055683" cy="1241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Ubuntu Mono" panose="020B0509030602030204" pitchFamily="49" charset="0"/>
                <a:ea typeface="ＭＳ Ｐゴシック" charset="-128"/>
                <a:cs typeface="Helvetica"/>
              </a:endParaRPr>
            </a:p>
          </p:txBody>
        </p:sp>
      </p:grp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997527" y="1939980"/>
            <a:ext cx="1055683" cy="48854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997527" y="3554554"/>
            <a:ext cx="1055683" cy="372594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Ubuntu Mono" panose="020B0509030602030204" pitchFamily="49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97527" y="5417524"/>
            <a:ext cx="1055683" cy="4967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Ubuntu Mono" panose="020B0509030602030204" pitchFamily="49" charset="0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997527" y="4423940"/>
            <a:ext cx="1055683" cy="496792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0" dirty="0">
                <a:latin typeface="Ubuntu Mono" panose="020B0509030602030204" pitchFamily="49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493180" y="3306158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493180" y="2441400"/>
            <a:ext cx="86680" cy="248396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997527" y="4920732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997527" y="3927148"/>
            <a:ext cx="1055683" cy="99358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997527" y="1939981"/>
            <a:ext cx="1055683" cy="3974335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Ubuntu Mono" panose="020B0509030602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Total size of page table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≈</m:t>
                    </m:r>
                  </m:oMath>
                </a14:m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number of pages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used</a:t>
                </a:r>
                <a:r>
                  <a:rPr lang="en-US" altLang="en-US" sz="1600" b="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by program in </a:t>
                </a: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physical memory</a:t>
                </a:r>
                <a:endPara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6C940C4-B460-A845-AE4C-5D3AFE9E5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407" y="5804143"/>
                <a:ext cx="4912066" cy="625643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vs. SW Address Translation</a:t>
            </a:r>
          </a:p>
        </p:txBody>
      </p:sp>
      <p:sp>
        <p:nvSpPr>
          <p:cNvPr id="8079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Does kernel require HW support for translation?</a:t>
            </a:r>
          </a:p>
          <a:p>
            <a:pPr lvl="1"/>
            <a:r>
              <a:rPr lang="en-US" altLang="ko-KR" sz="1600" dirty="0"/>
              <a:t>No! Almost anything that can be done in HW can also be done in SW </a:t>
            </a:r>
            <a:br>
              <a:rPr lang="en-US" altLang="ko-KR" sz="1600" dirty="0"/>
            </a:br>
            <a:r>
              <a:rPr lang="en-US" altLang="ko-KR" sz="1600" dirty="0"/>
              <a:t>(might end up being too expensive, but possible!)</a:t>
            </a:r>
          </a:p>
          <a:p>
            <a:pPr lvl="4"/>
            <a:endParaRPr lang="en-US" altLang="ko-KR" sz="800" dirty="0"/>
          </a:p>
          <a:p>
            <a:r>
              <a:rPr lang="en-US" altLang="ko-KR" sz="1800" dirty="0"/>
              <a:t>Implement page tables in HW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/>
              <a:t>All memory reference pass through </a:t>
            </a:r>
            <a:r>
              <a:rPr lang="en-US" altLang="ko-KR" sz="1600" dirty="0">
                <a:solidFill>
                  <a:srgbClr val="FF0000"/>
                </a:solidFill>
              </a:rPr>
              <a:t>memory management unit (MMU)</a:t>
            </a:r>
          </a:p>
          <a:p>
            <a:pPr lvl="1"/>
            <a:r>
              <a:rPr lang="en-US" altLang="ko-KR" sz="1600" dirty="0"/>
              <a:t>MMU generates </a:t>
            </a:r>
            <a:r>
              <a:rPr lang="en-US" altLang="ko-KR" sz="1600" i="1" dirty="0">
                <a:solidFill>
                  <a:srgbClr val="FF0000"/>
                </a:solidFill>
              </a:rPr>
              <a:t>page fault</a:t>
            </a:r>
            <a:r>
              <a:rPr lang="en-US" altLang="ko-KR" sz="1600" dirty="0"/>
              <a:t> if it encounters invalid PTE</a:t>
            </a:r>
          </a:p>
          <a:p>
            <a:pPr lvl="1"/>
            <a:r>
              <a:rPr lang="en-US" altLang="ko-KR" sz="1600" dirty="0"/>
              <a:t>Fault handler will decide what to do (more on this later)</a:t>
            </a: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Relatively fast (but still many memory accesses!)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Inflexible, complex hardware</a:t>
            </a:r>
          </a:p>
          <a:p>
            <a:pPr lvl="3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Implement page tables in SW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B050"/>
                </a:solidFill>
              </a:rPr>
              <a:t>+ Very flexible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− </a:t>
            </a:r>
            <a:r>
              <a:rPr lang="en-US" altLang="ko-KR" sz="1600" dirty="0">
                <a:solidFill>
                  <a:srgbClr val="FF0000"/>
                </a:solidFill>
              </a:rPr>
              <a:t>Every translation must invoke fault!</a:t>
            </a:r>
          </a:p>
          <a:p>
            <a:pPr lvl="4"/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1800" dirty="0"/>
              <a:t>In fact, we need a way to </a:t>
            </a:r>
            <a:r>
              <a:rPr lang="en-US" altLang="ko-KR" sz="1800" u="sng" dirty="0">
                <a:solidFill>
                  <a:srgbClr val="FF0000"/>
                </a:solidFill>
              </a:rPr>
              <a:t>cache</a:t>
            </a:r>
            <a:r>
              <a:rPr lang="en-US" altLang="ko-KR" sz="1800" dirty="0"/>
              <a:t> translations for either case</a:t>
            </a:r>
          </a:p>
        </p:txBody>
      </p:sp>
    </p:spTree>
    <p:extLst>
      <p:ext uri="{BB962C8B-B14F-4D97-AF65-F5344CB8AC3E}">
        <p14:creationId xmlns:p14="http://schemas.microsoft.com/office/powerpoint/2010/main" val="35550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Memory Management Goals</a:t>
            </a:r>
            <a:endParaRPr lang="en-US" altLang="ko-K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prevent processes/threads from accessing others’ private data</a:t>
            </a:r>
          </a:p>
          <a:p>
            <a:pPr lvl="1"/>
            <a:r>
              <a:rPr lang="en-US" altLang="ko-KR" sz="1800" dirty="0"/>
              <a:t>Protect kernel data from user programs</a:t>
            </a:r>
          </a:p>
          <a:p>
            <a:pPr lvl="1"/>
            <a:r>
              <a:rPr lang="en-US" altLang="ko-KR" sz="1800" dirty="0"/>
              <a:t>Protect programs from themselves</a:t>
            </a:r>
          </a:p>
          <a:p>
            <a:pPr lvl="1"/>
            <a:r>
              <a:rPr lang="en-US" altLang="ko-KR" sz="1800" dirty="0"/>
              <a:t>Give special access permissions to different data </a:t>
            </a:r>
          </a:p>
          <a:p>
            <a:pPr lvl="1"/>
            <a:r>
              <a:rPr lang="en-US" altLang="ko-KR" sz="1800" dirty="0"/>
              <a:t>Allow processes to share data (</a:t>
            </a:r>
            <a:r>
              <a:rPr lang="en-US" altLang="ko-KR" sz="1800" dirty="0">
                <a:solidFill>
                  <a:srgbClr val="FF0000"/>
                </a:solidFill>
              </a:rPr>
              <a:t>controlled overlap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E.g., Shared binary file between multiple processes (e.g., </a:t>
            </a:r>
            <a:r>
              <a:rPr lang="en-US" altLang="ko-KR" sz="1600" dirty="0">
                <a:latin typeface="Ubuntu Mono" panose="020B0509030602030204" pitchFamily="49" charset="0"/>
              </a:rPr>
              <a:t>fork()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E.g., Shared memory used for inter-process communication</a:t>
            </a:r>
          </a:p>
          <a:p>
            <a:pPr lvl="2"/>
            <a:r>
              <a:rPr lang="en-US" altLang="ko-KR" sz="1600" dirty="0"/>
              <a:t>E.g., Memory-mapped file shared by multiple processes</a:t>
            </a:r>
          </a:p>
          <a:p>
            <a:pPr lvl="2"/>
            <a:r>
              <a:rPr lang="en-US" altLang="ko-KR" sz="1600" dirty="0"/>
              <a:t>E.g., User-level system libraries</a:t>
            </a:r>
          </a:p>
          <a:p>
            <a:pPr lvl="2"/>
            <a:endParaRPr lang="en-US" altLang="ko-KR" sz="1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Allocation</a:t>
            </a:r>
            <a:r>
              <a:rPr lang="en-US" altLang="ko-KR" sz="2000" dirty="0"/>
              <a:t>: divide available physical memory among processes/threads</a:t>
            </a:r>
          </a:p>
          <a:p>
            <a:pPr lvl="1"/>
            <a:r>
              <a:rPr lang="en-US" altLang="ko-KR" sz="1800" dirty="0"/>
              <a:t>Manage memory capacity efficiently</a:t>
            </a:r>
          </a:p>
          <a:p>
            <a:pPr lvl="1"/>
            <a:r>
              <a:rPr lang="en-US" altLang="ko-KR" sz="1800" dirty="0"/>
              <a:t>Avoid memory fragmentation</a:t>
            </a:r>
          </a:p>
          <a:p>
            <a:pPr lvl="1"/>
            <a:r>
              <a:rPr lang="en-US" altLang="ko-KR" sz="1800" dirty="0"/>
              <a:t>Evict memory blocks to persistent storage if needed</a:t>
            </a:r>
          </a:p>
        </p:txBody>
      </p:sp>
    </p:spTree>
    <p:extLst>
      <p:ext uri="{BB962C8B-B14F-4D97-AF65-F5344CB8AC3E}">
        <p14:creationId xmlns:p14="http://schemas.microsoft.com/office/powerpoint/2010/main" val="28151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ABE6FF6-DE1D-FA44-9A08-D955150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E9A57B-E7CC-9044-81F2-EFBD4157F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37199"/>
              </p:ext>
            </p:extLst>
          </p:nvPr>
        </p:nvGraphicFramePr>
        <p:xfrm>
          <a:off x="612000" y="1702356"/>
          <a:ext cx="7920000" cy="45083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Method</a:t>
                      </a: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Disadvantages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Segmentation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Fast context switching: Segment mapping maintained by CPU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External fragmentation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panose="020B0302020104020203" pitchFamily="34" charset="-79"/>
                          <a:ea typeface="ＭＳ Ｐゴシック" charset="0"/>
                          <a:cs typeface="Gill Sans Light" panose="020B0302020104020203" pitchFamily="34" charset="-79"/>
                        </a:rPr>
                        <a:t>Page-table translation</a:t>
                      </a: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No external fragmentation, fast easy allocation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Large table size ~ virtual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Multi-level translation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virtual memory, fast easy allocation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3" marB="3778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Multiple memory references per page access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83127" marR="83127" marT="37785" marB="3778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Inverted table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Table size ~ # of pages in physical memory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Hash function more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Light" panose="020B0302020104020203" pitchFamily="34" charset="-79"/>
                        <a:ea typeface="ＭＳ Ｐゴシック" charset="0"/>
                        <a:cs typeface="Gill Sans Light" panose="020B0302020104020203" pitchFamily="34" charset="-79"/>
                      </a:endParaRPr>
                    </a:p>
                  </a:txBody>
                  <a:tcPr marL="70180" marR="70180" marT="29002" marB="29002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01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1800" dirty="0"/>
              <a:t>Segmentation</a:t>
            </a:r>
          </a:p>
          <a:p>
            <a:pPr lvl="1"/>
            <a:r>
              <a:rPr lang="en-US" altLang="ko-KR" sz="1600" dirty="0"/>
              <a:t>Segment ID associated with each access</a:t>
            </a:r>
          </a:p>
          <a:p>
            <a:pPr lvl="1"/>
            <a:r>
              <a:rPr lang="en-US" altLang="ko-KR" sz="1600" dirty="0"/>
              <a:t>Each segment contains base and limit information </a:t>
            </a:r>
          </a:p>
          <a:p>
            <a:r>
              <a:rPr lang="en-US" altLang="ko-KR" sz="1800" dirty="0"/>
              <a:t>Page tables</a:t>
            </a:r>
          </a:p>
          <a:p>
            <a:pPr lvl="1"/>
            <a:r>
              <a:rPr lang="en-US" altLang="ko-KR" sz="1600" dirty="0"/>
              <a:t>Memory divided into fixed-sized chunks of memory</a:t>
            </a:r>
          </a:p>
          <a:p>
            <a:pPr lvl="1"/>
            <a:r>
              <a:rPr lang="en-US" altLang="ko-KR" sz="1600" dirty="0"/>
              <a:t>Virtual page # from virtual address mapped through page table to physical page #</a:t>
            </a:r>
          </a:p>
          <a:p>
            <a:r>
              <a:rPr lang="en-US" altLang="ko-KR" sz="1800" dirty="0"/>
              <a:t>Multi-level tables</a:t>
            </a:r>
          </a:p>
          <a:p>
            <a:pPr lvl="1"/>
            <a:r>
              <a:rPr lang="en-US" altLang="ko-KR" sz="1600" dirty="0"/>
              <a:t>Virtual address mapped to series of tables</a:t>
            </a:r>
          </a:p>
          <a:p>
            <a:pPr lvl="1"/>
            <a:r>
              <a:rPr lang="en-US" altLang="ko-KR" sz="1600" dirty="0"/>
              <a:t>Permit sparse population of address space</a:t>
            </a:r>
          </a:p>
          <a:p>
            <a:r>
              <a:rPr lang="en-US" altLang="ko-KR" sz="1800" dirty="0"/>
              <a:t>Inverted page table</a:t>
            </a:r>
          </a:p>
          <a:p>
            <a:pPr lvl="1"/>
            <a:r>
              <a:rPr lang="en-US" altLang="ko-KR" sz="1600" dirty="0"/>
              <a:t>Use of hash-table to hold translation entries</a:t>
            </a:r>
          </a:p>
          <a:p>
            <a:pPr lvl="1"/>
            <a:r>
              <a:rPr lang="en-US" altLang="ko-KR" sz="1600" dirty="0"/>
              <a:t>Size of page table ~ size of physical memory rather than size of virtual memory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2399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</a:t>
            </a:r>
            <a:r>
              <a:rPr lang="en-CA" dirty="0" err="1"/>
              <a:t>Ousterhout</a:t>
            </a:r>
            <a:r>
              <a:rPr lang="en-CA" dirty="0"/>
              <a:t>, </a:t>
            </a:r>
            <a:r>
              <a:rPr lang="en-US" dirty="0"/>
              <a:t>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87800"/>
            <a:ext cx="7886700" cy="2557475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bytes</a:t>
            </a:r>
            <a:r>
              <a:rPr lang="en-US" sz="1600" dirty="0"/>
              <a:t> (where one byte is abbreviated as “</a:t>
            </a:r>
            <a:r>
              <a:rPr lang="en-US" sz="1600" dirty="0">
                <a:latin typeface="Ubuntu Mono" panose="020B0509030602030204" pitchFamily="49" charset="0"/>
              </a:rPr>
              <a:t>B</a:t>
            </a:r>
            <a:r>
              <a:rPr lang="en-US" sz="1600" dirty="0"/>
              <a:t>”)?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 B = 1024B = 1KiB </a:t>
            </a:r>
            <a:r>
              <a:rPr lang="en-US" sz="1400" dirty="0"/>
              <a:t>(for memory, </a:t>
            </a:r>
            <a:r>
              <a:rPr lang="en-US" sz="1400" dirty="0">
                <a:latin typeface="Ubuntu Mono" panose="020B0509030602030204" pitchFamily="49" charset="0"/>
              </a:rPr>
              <a:t>1KiB = 1024B</a:t>
            </a:r>
            <a:r>
              <a:rPr lang="en-US" sz="1400" dirty="0"/>
              <a:t>, not </a:t>
            </a:r>
            <a:r>
              <a:rPr lang="en-US" sz="1400" dirty="0">
                <a:latin typeface="Ubuntu Mono" panose="020B0509030602030204" pitchFamily="49" charset="0"/>
              </a:rPr>
              <a:t>1000B</a:t>
            </a:r>
            <a:r>
              <a:rPr lang="en-US" sz="1400" dirty="0"/>
              <a:t>)</a:t>
            </a:r>
          </a:p>
          <a:p>
            <a:r>
              <a:rPr lang="en-US" sz="1600" dirty="0"/>
              <a:t>How many bits to address each byte of </a:t>
            </a:r>
            <a:r>
              <a:rPr lang="en-US" sz="1400" dirty="0">
                <a:latin typeface="Ubuntu Mono" panose="020B0509030602030204" pitchFamily="49" charset="0"/>
              </a:rPr>
              <a:t>4KiB</a:t>
            </a:r>
            <a:r>
              <a:rPr lang="en-US" sz="1600" dirty="0"/>
              <a:t> memory?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4KiB = 4 × 1KiB = 4 ×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  <a:sym typeface="Symbol" panose="05050102010706020507" pitchFamily="18" charset="2"/>
              </a:rPr>
              <a:t> 12 bits</a:t>
            </a:r>
            <a:endParaRPr lang="en-US" sz="1400" dirty="0">
              <a:latin typeface="Ubuntu Mono" panose="020B0509030602030204" pitchFamily="49" charset="0"/>
            </a:endParaRPr>
          </a:p>
          <a:p>
            <a:r>
              <a:rPr lang="en-US" sz="1600" dirty="0"/>
              <a:t>How much memory can be addressed with </a:t>
            </a:r>
            <a:r>
              <a:rPr lang="en-US" sz="1400" dirty="0">
                <a:latin typeface="Ubuntu Mono" panose="020B0509030602030204" pitchFamily="49" charset="0"/>
              </a:rPr>
              <a:t>20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32 bits</a:t>
            </a:r>
            <a:r>
              <a:rPr lang="en-US" sz="1600" dirty="0"/>
              <a:t>? </a:t>
            </a:r>
            <a:r>
              <a:rPr lang="en-US" sz="1400" dirty="0">
                <a:latin typeface="Ubuntu Mono" panose="020B0509030602030204" pitchFamily="49" charset="0"/>
              </a:rPr>
              <a:t>64 bits</a:t>
            </a:r>
            <a:r>
              <a:rPr lang="en-US" sz="1600" dirty="0"/>
              <a:t>?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20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10</a:t>
            </a:r>
            <a:r>
              <a:rPr lang="en-US" sz="1400" dirty="0">
                <a:latin typeface="Ubuntu Mono" panose="020B0509030602030204" pitchFamily="49" charset="0"/>
              </a:rPr>
              <a:t>KiB = 1MiB (mebibyte)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32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12</a:t>
            </a:r>
            <a:r>
              <a:rPr lang="en-US" sz="1400" dirty="0">
                <a:latin typeface="Ubuntu Mono" panose="020B0509030602030204" pitchFamily="49" charset="0"/>
              </a:rPr>
              <a:t>MiB = 2</a:t>
            </a:r>
            <a:r>
              <a:rPr lang="en-US" sz="1400" baseline="30000" dirty="0">
                <a:latin typeface="Ubuntu Mono" panose="020B0509030602030204" pitchFamily="49" charset="0"/>
              </a:rPr>
              <a:t>2</a:t>
            </a:r>
            <a:r>
              <a:rPr lang="en-US" sz="1400" dirty="0">
                <a:latin typeface="Ubuntu Mono" panose="020B0509030602030204" pitchFamily="49" charset="0"/>
              </a:rPr>
              <a:t>GiB (gibibyte)</a:t>
            </a:r>
          </a:p>
          <a:p>
            <a:pPr lvl="1"/>
            <a:r>
              <a:rPr lang="en-US" sz="1400" dirty="0">
                <a:latin typeface="Ubuntu Mono" panose="020B0509030602030204" pitchFamily="49" charset="0"/>
              </a:rPr>
              <a:t>2</a:t>
            </a:r>
            <a:r>
              <a:rPr lang="en-US" sz="1400" baseline="30000" dirty="0">
                <a:latin typeface="Ubuntu Mono" panose="020B0509030602030204" pitchFamily="49" charset="0"/>
              </a:rPr>
              <a:t>64</a:t>
            </a:r>
            <a:r>
              <a:rPr lang="en-US" sz="1400" dirty="0">
                <a:latin typeface="Ubuntu Mono" panose="020B0509030602030204" pitchFamily="49" charset="0"/>
              </a:rPr>
              <a:t>B = 2</a:t>
            </a:r>
            <a:r>
              <a:rPr lang="en-US" sz="1400" baseline="30000" dirty="0">
                <a:latin typeface="Ubuntu Mono" panose="020B0509030602030204" pitchFamily="49" charset="0"/>
              </a:rPr>
              <a:t>34</a:t>
            </a:r>
            <a:r>
              <a:rPr lang="en-US" sz="1400" dirty="0">
                <a:latin typeface="Ubuntu Mono" panose="020B0509030602030204" pitchFamily="49" charset="0"/>
              </a:rPr>
              <a:t>GiB = 2</a:t>
            </a:r>
            <a:r>
              <a:rPr lang="en-US" sz="1400" baseline="30000" dirty="0">
                <a:latin typeface="Ubuntu Mono" panose="020B0509030602030204" pitchFamily="49" charset="0"/>
              </a:rPr>
              <a:t>24</a:t>
            </a:r>
            <a:r>
              <a:rPr lang="en-US" sz="1400" dirty="0">
                <a:latin typeface="Ubuntu Mono" panose="020B0509030602030204" pitchFamily="49" charset="0"/>
              </a:rPr>
              <a:t>TiB (tebibyte) = 2</a:t>
            </a:r>
            <a:r>
              <a:rPr lang="en-US" sz="1400" baseline="30000" dirty="0">
                <a:latin typeface="Ubuntu Mono" panose="020B0509030602030204" pitchFamily="49" charset="0"/>
              </a:rPr>
              <a:t>14</a:t>
            </a:r>
            <a:r>
              <a:rPr lang="en-US" sz="1400" dirty="0">
                <a:latin typeface="Ubuntu Mono" panose="020B0509030602030204" pitchFamily="49" charset="0"/>
              </a:rPr>
              <a:t>PiB (pebibyte) = 2</a:t>
            </a:r>
            <a:r>
              <a:rPr lang="en-US" sz="1400" baseline="30000" dirty="0">
                <a:latin typeface="Ubuntu Mono" panose="020B0509030602030204" pitchFamily="49" charset="0"/>
              </a:rPr>
              <a:t>4</a:t>
            </a:r>
            <a:r>
              <a:rPr lang="en-US" sz="1400" dirty="0">
                <a:latin typeface="Ubuntu Mono" panose="020B0509030602030204" pitchFamily="49" charset="0"/>
              </a:rPr>
              <a:t>EiB (exbibyte)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417118" y="2964033"/>
            <a:ext cx="1206000" cy="21506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581537" y="3407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  <a:cs typeface="Gill Sans Light" panose="020B03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998131" y="254105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4038032" y="144636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4377431" y="1883650"/>
            <a:ext cx="879642" cy="181069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2942718" y="2716977"/>
            <a:ext cx="154800" cy="1206000"/>
          </a:xfrm>
          <a:prstGeom prst="rightBrace">
            <a:avLst>
              <a:gd name="adj1" fmla="val 48772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5591202" y="2604331"/>
            <a:ext cx="11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</a:t>
            </a: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623118" y="2400423"/>
            <a:ext cx="763722" cy="67114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4377586" y="2361853"/>
            <a:ext cx="879332" cy="86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5299802" y="1883650"/>
            <a:ext cx="156304" cy="1810694"/>
          </a:xfrm>
          <a:prstGeom prst="rightBrace">
            <a:avLst>
              <a:gd name="adj1" fmla="val 65254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6106" y="3060159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memory, “things” 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translates to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3668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8C9C-52FE-394D-85F0-0067AD67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3043-50A0-1441-A0E8-6045146C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Address space</a:t>
            </a:r>
            <a:r>
              <a:rPr lang="fa-IR" altLang="en-US" sz="2000" dirty="0"/>
              <a:t>: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memory</a:t>
            </a:r>
            <a:r>
              <a:rPr lang="en-US" altLang="en-US" sz="20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Physical addresses</a:t>
            </a:r>
            <a:r>
              <a:rPr lang="en-US" altLang="en-US" sz="20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4GiB of memory: 2</a:t>
            </a:r>
            <a:r>
              <a:rPr lang="en-US" altLang="en-US" sz="1800" baseline="30000" dirty="0"/>
              <a:t>32</a:t>
            </a:r>
            <a:r>
              <a:rPr lang="en-US" altLang="en-US" sz="18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Virtual addresses</a:t>
            </a:r>
            <a:r>
              <a:rPr lang="en-US" altLang="en-US" sz="20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For 64-bit processor: 2</a:t>
            </a:r>
            <a:r>
              <a:rPr lang="en-US" altLang="en-US" sz="1800" baseline="30000" dirty="0"/>
              <a:t>64</a:t>
            </a:r>
            <a:r>
              <a:rPr lang="en-US" altLang="en-US" sz="1800" dirty="0"/>
              <a:t> &gt; 18 </a:t>
            </a:r>
            <a:r>
              <a:rPr lang="en-CA" altLang="en-US" sz="1800" dirty="0"/>
              <a:t>q</a:t>
            </a:r>
            <a:r>
              <a:rPr lang="en-CA" sz="1800" dirty="0"/>
              <a:t>uintillion (10</a:t>
            </a:r>
            <a:r>
              <a:rPr lang="en-CA" sz="1800" baseline="30000" dirty="0"/>
              <a:t>18</a:t>
            </a:r>
            <a:r>
              <a:rPr lang="en-CA" sz="1800" dirty="0"/>
              <a:t>)</a:t>
            </a:r>
            <a:r>
              <a:rPr lang="en-US" altLang="en-US" sz="1800" dirty="0"/>
              <a:t> addresses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448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8">
            <a:extLst>
              <a:ext uri="{FF2B5EF4-FFF2-40B4-BE49-F238E27FC236}">
                <a16:creationId xmlns:a16="http://schemas.microsoft.com/office/drawing/2014/main" id="{2F786E75-6999-CC40-8AC9-7C22A7F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1631" y="1678096"/>
            <a:ext cx="2322079" cy="430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>
            <a:extLst>
              <a:ext uri="{FF2B5EF4-FFF2-40B4-BE49-F238E27FC236}">
                <a16:creationId xmlns:a16="http://schemas.microsoft.com/office/drawing/2014/main" id="{EB7D907A-BCBA-844A-9A44-AF1F70F1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Multi-step Processing of Programs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A767B3-2ED5-E549-85D4-B3F5B8968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Compiler: generate </a:t>
            </a:r>
            <a:r>
              <a:rPr lang="en-US" altLang="ko-KR" sz="1600" dirty="0">
                <a:solidFill>
                  <a:srgbClr val="FF0000"/>
                </a:solidFill>
              </a:rPr>
              <a:t>object file </a:t>
            </a:r>
            <a:r>
              <a:rPr lang="en-US" altLang="ko-KR" sz="1600" dirty="0"/>
              <a:t>for each source code </a:t>
            </a:r>
          </a:p>
          <a:p>
            <a:pPr lvl="1"/>
            <a:r>
              <a:rPr lang="en-US" altLang="ko-KR" sz="1400" dirty="0"/>
              <a:t>Has incomplete information when compiling each source code</a:t>
            </a:r>
          </a:p>
          <a:p>
            <a:pPr lvl="1"/>
            <a:r>
              <a:rPr lang="en-CA" sz="1400" dirty="0"/>
              <a:t>Doesn't know addresses of external objects (e.g., </a:t>
            </a:r>
            <a:r>
              <a:rPr lang="en-CA" sz="1300" dirty="0" err="1">
                <a:latin typeface="Ubuntu Mono" panose="020B0509030602030204" pitchFamily="49" charset="0"/>
              </a:rPr>
              <a:t>printf</a:t>
            </a:r>
            <a:r>
              <a:rPr lang="en-CA" sz="1400" dirty="0"/>
              <a:t> routine)</a:t>
            </a:r>
          </a:p>
          <a:p>
            <a:pPr lvl="1"/>
            <a:r>
              <a:rPr lang="en-US" altLang="ko-KR" sz="1400" dirty="0"/>
              <a:t>Doesn't know where in memory compiled code will go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Linkage editor: combines objects to </a:t>
            </a:r>
            <a:r>
              <a:rPr lang="en-US" altLang="ko-KR" sz="1600" dirty="0">
                <a:solidFill>
                  <a:srgbClr val="FF0000"/>
                </a:solidFill>
              </a:rPr>
              <a:t>single </a:t>
            </a:r>
            <a:r>
              <a:rPr lang="en-US" altLang="ko-KR" sz="1600" i="1" dirty="0">
                <a:solidFill>
                  <a:srgbClr val="FF0000"/>
                </a:solidFill>
              </a:rPr>
              <a:t>relocatable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i="1" dirty="0">
                <a:solidFill>
                  <a:srgbClr val="FF0000"/>
                </a:solidFill>
              </a:rPr>
              <a:t>executable</a:t>
            </a:r>
            <a:r>
              <a:rPr lang="en-US" altLang="ko-KR" sz="1600" dirty="0">
                <a:solidFill>
                  <a:srgbClr val="FF0000"/>
                </a:solidFill>
              </a:rPr>
              <a:t> image</a:t>
            </a:r>
          </a:p>
          <a:p>
            <a:pPr lvl="1"/>
            <a:r>
              <a:rPr lang="en-CA" sz="1400" dirty="0"/>
              <a:t>Arranges objects in program’s virtual address space </a:t>
            </a:r>
          </a:p>
          <a:p>
            <a:pPr lvl="1"/>
            <a:r>
              <a:rPr lang="en-CA" sz="1400" dirty="0"/>
              <a:t>Reorganizes code and data by changing </a:t>
            </a:r>
            <a:r>
              <a:rPr lang="en-CA" sz="1400" dirty="0">
                <a:solidFill>
                  <a:srgbClr val="FF0000"/>
                </a:solidFill>
              </a:rPr>
              <a:t>addresses</a:t>
            </a:r>
          </a:p>
          <a:p>
            <a:pPr lvl="1"/>
            <a:endParaRPr lang="en-CA" sz="1000" dirty="0"/>
          </a:p>
          <a:p>
            <a:r>
              <a:rPr lang="en-US" altLang="ko-KR" sz="1600" dirty="0"/>
              <a:t>Loader: loads image from disk into memory for execution</a:t>
            </a:r>
          </a:p>
          <a:p>
            <a:pPr lvl="1"/>
            <a:r>
              <a:rPr lang="en-US" altLang="ko-KR" sz="1400" dirty="0"/>
              <a:t>Allocates memory space to executable image</a:t>
            </a:r>
          </a:p>
          <a:p>
            <a:pPr lvl="1"/>
            <a:r>
              <a:rPr lang="en-US" altLang="ko-KR" sz="1400" dirty="0"/>
              <a:t>Transfers control to the beginning instruction of the program</a:t>
            </a:r>
          </a:p>
          <a:p>
            <a:pPr lvl="1"/>
            <a:endParaRPr lang="en-US" altLang="ko-KR" sz="1000" dirty="0"/>
          </a:p>
          <a:p>
            <a:r>
              <a:rPr lang="en-US" altLang="ko-KR" sz="1600" dirty="0"/>
              <a:t>Dynamic linker: defers linkage of shared libraries until run time</a:t>
            </a:r>
          </a:p>
          <a:p>
            <a:pPr lvl="1"/>
            <a:r>
              <a:rPr lang="en-US" altLang="ko-KR" sz="1400" dirty="0"/>
              <a:t>Brings shared libraries if it’s not already in memory,</a:t>
            </a:r>
          </a:p>
          <a:p>
            <a:pPr lvl="1"/>
            <a:r>
              <a:rPr lang="en-US" altLang="ko-KR" sz="1400" dirty="0"/>
              <a:t>Binds regions of program’s virtual address to shared library</a:t>
            </a:r>
          </a:p>
          <a:p>
            <a:endParaRPr lang="en-US" altLang="ko-KR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A7010-23FC-1B4A-B49C-CED92A82205A}"/>
              </a:ext>
            </a:extLst>
          </p:cNvPr>
          <p:cNvSpPr/>
          <p:nvPr/>
        </p:nvSpPr>
        <p:spPr>
          <a:xfrm>
            <a:off x="7578090" y="2388870"/>
            <a:ext cx="640080" cy="33147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4.72222E-6 0.185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18588 L 4.72222E-6 0.365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6597 L -0.06754 0.46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 animBg="1"/>
      <p:bldP spid="2" grpId="1" animBg="1"/>
      <p:bldP spid="2" grpId="2" animBg="1"/>
      <p:bldP spid="2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Virtual Address Space Layout of </a:t>
            </a:r>
            <a:br>
              <a:rPr lang="en-US" altLang="en-US" dirty="0"/>
            </a:br>
            <a:r>
              <a:rPr lang="en-US" altLang="en-US" dirty="0"/>
              <a:t>C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63264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6693AE5-32C3-A042-9669-B7B2C563AF9F}" vid="{856CD0CB-7E08-CA46-AFE3-55BED73EE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46756</TotalTime>
  <Words>4712</Words>
  <Application>Microsoft Macintosh PowerPoint</Application>
  <PresentationFormat>On-screen Show (4:3)</PresentationFormat>
  <Paragraphs>1565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Comic Sans MS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7:  Address Translation</vt:lpstr>
      <vt:lpstr>Outline</vt:lpstr>
      <vt:lpstr>Recall: OS as Illusionist and Referee</vt:lpstr>
      <vt:lpstr>Memory Management Goals</vt:lpstr>
      <vt:lpstr>Background: Some Basics</vt:lpstr>
      <vt:lpstr>Recall: Some Terminologies</vt:lpstr>
      <vt:lpstr>Multi-step Processing of Programs</vt:lpstr>
      <vt:lpstr>Recall: Virtual Address Space Layout of  C Programs</vt:lpstr>
      <vt:lpstr>Recall: What Happens During Program Execution?</vt:lpstr>
      <vt:lpstr>Uni-programming  Without Protection and Translation</vt:lpstr>
      <vt:lpstr>Multi-programming  Without Protection and Translation</vt:lpstr>
      <vt:lpstr>Multiprogramming With Protection  but Without Translation</vt:lpstr>
      <vt:lpstr>Recall:  Protection With Address Translation</vt:lpstr>
      <vt:lpstr>Protection With Address Translation: Discussion</vt:lpstr>
      <vt:lpstr>Base and Bound (B&amp;B) Address Translation</vt:lpstr>
      <vt:lpstr>B&amp;B Address Translation: Discussion</vt:lpstr>
      <vt:lpstr>B&amp;B Address Translation: Discussion (cont.)</vt:lpstr>
      <vt:lpstr>Issues with B&amp;B Address Translation</vt:lpstr>
      <vt:lpstr>Multi-segment Address Translation</vt:lpstr>
      <vt:lpstr>Example: Multi-segment Address Translation</vt:lpstr>
      <vt:lpstr>Example: Multi-segment Address Translation (cont.)</vt:lpstr>
      <vt:lpstr>Example: Multi-segment Address Translation (cont.)</vt:lpstr>
      <vt:lpstr>Example: Multi-segment Address Translation (cont.)</vt:lpstr>
      <vt:lpstr>Multi-segment Address Translation: Discussion</vt:lpstr>
      <vt:lpstr>Paged Memory</vt:lpstr>
      <vt:lpstr>Page-table Address Translation</vt:lpstr>
      <vt:lpstr>Example: Page-table Address Translation with 4-byte Pages</vt:lpstr>
      <vt:lpstr>Page-table Entry</vt:lpstr>
      <vt:lpstr>Permissions in Action</vt:lpstr>
      <vt:lpstr>Memory Sharing</vt:lpstr>
      <vt:lpstr>Example: Updating Page Table</vt:lpstr>
      <vt:lpstr>Example: Updating Page Table (cont.)</vt:lpstr>
      <vt:lpstr>Example: Updating Page Table (cont.)</vt:lpstr>
      <vt:lpstr>Page-table Address Translation: Discussion</vt:lpstr>
      <vt:lpstr>Two-level Page-table  Address Translation</vt:lpstr>
      <vt:lpstr>Example: Two-level Page-table  Address Translation</vt:lpstr>
      <vt:lpstr>Example: Two-level Page-table  Address Translation (cont.)</vt:lpstr>
      <vt:lpstr>Multi-level Address Translation:  Segments and Pages</vt:lpstr>
      <vt:lpstr>Example: Multi-level Paged Segmentation (x86)</vt:lpstr>
      <vt:lpstr>x86 32-bit Virtual Address</vt:lpstr>
      <vt:lpstr>x86 64-bit Virtual Address</vt:lpstr>
      <vt:lpstr>Example: x86 64-bit PTE</vt:lpstr>
      <vt:lpstr>Multi-level Address Translation:  Sharing Entire Segment</vt:lpstr>
      <vt:lpstr>Aside: Shared Library Address Space</vt:lpstr>
      <vt:lpstr>Multi-level Address Translation: Discussion</vt:lpstr>
      <vt:lpstr>Inverted Page Table</vt:lpstr>
      <vt:lpstr>Inverted Paging Example (cont.)</vt:lpstr>
      <vt:lpstr>HW vs. SW Address Translation</vt:lpstr>
      <vt:lpstr>Address Translation Comparison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2071</cp:revision>
  <cp:lastPrinted>2019-02-13T05:52:18Z</cp:lastPrinted>
  <dcterms:created xsi:type="dcterms:W3CDTF">2014-10-17T18:24:38Z</dcterms:created>
  <dcterms:modified xsi:type="dcterms:W3CDTF">2021-01-05T21:58:01Z</dcterms:modified>
  <cp:category/>
</cp:coreProperties>
</file>