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877" r:id="rId2"/>
    <p:sldId id="1875" r:id="rId3"/>
    <p:sldId id="1253" r:id="rId4"/>
    <p:sldId id="1168" r:id="rId5"/>
    <p:sldId id="1170" r:id="rId6"/>
    <p:sldId id="1881" r:id="rId7"/>
    <p:sldId id="1237" r:id="rId8"/>
    <p:sldId id="1882" r:id="rId9"/>
    <p:sldId id="1224" r:id="rId10"/>
    <p:sldId id="1884" r:id="rId11"/>
    <p:sldId id="1886" r:id="rId12"/>
    <p:sldId id="1887" r:id="rId13"/>
    <p:sldId id="1888" r:id="rId14"/>
    <p:sldId id="1889" r:id="rId15"/>
    <p:sldId id="1149" r:id="rId16"/>
    <p:sldId id="1150" r:id="rId17"/>
    <p:sldId id="1238" r:id="rId18"/>
    <p:sldId id="1090" r:id="rId19"/>
    <p:sldId id="1091" r:id="rId20"/>
    <p:sldId id="1092" r:id="rId21"/>
    <p:sldId id="1223" r:id="rId22"/>
    <p:sldId id="1105" r:id="rId23"/>
    <p:sldId id="1106" r:id="rId24"/>
    <p:sldId id="1089" r:id="rId25"/>
    <p:sldId id="1107" r:id="rId26"/>
    <p:sldId id="1108" r:id="rId27"/>
    <p:sldId id="1109" r:id="rId28"/>
    <p:sldId id="429" r:id="rId29"/>
    <p:sldId id="1241" r:id="rId30"/>
    <p:sldId id="1242" r:id="rId31"/>
    <p:sldId id="1243" r:id="rId32"/>
    <p:sldId id="1244" r:id="rId33"/>
    <p:sldId id="1880" r:id="rId34"/>
    <p:sldId id="1246" r:id="rId35"/>
    <p:sldId id="1247" r:id="rId36"/>
    <p:sldId id="1249" r:id="rId37"/>
    <p:sldId id="1248" r:id="rId38"/>
    <p:sldId id="330" r:id="rId39"/>
    <p:sldId id="283" r:id="rId4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6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 autoAdjust="0"/>
    <p:restoredTop sz="78239" autoAdjust="0"/>
  </p:normalViewPr>
  <p:slideViewPr>
    <p:cSldViewPr snapToGrid="0" snapToObjects="1">
      <p:cViewPr varScale="1">
        <p:scale>
          <a:sx n="95" d="100"/>
          <a:sy n="95" d="100"/>
        </p:scale>
        <p:origin x="2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1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4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1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56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626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2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3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11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7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320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4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01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02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Example: one program, touches 50 pages (each equally likely). Have only 40 physical page frames.</a:t>
            </a:r>
          </a:p>
          <a:p>
            <a:r>
              <a:rPr lang="en-US" altLang="en-US" dirty="0"/>
              <a:t>How bad is this?</a:t>
            </a:r>
          </a:p>
          <a:p>
            <a:r>
              <a:rPr lang="en-US" altLang="en-US" dirty="0"/>
              <a:t>  - Does your program run at 80% speed?</a:t>
            </a:r>
          </a:p>
          <a:p>
            <a:r>
              <a:rPr lang="en-US" altLang="en-US" dirty="0"/>
              <a:t>  - Does your program run at 20% speed?</a:t>
            </a:r>
          </a:p>
          <a:p>
            <a:r>
              <a:rPr lang="en-US" altLang="en-US" dirty="0"/>
              <a:t>Performance is really bad</a:t>
            </a:r>
          </a:p>
          <a:p>
            <a:r>
              <a:rPr lang="en-US" altLang="en-US" dirty="0"/>
              <a:t>If we have enough pages, 200 ns/ref, but if too few pages, assume every 5</a:t>
            </a:r>
            <a:r>
              <a:rPr lang="en-US" altLang="en-US" baseline="30000" dirty="0"/>
              <a:t>th</a:t>
            </a:r>
            <a:r>
              <a:rPr lang="en-US" altLang="en-US" dirty="0"/>
              <a:t> page reference causes a page fault</a:t>
            </a:r>
          </a:p>
          <a:p>
            <a:r>
              <a:rPr lang="en-US" altLang="en-US" dirty="0"/>
              <a:t>= 4 refs x 200 ns</a:t>
            </a:r>
          </a:p>
          <a:p>
            <a:r>
              <a:rPr lang="en-US" altLang="en-US" dirty="0"/>
              <a:t>  1 page fault x 10 </a:t>
            </a:r>
            <a:r>
              <a:rPr lang="en-US" altLang="en-US" dirty="0" err="1"/>
              <a:t>ms</a:t>
            </a:r>
            <a:r>
              <a:rPr lang="en-US" altLang="en-US" dirty="0"/>
              <a:t> for disk I/O</a:t>
            </a:r>
          </a:p>
          <a:p>
            <a:r>
              <a:rPr lang="en-US" altLang="en-US" dirty="0"/>
              <a:t>= 5 refs, 10 </a:t>
            </a:r>
            <a:r>
              <a:rPr lang="en-US" altLang="en-US" dirty="0" err="1"/>
              <a:t>ms</a:t>
            </a:r>
            <a:r>
              <a:rPr lang="en-US" altLang="en-US" dirty="0"/>
              <a:t> + 800 ns =&gt; 2 </a:t>
            </a:r>
            <a:r>
              <a:rPr lang="en-US" altLang="en-US" dirty="0" err="1"/>
              <a:t>ms</a:t>
            </a:r>
            <a:r>
              <a:rPr lang="en-US" altLang="en-US" dirty="0"/>
              <a:t>/ref (not 100 MIPS, but 500 IPS! Factor of 10,000)</a:t>
            </a:r>
          </a:p>
          <a:p>
            <a:r>
              <a:rPr lang="en-US" altLang="en-US" dirty="0"/>
              <a:t>Machine appears to have stopped!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1608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409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708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32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83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31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16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9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77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77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3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71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68678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Provide Backing Store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1702-1F72-014F-84A1-1C03B6D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39075"/>
            <a:ext cx="7886700" cy="1506200"/>
          </a:xfrm>
        </p:spPr>
        <p:txBody>
          <a:bodyPr/>
          <a:lstStyle/>
          <a:p>
            <a:r>
              <a:rPr lang="en-US" sz="1600" dirty="0"/>
              <a:t>All used virtual pages are backed by page blocks on disk (called </a:t>
            </a:r>
            <a:r>
              <a:rPr lang="en-US" sz="1600" dirty="0">
                <a:solidFill>
                  <a:srgbClr val="FF0000"/>
                </a:solidFill>
              </a:rPr>
              <a:t>backing store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swap file</a:t>
            </a:r>
            <a:r>
              <a:rPr lang="en-US" sz="1600" dirty="0"/>
              <a:t>)</a:t>
            </a:r>
          </a:p>
          <a:p>
            <a:r>
              <a:rPr lang="en-US" sz="1600" dirty="0"/>
              <a:t>User page tables map entire virtual address space</a:t>
            </a:r>
          </a:p>
          <a:p>
            <a:pPr lvl="1"/>
            <a:r>
              <a:rPr lang="en-US" sz="1400" dirty="0"/>
              <a:t>OS must record where to find non-resident virtual pages on disk</a:t>
            </a:r>
          </a:p>
          <a:p>
            <a:pPr lvl="1"/>
            <a:r>
              <a:rPr lang="en-US" sz="1400" dirty="0"/>
              <a:t>Some OSs utilize spare space in PTE for paged blocks</a:t>
            </a:r>
          </a:p>
          <a:p>
            <a:pPr lvl="1"/>
            <a:r>
              <a:rPr lang="en-US" sz="1400" dirty="0"/>
              <a:t>Portion of page tables that HW needs to access must be also resident in memory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0B10D6-B6E1-244B-8892-FCD715BB233A}"/>
              </a:ext>
            </a:extLst>
          </p:cNvPr>
          <p:cNvGrpSpPr/>
          <p:nvPr/>
        </p:nvGrpSpPr>
        <p:grpSpPr>
          <a:xfrm>
            <a:off x="641366" y="2702506"/>
            <a:ext cx="919943" cy="1153095"/>
            <a:chOff x="1621738" y="2342566"/>
            <a:chExt cx="1346888" cy="168824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A315ED7-4AA8-4A4E-BF77-3507D733BDDF}"/>
                </a:ext>
              </a:extLst>
            </p:cNvPr>
            <p:cNvSpPr/>
            <p:nvPr/>
          </p:nvSpPr>
          <p:spPr>
            <a:xfrm>
              <a:off x="1621738" y="2342566"/>
              <a:ext cx="1346888" cy="16882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0" rtlCol="0" anchor="b"/>
            <a:lstStyle/>
            <a:p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866A75-F804-5A41-AFCB-66693D62F568}"/>
                </a:ext>
              </a:extLst>
            </p:cNvPr>
            <p:cNvSpPr/>
            <p:nvPr/>
          </p:nvSpPr>
          <p:spPr>
            <a:xfrm>
              <a:off x="1755182" y="3342207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F567D9-63C3-3343-86E7-95953BF4A612}"/>
                </a:ext>
              </a:extLst>
            </p:cNvPr>
            <p:cNvSpPr/>
            <p:nvPr/>
          </p:nvSpPr>
          <p:spPr>
            <a:xfrm>
              <a:off x="1755182" y="2907344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B84932-F4A2-804F-BA73-8DCC954F70FF}"/>
                </a:ext>
              </a:extLst>
            </p:cNvPr>
            <p:cNvSpPr/>
            <p:nvPr/>
          </p:nvSpPr>
          <p:spPr>
            <a:xfrm>
              <a:off x="1755182" y="2491102"/>
              <a:ext cx="1080000" cy="289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Info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68136" y="1415364"/>
            <a:ext cx="5266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329526" y="1415364"/>
            <a:ext cx="40588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9606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45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62" grpId="0"/>
      <p:bldP spid="34" grpId="0" animBg="1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9C4C4-1D24-8746-8C8D-A28A8F0945C0}"/>
              </a:ext>
            </a:extLst>
          </p:cNvPr>
          <p:cNvCxnSpPr>
            <a:cxnSpLocks/>
            <a:stCxn id="138" idx="0"/>
            <a:endCxn id="34" idx="2"/>
          </p:cNvCxnSpPr>
          <p:nvPr/>
        </p:nvCxnSpPr>
        <p:spPr>
          <a:xfrm flipV="1">
            <a:off x="6532467" y="4912848"/>
            <a:ext cx="0" cy="693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E02328B-55B4-E041-9C27-CA94AAE790A3}"/>
              </a:ext>
            </a:extLst>
          </p:cNvPr>
          <p:cNvSpPr/>
          <p:nvPr/>
        </p:nvSpPr>
        <p:spPr>
          <a:xfrm>
            <a:off x="5012583" y="4436571"/>
            <a:ext cx="155149" cy="60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AE41C7-564A-8549-B1D4-309FD60CB15A}"/>
              </a:ext>
            </a:extLst>
          </p:cNvPr>
          <p:cNvSpPr/>
          <p:nvPr/>
        </p:nvSpPr>
        <p:spPr>
          <a:xfrm>
            <a:off x="6401767" y="4442787"/>
            <a:ext cx="261201" cy="6465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7" grpId="0" animBg="1"/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 Schedule Other Process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7" cy="11374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9C4C4-1D24-8746-8C8D-A28A8F0945C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4882166" y="5692231"/>
            <a:ext cx="1519700" cy="54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E02328B-55B4-E041-9C27-CA94AAE790A3}"/>
              </a:ext>
            </a:extLst>
          </p:cNvPr>
          <p:cNvSpPr/>
          <p:nvPr/>
        </p:nvSpPr>
        <p:spPr>
          <a:xfrm>
            <a:off x="5012583" y="4436571"/>
            <a:ext cx="155149" cy="60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AE41C7-564A-8549-B1D4-309FD60CB15A}"/>
              </a:ext>
            </a:extLst>
          </p:cNvPr>
          <p:cNvSpPr/>
          <p:nvPr/>
        </p:nvSpPr>
        <p:spPr>
          <a:xfrm>
            <a:off x="6401767" y="4442787"/>
            <a:ext cx="261201" cy="64657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On Page Fault … Update PTE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532467" y="3572254"/>
            <a:ext cx="478736" cy="9028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740E3E5-F702-D344-A487-547E0E518330}"/>
              </a:ext>
            </a:extLst>
          </p:cNvPr>
          <p:cNvSpPr/>
          <p:nvPr/>
        </p:nvSpPr>
        <p:spPr>
          <a:xfrm>
            <a:off x="2197959" y="3283681"/>
            <a:ext cx="811420" cy="108000"/>
          </a:xfrm>
          <a:prstGeom prst="rect">
            <a:avLst/>
          </a:prstGeom>
          <a:solidFill>
            <a:schemeClr val="accent5">
              <a:lumMod val="40000"/>
              <a:lumOff val="60000"/>
              <a:alpha val="77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1DAC05-318B-554F-A0F4-D328DB12546C}"/>
              </a:ext>
            </a:extLst>
          </p:cNvPr>
          <p:cNvCxnSpPr>
            <a:cxnSpLocks/>
          </p:cNvCxnSpPr>
          <p:nvPr/>
        </p:nvCxnSpPr>
        <p:spPr>
          <a:xfrm flipH="1">
            <a:off x="4882166" y="5692231"/>
            <a:ext cx="1519700" cy="54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C4573-82B5-0C4D-8E85-4F44E64761D0}"/>
              </a:ext>
            </a:extLst>
          </p:cNvPr>
          <p:cNvSpPr/>
          <p:nvPr/>
        </p:nvSpPr>
        <p:spPr>
          <a:xfrm>
            <a:off x="7011203" y="3509254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CAED205-7D6C-2D43-8800-88045B664FE3}"/>
              </a:ext>
            </a:extLst>
          </p:cNvPr>
          <p:cNvSpPr/>
          <p:nvPr/>
        </p:nvSpPr>
        <p:spPr>
          <a:xfrm>
            <a:off x="3009378" y="3324540"/>
            <a:ext cx="4240933" cy="1176344"/>
          </a:xfrm>
          <a:custGeom>
            <a:avLst/>
            <a:gdLst>
              <a:gd name="connsiteX0" fmla="*/ 0 w 4002771"/>
              <a:gd name="connsiteY0" fmla="*/ 0 h 1209252"/>
              <a:gd name="connsiteX1" fmla="*/ 3015703 w 4002771"/>
              <a:gd name="connsiteY1" fmla="*/ 1205071 h 1209252"/>
              <a:gd name="connsiteX2" fmla="*/ 4002771 w 4002771"/>
              <a:gd name="connsiteY2" fmla="*/ 320949 h 12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2771" h="1209252">
                <a:moveTo>
                  <a:pt x="0" y="0"/>
                </a:moveTo>
                <a:cubicBezTo>
                  <a:pt x="1174287" y="575790"/>
                  <a:pt x="2348575" y="1151580"/>
                  <a:pt x="3015703" y="1205071"/>
                </a:cubicBezTo>
                <a:cubicBezTo>
                  <a:pt x="3682831" y="1258562"/>
                  <a:pt x="3842801" y="789755"/>
                  <a:pt x="4002771" y="320949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E8AF93E-CB8F-BF41-AB95-CAA8AEDEF428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3009379" y="3337681"/>
            <a:ext cx="3523088" cy="113743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79C60EB-9FC2-604F-A7D3-3F2A385D5802}"/>
              </a:ext>
            </a:extLst>
          </p:cNvPr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Resume from Faulting Instruction</a:t>
            </a:r>
          </a:p>
        </p:txBody>
      </p:sp>
      <p:sp>
        <p:nvSpPr>
          <p:cNvPr id="7" name="Can 6"/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FBF75-CBFB-AF4B-800A-3B683538B114}"/>
              </a:ext>
            </a:extLst>
          </p:cNvPr>
          <p:cNvSpPr/>
          <p:nvPr/>
        </p:nvSpPr>
        <p:spPr>
          <a:xfrm>
            <a:off x="5191446" y="1970139"/>
            <a:ext cx="1080000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7BDD84-B1F0-A34D-8BCC-E9AB7B5FD9CF}"/>
              </a:ext>
            </a:extLst>
          </p:cNvPr>
          <p:cNvSpPr/>
          <p:nvPr/>
        </p:nvSpPr>
        <p:spPr>
          <a:xfrm>
            <a:off x="5191446" y="4660818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13AEC-CDEE-184B-A80D-3C341F366AF5}"/>
              </a:ext>
            </a:extLst>
          </p:cNvPr>
          <p:cNvSpPr/>
          <p:nvPr/>
        </p:nvSpPr>
        <p:spPr>
          <a:xfrm>
            <a:off x="5191446" y="4408940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963DF-3AC0-4248-AF5F-5D83AB17306A}"/>
              </a:ext>
            </a:extLst>
          </p:cNvPr>
          <p:cNvSpPr/>
          <p:nvPr/>
        </p:nvSpPr>
        <p:spPr>
          <a:xfrm>
            <a:off x="5191446" y="4155891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2355B5-451F-9840-AADB-05C0700A5FE6}"/>
              </a:ext>
            </a:extLst>
          </p:cNvPr>
          <p:cNvSpPr/>
          <p:nvPr/>
        </p:nvSpPr>
        <p:spPr>
          <a:xfrm>
            <a:off x="5191446" y="1970139"/>
            <a:ext cx="1080000" cy="4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88562-D8D4-1E46-BEB6-CCBE36034CAD}"/>
              </a:ext>
            </a:extLst>
          </p:cNvPr>
          <p:cNvSpPr/>
          <p:nvPr/>
        </p:nvSpPr>
        <p:spPr>
          <a:xfrm>
            <a:off x="5191446" y="2435737"/>
            <a:ext cx="1080000" cy="2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381549-DE7B-4A48-80D2-7EB01A817387}"/>
              </a:ext>
            </a:extLst>
          </p:cNvPr>
          <p:cNvSpPr/>
          <p:nvPr/>
        </p:nvSpPr>
        <p:spPr>
          <a:xfrm>
            <a:off x="2197959" y="3554881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5A299-D85F-7346-9AD4-4275C9B2D7C5}"/>
              </a:ext>
            </a:extLst>
          </p:cNvPr>
          <p:cNvSpPr/>
          <p:nvPr/>
        </p:nvSpPr>
        <p:spPr>
          <a:xfrm>
            <a:off x="2197959" y="3279054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361531-1DF3-9E42-B9C3-4BD75A52A02E}"/>
              </a:ext>
            </a:extLst>
          </p:cNvPr>
          <p:cNvSpPr/>
          <p:nvPr/>
        </p:nvSpPr>
        <p:spPr>
          <a:xfrm>
            <a:off x="2197959" y="3001886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5EA46D-5BA0-914C-8014-66D514D4A675}"/>
              </a:ext>
            </a:extLst>
          </p:cNvPr>
          <p:cNvSpPr/>
          <p:nvPr/>
        </p:nvSpPr>
        <p:spPr>
          <a:xfrm>
            <a:off x="2197959" y="2722438"/>
            <a:ext cx="81142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35ABC-33E0-EC41-A8CE-DB25561E17D0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F3A50F-4929-2B4E-97D2-1971B327F133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484EF7-9E50-1C4F-AE61-151E980F2A7F}"/>
              </a:ext>
            </a:extLst>
          </p:cNvPr>
          <p:cNvSpPr/>
          <p:nvPr/>
        </p:nvSpPr>
        <p:spPr>
          <a:xfrm>
            <a:off x="7011203" y="3017434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5C2E1-E860-EC43-85D1-2C7E9A1B4088}"/>
              </a:ext>
            </a:extLst>
          </p:cNvPr>
          <p:cNvSpPr/>
          <p:nvPr/>
        </p:nvSpPr>
        <p:spPr>
          <a:xfrm>
            <a:off x="7011203" y="2889837"/>
            <a:ext cx="1080000" cy="126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08340-FDB0-B846-A5A7-E60E4B322405}"/>
              </a:ext>
            </a:extLst>
          </p:cNvPr>
          <p:cNvSpPr txBox="1"/>
          <p:nvPr/>
        </p:nvSpPr>
        <p:spPr>
          <a:xfrm>
            <a:off x="8110469" y="2793779"/>
            <a:ext cx="8572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99CAEC-1023-164C-9C66-9C5C65FFF74D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3E9B9-09F1-2541-9A6E-F3D1B96D390A}"/>
              </a:ext>
            </a:extLst>
          </p:cNvPr>
          <p:cNvSpPr/>
          <p:nvPr/>
        </p:nvSpPr>
        <p:spPr>
          <a:xfrm>
            <a:off x="6401866" y="1970139"/>
            <a:ext cx="261201" cy="294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1BBD4A-EEFB-3D4E-A647-8224523636C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532466" y="3945996"/>
            <a:ext cx="478737" cy="905939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527D76F-6488-6A48-8320-D95A844CD98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7319B4-A8F3-ED44-B242-E62C7E09F2C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32466" y="4073593"/>
            <a:ext cx="478737" cy="520322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B7594-8FE5-0447-8BA2-DB2D44199506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532466" y="2500167"/>
            <a:ext cx="478737" cy="1826426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6ABB-7E67-BB4D-9F21-08B975D51AAE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532467" y="3572254"/>
            <a:ext cx="478736" cy="9028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C9B915-E3F1-BA4B-92CF-BBE0CEDEB186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610731"/>
            <a:ext cx="3523087" cy="11116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E0E897-F796-E64F-9161-31121C1B8A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058281"/>
            <a:ext cx="3523087" cy="1159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A5370A-44CE-8141-80CE-7188E392E827}"/>
              </a:ext>
            </a:extLst>
          </p:cNvPr>
          <p:cNvCxnSpPr>
            <a:cxnSpLocks/>
          </p:cNvCxnSpPr>
          <p:nvPr/>
        </p:nvCxnSpPr>
        <p:spPr>
          <a:xfrm flipH="1" flipV="1">
            <a:off x="3009379" y="3166231"/>
            <a:ext cx="3523087" cy="11787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018B20-0CCE-8549-B608-B42804C2868E}"/>
              </a:ext>
            </a:extLst>
          </p:cNvPr>
          <p:cNvCxnSpPr>
            <a:cxnSpLocks/>
          </p:cNvCxnSpPr>
          <p:nvPr/>
        </p:nvCxnSpPr>
        <p:spPr>
          <a:xfrm flipH="1">
            <a:off x="3009379" y="2622567"/>
            <a:ext cx="3523087" cy="267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48DA43-5A55-A846-88EB-A46CE1912AC1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C1C33B-31DE-CA4A-A2D4-FCA0DABB9CF7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D092FE-D5C8-2D40-87F6-526625093211}"/>
              </a:ext>
            </a:extLst>
          </p:cNvPr>
          <p:cNvSpPr txBox="1"/>
          <p:nvPr/>
        </p:nvSpPr>
        <p:spPr>
          <a:xfrm>
            <a:off x="5416840" y="1415364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A3287-FCC1-F34F-8743-7011B15D1FF9}"/>
              </a:ext>
            </a:extLst>
          </p:cNvPr>
          <p:cNvSpPr txBox="1"/>
          <p:nvPr/>
        </p:nvSpPr>
        <p:spPr>
          <a:xfrm>
            <a:off x="6278229" y="1415364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8B42EC1-2EF7-D94B-82CD-F6B26D28BF6A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5E26A8-4C8A-5A40-900F-CDB86B830E57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059047-E68C-CE4E-984A-A07F7BB2F67C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A6F557-963C-0B42-9F70-FA17EFBC4AF6}"/>
              </a:ext>
            </a:extLst>
          </p:cNvPr>
          <p:cNvSpPr/>
          <p:nvPr/>
        </p:nvSpPr>
        <p:spPr>
          <a:xfrm>
            <a:off x="3410543" y="3295534"/>
            <a:ext cx="1080000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D9C5E-4F08-DC45-9B0E-4604F06FE727}"/>
              </a:ext>
            </a:extLst>
          </p:cNvPr>
          <p:cNvSpPr/>
          <p:nvPr/>
        </p:nvSpPr>
        <p:spPr>
          <a:xfrm>
            <a:off x="3410543" y="5986213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616A98-3D97-1C41-A4B7-6728A258E355}"/>
              </a:ext>
            </a:extLst>
          </p:cNvPr>
          <p:cNvSpPr/>
          <p:nvPr/>
        </p:nvSpPr>
        <p:spPr>
          <a:xfrm>
            <a:off x="3410543" y="5734335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1B0D5-111F-0940-81F9-8A7136B13DA2}"/>
              </a:ext>
            </a:extLst>
          </p:cNvPr>
          <p:cNvSpPr/>
          <p:nvPr/>
        </p:nvSpPr>
        <p:spPr>
          <a:xfrm>
            <a:off x="3410543" y="5481286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3C2E15-9731-7E47-B9C6-E8824EC67EF4}"/>
              </a:ext>
            </a:extLst>
          </p:cNvPr>
          <p:cNvSpPr/>
          <p:nvPr/>
        </p:nvSpPr>
        <p:spPr>
          <a:xfrm>
            <a:off x="3410543" y="3295534"/>
            <a:ext cx="1080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5C1072-8B22-9948-B078-AA271F862737}"/>
              </a:ext>
            </a:extLst>
          </p:cNvPr>
          <p:cNvSpPr/>
          <p:nvPr/>
        </p:nvSpPr>
        <p:spPr>
          <a:xfrm>
            <a:off x="3410543" y="3761132"/>
            <a:ext cx="1080000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1C9BD7-05B4-774C-B413-0122D27A411A}"/>
              </a:ext>
            </a:extLst>
          </p:cNvPr>
          <p:cNvSpPr/>
          <p:nvPr/>
        </p:nvSpPr>
        <p:spPr>
          <a:xfrm>
            <a:off x="1016601" y="4543939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3B9AD-F43B-784E-8620-85DCE2E678AE}"/>
              </a:ext>
            </a:extLst>
          </p:cNvPr>
          <p:cNvSpPr/>
          <p:nvPr/>
        </p:nvSpPr>
        <p:spPr>
          <a:xfrm>
            <a:off x="1016601" y="4268112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D54F41-D5D3-F94C-ACBF-9C98D022D268}"/>
              </a:ext>
            </a:extLst>
          </p:cNvPr>
          <p:cNvSpPr/>
          <p:nvPr/>
        </p:nvSpPr>
        <p:spPr>
          <a:xfrm>
            <a:off x="1016601" y="3990944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44B6E8-DA01-644A-9295-4AFA44762AED}"/>
              </a:ext>
            </a:extLst>
          </p:cNvPr>
          <p:cNvSpPr/>
          <p:nvPr/>
        </p:nvSpPr>
        <p:spPr>
          <a:xfrm>
            <a:off x="1016601" y="3711496"/>
            <a:ext cx="811420" cy="21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9E383D-DD0D-8349-A9EF-EA7D707A1C5C}"/>
              </a:ext>
            </a:extLst>
          </p:cNvPr>
          <p:cNvSpPr/>
          <p:nvPr/>
        </p:nvSpPr>
        <p:spPr>
          <a:xfrm>
            <a:off x="7011203" y="3764592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B667BE-6954-E642-81A6-787DF8922AAC}"/>
              </a:ext>
            </a:extLst>
          </p:cNvPr>
          <p:cNvSpPr/>
          <p:nvPr/>
        </p:nvSpPr>
        <p:spPr>
          <a:xfrm>
            <a:off x="7011203" y="4503746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42629-53C5-1142-BF0B-50A3CD69A6CC}"/>
              </a:ext>
            </a:extLst>
          </p:cNvPr>
          <p:cNvSpPr txBox="1"/>
          <p:nvPr/>
        </p:nvSpPr>
        <p:spPr>
          <a:xfrm>
            <a:off x="8110469" y="3273534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FEDD46-E0B9-8247-9798-ABEB5173C03C}"/>
              </a:ext>
            </a:extLst>
          </p:cNvPr>
          <p:cNvSpPr/>
          <p:nvPr/>
        </p:nvSpPr>
        <p:spPr>
          <a:xfrm>
            <a:off x="4620963" y="3295534"/>
            <a:ext cx="261201" cy="2942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E9BBC4E-11B1-724E-B5D6-16CBD97A69F5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4751563" y="4566746"/>
            <a:ext cx="2259640" cy="1610584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E6DFC-8270-4C46-8979-E90C7D063C29}"/>
              </a:ext>
            </a:extLst>
          </p:cNvPr>
          <p:cNvSpPr/>
          <p:nvPr/>
        </p:nvSpPr>
        <p:spPr>
          <a:xfrm>
            <a:off x="7011203" y="2765924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E6D865-87BD-5740-8FFB-6AFA5742E9DE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751563" y="3827592"/>
            <a:ext cx="2259640" cy="209171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E16AF9-1C90-8247-86E3-B98CD797F30A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4751563" y="2828924"/>
            <a:ext cx="2259640" cy="996638"/>
          </a:xfrm>
          <a:prstGeom prst="straightConnector1">
            <a:avLst/>
          </a:prstGeom>
          <a:ln w="9525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12FB1-DD39-7D4F-AD94-29867C342CB0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326739"/>
            <a:ext cx="2923542" cy="14737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E6F8CB-D94E-D041-8BD9-3F6CB3BF0744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599789"/>
            <a:ext cx="2923542" cy="14479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4396DB-30AF-9544-B24D-300D974F03C9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4047339"/>
            <a:ext cx="2923542" cy="14959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2FAC0AD-960B-C341-A0FC-FFAB96C44DF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4751563" y="3341225"/>
            <a:ext cx="2259640" cy="23291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D1135-4273-7449-A545-3EDC429243D6}"/>
              </a:ext>
            </a:extLst>
          </p:cNvPr>
          <p:cNvCxnSpPr>
            <a:cxnSpLocks/>
          </p:cNvCxnSpPr>
          <p:nvPr/>
        </p:nvCxnSpPr>
        <p:spPr>
          <a:xfrm flipH="1" flipV="1">
            <a:off x="1828021" y="3879064"/>
            <a:ext cx="2923542" cy="68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65B187-53BE-AF44-8112-6A5E24646300}"/>
              </a:ext>
            </a:extLst>
          </p:cNvPr>
          <p:cNvSpPr txBox="1"/>
          <p:nvPr/>
        </p:nvSpPr>
        <p:spPr>
          <a:xfrm>
            <a:off x="3637949" y="2889762"/>
            <a:ext cx="6292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VAS2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C7C86A-0972-5942-AD2A-6D08B4DDB767}"/>
              </a:ext>
            </a:extLst>
          </p:cNvPr>
          <p:cNvSpPr txBox="1"/>
          <p:nvPr/>
        </p:nvSpPr>
        <p:spPr>
          <a:xfrm>
            <a:off x="4492375" y="2884829"/>
            <a:ext cx="5084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PT2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CFF09E-2CA0-044C-A441-565633FC4A4D}"/>
              </a:ext>
            </a:extLst>
          </p:cNvPr>
          <p:cNvSpPr/>
          <p:nvPr/>
        </p:nvSpPr>
        <p:spPr>
          <a:xfrm>
            <a:off x="7011203" y="3278225"/>
            <a:ext cx="1080000" cy="12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98EE84-6A80-AC47-A17C-0DD54204BA34}"/>
              </a:ext>
            </a:extLst>
          </p:cNvPr>
          <p:cNvSpPr/>
          <p:nvPr/>
        </p:nvSpPr>
        <p:spPr>
          <a:xfrm>
            <a:off x="6401866" y="5606335"/>
            <a:ext cx="261201" cy="1717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8D780D-3408-9842-A7C0-2C5478B7B16A}"/>
              </a:ext>
            </a:extLst>
          </p:cNvPr>
          <p:cNvSpPr txBox="1"/>
          <p:nvPr/>
        </p:nvSpPr>
        <p:spPr>
          <a:xfrm>
            <a:off x="5978309" y="5862673"/>
            <a:ext cx="11083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Current PT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9C4573-82B5-0C4D-8E85-4F44E64761D0}"/>
              </a:ext>
            </a:extLst>
          </p:cNvPr>
          <p:cNvSpPr/>
          <p:nvPr/>
        </p:nvSpPr>
        <p:spPr>
          <a:xfrm>
            <a:off x="7011203" y="3509254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61F7C4-D841-024F-AB40-275DD6611633}"/>
              </a:ext>
            </a:extLst>
          </p:cNvPr>
          <p:cNvCxnSpPr>
            <a:cxnSpLocks/>
          </p:cNvCxnSpPr>
          <p:nvPr/>
        </p:nvCxnSpPr>
        <p:spPr>
          <a:xfrm flipV="1">
            <a:off x="6532467" y="4912848"/>
            <a:ext cx="0" cy="693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Cost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Effective access time (EAT) = Hit time + Miss ratio x Miss time</a:t>
            </a:r>
            <a:endParaRPr lang="en-US" altLang="ko-KR" sz="25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Example:</a:t>
            </a:r>
          </a:p>
          <a:p>
            <a:pPr lvl="1"/>
            <a:r>
              <a:rPr lang="en-US" altLang="ko-KR" sz="1600" dirty="0"/>
              <a:t>Memory access time = 200ns, avg page-fault service time = 8ms, and miss ratio = </a:t>
            </a:r>
            <a:r>
              <a:rPr lang="en-US" altLang="ko-KR" sz="1600" i="1" dirty="0"/>
              <a:t>p</a:t>
            </a:r>
          </a:p>
          <a:p>
            <a:pPr lvl="1"/>
            <a:r>
              <a:rPr lang="en-US" altLang="ko-KR" sz="1600" dirty="0"/>
              <a:t>EAT = 200ns + </a:t>
            </a:r>
            <a:r>
              <a:rPr lang="en-US" altLang="ko-KR" sz="1600" i="1" dirty="0"/>
              <a:t>p</a:t>
            </a:r>
            <a:r>
              <a:rPr lang="en-US" altLang="ko-KR" sz="1600" dirty="0"/>
              <a:t> x 8ms = 200ns + </a:t>
            </a:r>
            <a:r>
              <a:rPr lang="en-US" altLang="ko-KR" sz="1600" i="1" dirty="0"/>
              <a:t>p</a:t>
            </a:r>
            <a:r>
              <a:rPr lang="en-US" altLang="ko-KR" sz="1600" dirty="0"/>
              <a:t> x 8,000,000ns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one out of 1,000 accesses causes page fault, then EAT = 8.2</a:t>
            </a:r>
            <a:r>
              <a:rPr lang="el-GR" altLang="en-US" sz="1800" dirty="0"/>
              <a:t>μ</a:t>
            </a:r>
            <a:r>
              <a:rPr lang="en-US" altLang="ko-KR" sz="1800" dirty="0"/>
              <a:t>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40x slowdown!</a:t>
            </a:r>
          </a:p>
          <a:p>
            <a:pPr lvl="1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What if we want slowdown of less than 10%?</a:t>
            </a:r>
          </a:p>
          <a:p>
            <a:pPr lvl="1"/>
            <a:r>
              <a:rPr lang="en-US" altLang="ko-KR" sz="1600" dirty="0"/>
              <a:t>200ns x 1.1 &gt; EAT </a:t>
            </a:r>
            <a:r>
              <a:rPr lang="en-US" altLang="ko-KR" sz="1600" dirty="0">
                <a:sym typeface="Symbol" panose="05050102010706020507" pitchFamily="18" charset="2"/>
              </a:rPr>
              <a:t> </a:t>
            </a:r>
            <a:r>
              <a:rPr lang="en-US" altLang="ko-KR" sz="1600" i="1" dirty="0">
                <a:sym typeface="Symbol" panose="05050102010706020507" pitchFamily="18" charset="2"/>
              </a:rPr>
              <a:t>p</a:t>
            </a:r>
            <a:r>
              <a:rPr lang="en-US" altLang="ko-KR" sz="1600" dirty="0">
                <a:sym typeface="Symbol" panose="05050102010706020507" pitchFamily="18" charset="2"/>
              </a:rPr>
              <a:t> &lt; 2.5 x 10</a:t>
            </a:r>
            <a:r>
              <a:rPr lang="en-US" altLang="ko-KR" sz="1600" baseline="30000" dirty="0">
                <a:sym typeface="Symbol" panose="05050102010706020507" pitchFamily="18" charset="2"/>
              </a:rPr>
              <a:t>-6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This is approximately single page fault in every 400,000 accesses!</a:t>
            </a:r>
          </a:p>
        </p:txBody>
      </p:sp>
    </p:spTree>
    <p:extLst>
      <p:ext uri="{BB962C8B-B14F-4D97-AF65-F5344CB8AC3E}">
        <p14:creationId xmlns:p14="http://schemas.microsoft.com/office/powerpoint/2010/main" val="16456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Factors Lead to Misses?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Compulsory misses</a:t>
            </a:r>
          </a:p>
          <a:p>
            <a:pPr lvl="1"/>
            <a:r>
              <a:rPr lang="en-US" altLang="ko-KR" sz="1400" dirty="0"/>
              <a:t>Pages that have never been paged into memory before</a:t>
            </a:r>
          </a:p>
          <a:p>
            <a:pPr lvl="1"/>
            <a:r>
              <a:rPr lang="en-US" altLang="ko-KR" sz="1400" dirty="0"/>
              <a:t>How might we remove these misses?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Prefetching</a:t>
            </a:r>
            <a:r>
              <a:rPr lang="en-US" altLang="ko-KR" sz="1200" dirty="0"/>
              <a:t>: loading them into memory before needed</a:t>
            </a:r>
          </a:p>
          <a:p>
            <a:pPr lvl="2"/>
            <a:r>
              <a:rPr lang="en-US" altLang="ko-KR" sz="1200" dirty="0"/>
              <a:t>Need to predict future somehow!</a:t>
            </a:r>
          </a:p>
          <a:p>
            <a:r>
              <a:rPr lang="en-US" altLang="ko-KR" sz="1600" dirty="0"/>
              <a:t>Capacity misses</a:t>
            </a:r>
          </a:p>
          <a:p>
            <a:pPr lvl="1"/>
            <a:r>
              <a:rPr lang="en-US" altLang="ko-KR" sz="1400" dirty="0"/>
              <a:t>Not enough memory; must somehow increase available memory size</a:t>
            </a:r>
          </a:p>
          <a:p>
            <a:pPr lvl="1"/>
            <a:r>
              <a:rPr lang="en-US" altLang="ko-KR" sz="1400" dirty="0"/>
              <a:t>Can we do this?</a:t>
            </a:r>
          </a:p>
          <a:p>
            <a:pPr lvl="2"/>
            <a:r>
              <a:rPr lang="en-US" altLang="ko-KR" sz="1200" dirty="0"/>
              <a:t>One option is increasing amount of DRAM (not quick fix!)</a:t>
            </a:r>
          </a:p>
          <a:p>
            <a:pPr lvl="2"/>
            <a:r>
              <a:rPr lang="en-US" altLang="ko-KR" sz="1200" dirty="0"/>
              <a:t>Another option is adjusting percentage of memory allocated to process if multiple processes are in memory</a:t>
            </a:r>
          </a:p>
          <a:p>
            <a:r>
              <a:rPr lang="en-US" altLang="ko-KR" sz="1600" dirty="0"/>
              <a:t>Conflict misses</a:t>
            </a:r>
          </a:p>
          <a:p>
            <a:pPr lvl="1"/>
            <a:r>
              <a:rPr lang="en-US" altLang="ko-KR" sz="1400" dirty="0"/>
              <a:t>Technically, conflict misses don’t exist in virtual memory, since it is “fully-associative” cache</a:t>
            </a:r>
          </a:p>
          <a:p>
            <a:r>
              <a:rPr lang="en-US" altLang="ko-KR" sz="1600" dirty="0"/>
              <a:t>Policy misses</a:t>
            </a:r>
          </a:p>
          <a:p>
            <a:pPr lvl="1"/>
            <a:r>
              <a:rPr lang="en-US" altLang="ko-KR" sz="1400" dirty="0"/>
              <a:t>Caused when pages were in memory, but kicked out prematurely because of </a:t>
            </a:r>
            <a:r>
              <a:rPr lang="en-US" altLang="ko-KR" sz="1400" dirty="0">
                <a:solidFill>
                  <a:srgbClr val="FF0000"/>
                </a:solidFill>
              </a:rPr>
              <a:t>replacement policy</a:t>
            </a:r>
          </a:p>
          <a:p>
            <a:pPr lvl="1"/>
            <a:r>
              <a:rPr lang="en-US" altLang="ko-KR" sz="1400" dirty="0"/>
              <a:t>How to fix this? </a:t>
            </a:r>
          </a:p>
          <a:p>
            <a:pPr lvl="2"/>
            <a:r>
              <a:rPr lang="en-US" altLang="ko-KR" sz="1200" dirty="0"/>
              <a:t>Better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42048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Page Replacement Policies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600" dirty="0"/>
              <a:t>Random</a:t>
            </a:r>
          </a:p>
          <a:p>
            <a:pPr lvl="1"/>
            <a:r>
              <a:rPr lang="en-US" altLang="ko-KR" sz="1400" dirty="0"/>
              <a:t>Pick random page for every replacement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Simple hardware (typical solution for TLB’s)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 Very unpredictable (makes it hard to provide any real-time guarantees)</a:t>
            </a:r>
          </a:p>
          <a:p>
            <a:r>
              <a:rPr lang="en-US" altLang="ko-KR" sz="1600" dirty="0"/>
              <a:t>First-in-first-out (FIFO)</a:t>
            </a:r>
          </a:p>
          <a:p>
            <a:pPr lvl="1"/>
            <a:r>
              <a:rPr lang="en-US" altLang="ko-KR" sz="1400" dirty="0"/>
              <a:t>Throw out oldest page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Fair (let every page live in memory for same amount of time)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 Not optimal (could throw out heavily used pages instead of infrequently used)</a:t>
            </a:r>
          </a:p>
          <a:p>
            <a:r>
              <a:rPr lang="en-US" altLang="ko-KR" sz="1600" dirty="0"/>
              <a:t>Minimum (MIN) </a:t>
            </a:r>
          </a:p>
          <a:p>
            <a:pPr lvl="1"/>
            <a:r>
              <a:rPr lang="en-US" altLang="ko-KR" sz="1400" dirty="0"/>
              <a:t>Replace page that won’t be used for the longest time in future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Optimal  (perfect benchmark)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Impractical (how can we really know future?)</a:t>
            </a:r>
          </a:p>
          <a:p>
            <a:r>
              <a:rPr lang="en-US" altLang="ko-KR" sz="1600" dirty="0"/>
              <a:t>Least-recently-used (LRU):</a:t>
            </a:r>
          </a:p>
          <a:p>
            <a:pPr lvl="1"/>
            <a:r>
              <a:rPr lang="en-US" altLang="ko-KR" sz="1400" dirty="0"/>
              <a:t>Replace page that hasn’t been used for the longest time (if it hasn’t been used for a while, it’s unlikely to be used in near future)</a:t>
            </a:r>
          </a:p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+ Seems like LRU should be good approximation to MIN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– High implement overhead (need to track all references to all pages)</a:t>
            </a:r>
          </a:p>
        </p:txBody>
      </p:sp>
    </p:spTree>
    <p:extLst>
      <p:ext uri="{BB962C8B-B14F-4D97-AF65-F5344CB8AC3E}">
        <p14:creationId xmlns:p14="http://schemas.microsoft.com/office/powerpoint/2010/main" val="32464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FIFO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Suppose we have 3 p-pages , 4 v-pages, and following reference stream: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FIFO: 7 faults</a:t>
            </a:r>
          </a:p>
          <a:p>
            <a:r>
              <a:rPr lang="en-US" altLang="ko-KR" sz="1800" dirty="0"/>
              <a:t>When referencing D, replacing A is bad choice, since we’ll need A again right away</a:t>
            </a:r>
          </a:p>
        </p:txBody>
      </p:sp>
      <p:grpSp>
        <p:nvGrpSpPr>
          <p:cNvPr id="775305" name="Group 137"/>
          <p:cNvGrpSpPr>
            <a:grpSpLocks/>
          </p:cNvGrpSpPr>
          <p:nvPr/>
        </p:nvGrpSpPr>
        <p:grpSpPr bwMode="auto">
          <a:xfrm>
            <a:off x="7858125" y="3377073"/>
            <a:ext cx="600075" cy="1476375"/>
            <a:chOff x="4950" y="2190"/>
            <a:chExt cx="378" cy="930"/>
          </a:xfrm>
        </p:grpSpPr>
        <p:sp>
          <p:nvSpPr>
            <p:cNvPr id="36943" name="Rectangle 52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4" name="Rectangle 40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5" name="Rectangle 28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4" name="Group 136"/>
          <p:cNvGrpSpPr>
            <a:grpSpLocks/>
          </p:cNvGrpSpPr>
          <p:nvPr/>
        </p:nvGrpSpPr>
        <p:grpSpPr bwMode="auto">
          <a:xfrm>
            <a:off x="7259638" y="3377073"/>
            <a:ext cx="598487" cy="1476375"/>
            <a:chOff x="4573" y="2190"/>
            <a:chExt cx="377" cy="930"/>
          </a:xfrm>
        </p:grpSpPr>
        <p:sp>
          <p:nvSpPr>
            <p:cNvPr id="36940" name="Rectangle 5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1" name="Rectangle 39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42" name="Rectangle 27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5303" name="Group 135"/>
          <p:cNvGrpSpPr>
            <a:grpSpLocks/>
          </p:cNvGrpSpPr>
          <p:nvPr/>
        </p:nvGrpSpPr>
        <p:grpSpPr bwMode="auto">
          <a:xfrm>
            <a:off x="6659563" y="3377073"/>
            <a:ext cx="600075" cy="1476375"/>
            <a:chOff x="4195" y="2190"/>
            <a:chExt cx="378" cy="930"/>
          </a:xfrm>
        </p:grpSpPr>
        <p:sp>
          <p:nvSpPr>
            <p:cNvPr id="36937" name="Rectangle 50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6938" name="Rectangle 38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9" name="Rectangle 26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2" name="Group 134"/>
          <p:cNvGrpSpPr>
            <a:grpSpLocks/>
          </p:cNvGrpSpPr>
          <p:nvPr/>
        </p:nvGrpSpPr>
        <p:grpSpPr bwMode="auto">
          <a:xfrm>
            <a:off x="6061075" y="3377073"/>
            <a:ext cx="598488" cy="1476375"/>
            <a:chOff x="3818" y="2190"/>
            <a:chExt cx="377" cy="930"/>
          </a:xfrm>
        </p:grpSpPr>
        <p:sp>
          <p:nvSpPr>
            <p:cNvPr id="36934" name="Rectangle 4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5" name="Rectangle 37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6" name="Rectangle 25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1" name="Group 133"/>
          <p:cNvGrpSpPr>
            <a:grpSpLocks/>
          </p:cNvGrpSpPr>
          <p:nvPr/>
        </p:nvGrpSpPr>
        <p:grpSpPr bwMode="auto">
          <a:xfrm>
            <a:off x="5461000" y="3377073"/>
            <a:ext cx="600075" cy="1476375"/>
            <a:chOff x="3440" y="2190"/>
            <a:chExt cx="378" cy="930"/>
          </a:xfrm>
        </p:grpSpPr>
        <p:sp>
          <p:nvSpPr>
            <p:cNvPr id="36931" name="Rectangle 48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2" name="Rectangle 36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6933" name="Rectangle 2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300" name="Group 132"/>
          <p:cNvGrpSpPr>
            <a:grpSpLocks/>
          </p:cNvGrpSpPr>
          <p:nvPr/>
        </p:nvGrpSpPr>
        <p:grpSpPr bwMode="auto">
          <a:xfrm>
            <a:off x="4862513" y="3377073"/>
            <a:ext cx="598487" cy="1476375"/>
            <a:chOff x="3063" y="2190"/>
            <a:chExt cx="377" cy="930"/>
          </a:xfrm>
        </p:grpSpPr>
        <p:sp>
          <p:nvSpPr>
            <p:cNvPr id="36928" name="Rectangle 4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9" name="Rectangle 35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30" name="Rectangle 23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grpSp>
        <p:nvGrpSpPr>
          <p:cNvPr id="775299" name="Group 131"/>
          <p:cNvGrpSpPr>
            <a:grpSpLocks/>
          </p:cNvGrpSpPr>
          <p:nvPr/>
        </p:nvGrpSpPr>
        <p:grpSpPr bwMode="auto">
          <a:xfrm>
            <a:off x="4262438" y="3377073"/>
            <a:ext cx="600075" cy="1476375"/>
            <a:chOff x="2685" y="2190"/>
            <a:chExt cx="378" cy="930"/>
          </a:xfrm>
        </p:grpSpPr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6" name="Rectangle 34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7" name="Rectangle 22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solidFill>
                  <a:schemeClr val="accent3">
                    <a:lumMod val="20000"/>
                    <a:lumOff val="8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8" name="Group 130"/>
          <p:cNvGrpSpPr>
            <a:grpSpLocks/>
          </p:cNvGrpSpPr>
          <p:nvPr/>
        </p:nvGrpSpPr>
        <p:grpSpPr bwMode="auto">
          <a:xfrm>
            <a:off x="3662363" y="3377073"/>
            <a:ext cx="600075" cy="1476375"/>
            <a:chOff x="2307" y="2190"/>
            <a:chExt cx="378" cy="930"/>
          </a:xfrm>
        </p:grpSpPr>
        <p:sp>
          <p:nvSpPr>
            <p:cNvPr id="36922" name="Rectangle 4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3" name="Rectangle 33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4" name="Rectangle 21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7" name="Group 129"/>
          <p:cNvGrpSpPr>
            <a:grpSpLocks/>
          </p:cNvGrpSpPr>
          <p:nvPr/>
        </p:nvGrpSpPr>
        <p:grpSpPr bwMode="auto">
          <a:xfrm>
            <a:off x="3063875" y="3377073"/>
            <a:ext cx="598488" cy="1476375"/>
            <a:chOff x="1930" y="2190"/>
            <a:chExt cx="377" cy="930"/>
          </a:xfrm>
        </p:grpSpPr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6920" name="Rectangle 32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21" name="Rectangle 2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6" name="Group 128"/>
          <p:cNvGrpSpPr>
            <a:grpSpLocks/>
          </p:cNvGrpSpPr>
          <p:nvPr/>
        </p:nvGrpSpPr>
        <p:grpSpPr bwMode="auto">
          <a:xfrm>
            <a:off x="2463800" y="3377073"/>
            <a:ext cx="600075" cy="1476375"/>
            <a:chOff x="1552" y="2190"/>
            <a:chExt cx="378" cy="930"/>
          </a:xfrm>
        </p:grpSpPr>
        <p:sp>
          <p:nvSpPr>
            <p:cNvPr id="36916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7" name="Rectangle 31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6918" name="Rectangle 19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5295" name="Group 127"/>
          <p:cNvGrpSpPr>
            <a:grpSpLocks/>
          </p:cNvGrpSpPr>
          <p:nvPr/>
        </p:nvGrpSpPr>
        <p:grpSpPr bwMode="auto">
          <a:xfrm>
            <a:off x="1865313" y="3377073"/>
            <a:ext cx="598487" cy="1476375"/>
            <a:chOff x="1117" y="1948"/>
            <a:chExt cx="377" cy="930"/>
          </a:xfrm>
        </p:grpSpPr>
        <p:sp>
          <p:nvSpPr>
            <p:cNvPr id="36913" name="Rectangle 42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4" name="Rectangle 30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915" name="Rectangle 1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C216FC-CF5E-234A-A58E-4A370F4D1C88}"/>
              </a:ext>
            </a:extLst>
          </p:cNvPr>
          <p:cNvGrpSpPr/>
          <p:nvPr/>
        </p:nvGrpSpPr>
        <p:grpSpPr>
          <a:xfrm>
            <a:off x="854075" y="2646823"/>
            <a:ext cx="7604125" cy="2206625"/>
            <a:chOff x="854075" y="2788027"/>
            <a:chExt cx="7604125" cy="2206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AB1535-DFD4-3A41-AAE0-B5EFD0F76A65}"/>
                </a:ext>
              </a:extLst>
            </p:cNvPr>
            <p:cNvGrpSpPr/>
            <p:nvPr/>
          </p:nvGrpSpPr>
          <p:grpSpPr>
            <a:xfrm>
              <a:off x="1865313" y="2788027"/>
              <a:ext cx="6592887" cy="730250"/>
              <a:chOff x="1865313" y="2788027"/>
              <a:chExt cx="6592887" cy="730250"/>
            </a:xfrm>
          </p:grpSpPr>
          <p:sp>
            <p:nvSpPr>
              <p:cNvPr id="775184" name="Rectangle 16"/>
              <p:cNvSpPr>
                <a:spLocks noChangeArrowheads="1"/>
              </p:cNvSpPr>
              <p:nvPr/>
            </p:nvSpPr>
            <p:spPr bwMode="auto">
              <a:xfrm>
                <a:off x="7858125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83" name="Rectangle 15"/>
              <p:cNvSpPr>
                <a:spLocks noChangeArrowheads="1"/>
              </p:cNvSpPr>
              <p:nvPr/>
            </p:nvSpPr>
            <p:spPr bwMode="auto">
              <a:xfrm>
                <a:off x="7259638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5182" name="Rectangle 14"/>
              <p:cNvSpPr>
                <a:spLocks noChangeArrowheads="1"/>
              </p:cNvSpPr>
              <p:nvPr/>
            </p:nvSpPr>
            <p:spPr bwMode="auto">
              <a:xfrm>
                <a:off x="6659563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81" name="Rectangle 13"/>
              <p:cNvSpPr>
                <a:spLocks noChangeArrowheads="1"/>
              </p:cNvSpPr>
              <p:nvPr/>
            </p:nvSpPr>
            <p:spPr bwMode="auto">
              <a:xfrm>
                <a:off x="6061075" y="2788027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5180" name="Rectangle 12"/>
              <p:cNvSpPr>
                <a:spLocks noChangeArrowheads="1"/>
              </p:cNvSpPr>
              <p:nvPr/>
            </p:nvSpPr>
            <p:spPr bwMode="auto">
              <a:xfrm>
                <a:off x="5461000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5179" name="Rectangle 11"/>
              <p:cNvSpPr>
                <a:spLocks noChangeArrowheads="1"/>
              </p:cNvSpPr>
              <p:nvPr/>
            </p:nvSpPr>
            <p:spPr bwMode="auto">
              <a:xfrm>
                <a:off x="4862513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5178" name="Rectangle 10"/>
              <p:cNvSpPr>
                <a:spLocks noChangeArrowheads="1"/>
              </p:cNvSpPr>
              <p:nvPr/>
            </p:nvSpPr>
            <p:spPr bwMode="auto">
              <a:xfrm>
                <a:off x="4262438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77" name="Rectangle 9"/>
              <p:cNvSpPr>
                <a:spLocks noChangeArrowheads="1"/>
              </p:cNvSpPr>
              <p:nvPr/>
            </p:nvSpPr>
            <p:spPr bwMode="auto">
              <a:xfrm>
                <a:off x="3662363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5176" name="Rectangle 8"/>
              <p:cNvSpPr>
                <a:spLocks noChangeArrowheads="1"/>
              </p:cNvSpPr>
              <p:nvPr/>
            </p:nvSpPr>
            <p:spPr bwMode="auto">
              <a:xfrm>
                <a:off x="3063875" y="2788027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5175" name="Rectangle 7"/>
              <p:cNvSpPr>
                <a:spLocks noChangeArrowheads="1"/>
              </p:cNvSpPr>
              <p:nvPr/>
            </p:nvSpPr>
            <p:spPr bwMode="auto">
              <a:xfrm>
                <a:off x="2463800" y="2788027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5174" name="Rectangle 6"/>
              <p:cNvSpPr>
                <a:spLocks noChangeArrowheads="1"/>
              </p:cNvSpPr>
              <p:nvPr/>
            </p:nvSpPr>
            <p:spPr bwMode="auto">
              <a:xfrm>
                <a:off x="1865313" y="2788027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grpSp>
          <p:nvGrpSpPr>
            <p:cNvPr id="775306" name="Group 138"/>
            <p:cNvGrpSpPr>
              <a:grpSpLocks/>
            </p:cNvGrpSpPr>
            <p:nvPr/>
          </p:nvGrpSpPr>
          <p:grpSpPr bwMode="auto">
            <a:xfrm>
              <a:off x="854075" y="2788027"/>
              <a:ext cx="7604125" cy="2206625"/>
              <a:chOff x="538" y="1536"/>
              <a:chExt cx="4790" cy="1390"/>
            </a:xfrm>
          </p:grpSpPr>
          <p:sp>
            <p:nvSpPr>
              <p:cNvPr id="36891" name="Rectangle 41"/>
              <p:cNvSpPr>
                <a:spLocks noChangeArrowheads="1"/>
              </p:cNvSpPr>
              <p:nvPr/>
            </p:nvSpPr>
            <p:spPr bwMode="auto">
              <a:xfrm>
                <a:off x="538" y="261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6892" name="Rectangle 29"/>
              <p:cNvSpPr>
                <a:spLocks noChangeArrowheads="1"/>
              </p:cNvSpPr>
              <p:nvPr/>
            </p:nvSpPr>
            <p:spPr bwMode="auto">
              <a:xfrm>
                <a:off x="538" y="230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6893" name="Rectangle 17"/>
              <p:cNvSpPr>
                <a:spLocks noChangeArrowheads="1"/>
              </p:cNvSpPr>
              <p:nvPr/>
            </p:nvSpPr>
            <p:spPr bwMode="auto">
              <a:xfrm>
                <a:off x="538" y="1996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6894" name="Rectangle 5"/>
              <p:cNvSpPr>
                <a:spLocks noChangeArrowheads="1"/>
              </p:cNvSpPr>
              <p:nvPr/>
            </p:nvSpPr>
            <p:spPr bwMode="auto">
              <a:xfrm>
                <a:off x="538" y="1552"/>
                <a:ext cx="63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  </a:t>
                </a:r>
                <a:r>
                  <a:rPr lang="en-US" altLang="ko-KR" sz="24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Ref</a:t>
                </a:r>
              </a:p>
              <a:p>
                <a:pPr>
                  <a:lnSpc>
                    <a:spcPct val="7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Page</a:t>
                </a:r>
              </a:p>
            </p:txBody>
          </p:sp>
          <p:sp>
            <p:nvSpPr>
              <p:cNvPr id="36895" name="Line 53"/>
              <p:cNvSpPr>
                <a:spLocks noChangeShapeType="1"/>
              </p:cNvSpPr>
              <p:nvPr/>
            </p:nvSpPr>
            <p:spPr bwMode="auto">
              <a:xfrm>
                <a:off x="538" y="1536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6" name="Line 54"/>
              <p:cNvSpPr>
                <a:spLocks noChangeShapeType="1"/>
              </p:cNvSpPr>
              <p:nvPr/>
            </p:nvSpPr>
            <p:spPr bwMode="auto">
              <a:xfrm>
                <a:off x="538" y="1996"/>
                <a:ext cx="479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7" name="Line 55"/>
              <p:cNvSpPr>
                <a:spLocks noChangeShapeType="1"/>
              </p:cNvSpPr>
              <p:nvPr/>
            </p:nvSpPr>
            <p:spPr bwMode="auto">
              <a:xfrm>
                <a:off x="538" y="2306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8" name="Line 56"/>
              <p:cNvSpPr>
                <a:spLocks noChangeShapeType="1"/>
              </p:cNvSpPr>
              <p:nvPr/>
            </p:nvSpPr>
            <p:spPr bwMode="auto">
              <a:xfrm>
                <a:off x="538" y="2616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899" name="Line 57"/>
              <p:cNvSpPr>
                <a:spLocks noChangeShapeType="1"/>
              </p:cNvSpPr>
              <p:nvPr/>
            </p:nvSpPr>
            <p:spPr bwMode="auto">
              <a:xfrm>
                <a:off x="538" y="2926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0" name="Line 58"/>
              <p:cNvSpPr>
                <a:spLocks noChangeShapeType="1"/>
              </p:cNvSpPr>
              <p:nvPr/>
            </p:nvSpPr>
            <p:spPr bwMode="auto">
              <a:xfrm>
                <a:off x="538" y="1536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1" name="Line 59"/>
              <p:cNvSpPr>
                <a:spLocks noChangeShapeType="1"/>
              </p:cNvSpPr>
              <p:nvPr/>
            </p:nvSpPr>
            <p:spPr bwMode="auto">
              <a:xfrm>
                <a:off x="1175" y="1536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2" name="Line 60"/>
              <p:cNvSpPr>
                <a:spLocks noChangeShapeType="1"/>
              </p:cNvSpPr>
              <p:nvPr/>
            </p:nvSpPr>
            <p:spPr bwMode="auto">
              <a:xfrm>
                <a:off x="1552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3" name="Line 61"/>
              <p:cNvSpPr>
                <a:spLocks noChangeShapeType="1"/>
              </p:cNvSpPr>
              <p:nvPr/>
            </p:nvSpPr>
            <p:spPr bwMode="auto">
              <a:xfrm>
                <a:off x="193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4" name="Line 62"/>
              <p:cNvSpPr>
                <a:spLocks noChangeShapeType="1"/>
              </p:cNvSpPr>
              <p:nvPr/>
            </p:nvSpPr>
            <p:spPr bwMode="auto">
              <a:xfrm>
                <a:off x="2307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5" name="Line 63"/>
              <p:cNvSpPr>
                <a:spLocks noChangeShapeType="1"/>
              </p:cNvSpPr>
              <p:nvPr/>
            </p:nvSpPr>
            <p:spPr bwMode="auto">
              <a:xfrm>
                <a:off x="2685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6" name="Line 64"/>
              <p:cNvSpPr>
                <a:spLocks noChangeShapeType="1"/>
              </p:cNvSpPr>
              <p:nvPr/>
            </p:nvSpPr>
            <p:spPr bwMode="auto">
              <a:xfrm>
                <a:off x="3063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7" name="Line 65"/>
              <p:cNvSpPr>
                <a:spLocks noChangeShapeType="1"/>
              </p:cNvSpPr>
              <p:nvPr/>
            </p:nvSpPr>
            <p:spPr bwMode="auto">
              <a:xfrm>
                <a:off x="344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8" name="Line 66"/>
              <p:cNvSpPr>
                <a:spLocks noChangeShapeType="1"/>
              </p:cNvSpPr>
              <p:nvPr/>
            </p:nvSpPr>
            <p:spPr bwMode="auto">
              <a:xfrm>
                <a:off x="3818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09" name="Line 67"/>
              <p:cNvSpPr>
                <a:spLocks noChangeShapeType="1"/>
              </p:cNvSpPr>
              <p:nvPr/>
            </p:nvSpPr>
            <p:spPr bwMode="auto">
              <a:xfrm>
                <a:off x="4195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0" name="Line 68"/>
              <p:cNvSpPr>
                <a:spLocks noChangeShapeType="1"/>
              </p:cNvSpPr>
              <p:nvPr/>
            </p:nvSpPr>
            <p:spPr bwMode="auto">
              <a:xfrm>
                <a:off x="4573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1" name="Line 69"/>
              <p:cNvSpPr>
                <a:spLocks noChangeShapeType="1"/>
              </p:cNvSpPr>
              <p:nvPr/>
            </p:nvSpPr>
            <p:spPr bwMode="auto">
              <a:xfrm>
                <a:off x="4950" y="1536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912" name="Line 70"/>
              <p:cNvSpPr>
                <a:spLocks noChangeShapeType="1"/>
              </p:cNvSpPr>
              <p:nvPr/>
            </p:nvSpPr>
            <p:spPr bwMode="auto">
              <a:xfrm>
                <a:off x="5328" y="1536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MIN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1800" dirty="0"/>
              <a:t>MIN: 5 faults </a:t>
            </a:r>
          </a:p>
          <a:p>
            <a:pPr lvl="1"/>
            <a:r>
              <a:rPr lang="en-US" altLang="ko-KR" sz="1600" dirty="0"/>
              <a:t>Where will D be brought in? Look for page not referenced farthest in future</a:t>
            </a:r>
          </a:p>
          <a:p>
            <a:r>
              <a:rPr lang="en-US" altLang="ko-KR" sz="1800" dirty="0"/>
              <a:t>What will LRU do?</a:t>
            </a:r>
          </a:p>
          <a:p>
            <a:pPr lvl="1"/>
            <a:r>
              <a:rPr lang="en-US" altLang="ko-KR" sz="1600" dirty="0"/>
              <a:t>Same decisions as MIN here but won’t always be true!</a:t>
            </a:r>
          </a:p>
        </p:txBody>
      </p:sp>
      <p:grpSp>
        <p:nvGrpSpPr>
          <p:cNvPr id="778246" name="Group 6"/>
          <p:cNvGrpSpPr>
            <a:grpSpLocks/>
          </p:cNvGrpSpPr>
          <p:nvPr/>
        </p:nvGrpSpPr>
        <p:grpSpPr bwMode="auto">
          <a:xfrm>
            <a:off x="7858125" y="2690812"/>
            <a:ext cx="600075" cy="1476375"/>
            <a:chOff x="4950" y="2190"/>
            <a:chExt cx="378" cy="930"/>
          </a:xfrm>
        </p:grpSpPr>
        <p:sp>
          <p:nvSpPr>
            <p:cNvPr id="37967" name="Rectangle 7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8" name="Rectangle 8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9" name="Rectangle 9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50" name="Group 10"/>
          <p:cNvGrpSpPr>
            <a:grpSpLocks/>
          </p:cNvGrpSpPr>
          <p:nvPr/>
        </p:nvGrpSpPr>
        <p:grpSpPr bwMode="auto">
          <a:xfrm>
            <a:off x="7259638" y="2690812"/>
            <a:ext cx="598487" cy="1476375"/>
            <a:chOff x="4573" y="2190"/>
            <a:chExt cx="377" cy="930"/>
          </a:xfrm>
        </p:grpSpPr>
        <p:sp>
          <p:nvSpPr>
            <p:cNvPr id="37964" name="Rectangle 1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5" name="Rectangle 12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6" name="Rectangle 13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8254" name="Group 14"/>
          <p:cNvGrpSpPr>
            <a:grpSpLocks/>
          </p:cNvGrpSpPr>
          <p:nvPr/>
        </p:nvGrpSpPr>
        <p:grpSpPr bwMode="auto">
          <a:xfrm>
            <a:off x="6659563" y="2690812"/>
            <a:ext cx="600075" cy="1476375"/>
            <a:chOff x="4195" y="2190"/>
            <a:chExt cx="378" cy="930"/>
          </a:xfrm>
        </p:grpSpPr>
        <p:sp>
          <p:nvSpPr>
            <p:cNvPr id="37961" name="Rectangle 15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2" name="Rectangle 16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3" name="Rectangle 17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58" name="Group 18"/>
          <p:cNvGrpSpPr>
            <a:grpSpLocks/>
          </p:cNvGrpSpPr>
          <p:nvPr/>
        </p:nvGrpSpPr>
        <p:grpSpPr bwMode="auto">
          <a:xfrm>
            <a:off x="6061075" y="2690812"/>
            <a:ext cx="598488" cy="1476375"/>
            <a:chOff x="3818" y="2190"/>
            <a:chExt cx="377" cy="930"/>
          </a:xfrm>
        </p:grpSpPr>
        <p:sp>
          <p:nvSpPr>
            <p:cNvPr id="37958" name="Rectangle 1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9" name="Rectangle 20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60" name="Rectangle 21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62" name="Group 22"/>
          <p:cNvGrpSpPr>
            <a:grpSpLocks/>
          </p:cNvGrpSpPr>
          <p:nvPr/>
        </p:nvGrpSpPr>
        <p:grpSpPr bwMode="auto">
          <a:xfrm>
            <a:off x="5461000" y="2690812"/>
            <a:ext cx="600075" cy="1476375"/>
            <a:chOff x="3440" y="2190"/>
            <a:chExt cx="378" cy="930"/>
          </a:xfrm>
        </p:grpSpPr>
        <p:sp>
          <p:nvSpPr>
            <p:cNvPr id="37955" name="Rectangle 23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6" name="Rectangle 24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7" name="Rectangle 25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66" name="Group 26"/>
          <p:cNvGrpSpPr>
            <a:grpSpLocks/>
          </p:cNvGrpSpPr>
          <p:nvPr/>
        </p:nvGrpSpPr>
        <p:grpSpPr bwMode="auto">
          <a:xfrm>
            <a:off x="4862513" y="2690812"/>
            <a:ext cx="598487" cy="1476375"/>
            <a:chOff x="3063" y="2190"/>
            <a:chExt cx="377" cy="930"/>
          </a:xfrm>
        </p:grpSpPr>
        <p:sp>
          <p:nvSpPr>
            <p:cNvPr id="37952" name="Rectangle 2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7953" name="Rectangle 28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4" name="Rectangle 29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0" name="Group 30"/>
          <p:cNvGrpSpPr>
            <a:grpSpLocks/>
          </p:cNvGrpSpPr>
          <p:nvPr/>
        </p:nvGrpSpPr>
        <p:grpSpPr bwMode="auto">
          <a:xfrm>
            <a:off x="4262438" y="2690812"/>
            <a:ext cx="600075" cy="1476375"/>
            <a:chOff x="2685" y="2190"/>
            <a:chExt cx="378" cy="930"/>
          </a:xfrm>
        </p:grpSpPr>
        <p:sp>
          <p:nvSpPr>
            <p:cNvPr id="37949" name="Rectangle 31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0" name="Rectangle 32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51" name="Rectangle 33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4" name="Group 34"/>
          <p:cNvGrpSpPr>
            <a:grpSpLocks/>
          </p:cNvGrpSpPr>
          <p:nvPr/>
        </p:nvGrpSpPr>
        <p:grpSpPr bwMode="auto">
          <a:xfrm>
            <a:off x="3662363" y="2690812"/>
            <a:ext cx="600075" cy="1476375"/>
            <a:chOff x="2307" y="2190"/>
            <a:chExt cx="378" cy="930"/>
          </a:xfrm>
        </p:grpSpPr>
        <p:sp>
          <p:nvSpPr>
            <p:cNvPr id="37946" name="Rectangle 3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7" name="Rectangle 36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8" name="Rectangle 37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3063875" y="2690812"/>
            <a:ext cx="598488" cy="1476375"/>
            <a:chOff x="1930" y="2190"/>
            <a:chExt cx="377" cy="930"/>
          </a:xfrm>
        </p:grpSpPr>
        <p:sp>
          <p:nvSpPr>
            <p:cNvPr id="37943" name="Rectangle 39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7944" name="Rectangle 40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5" name="Rectangle 41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82" name="Group 42"/>
          <p:cNvGrpSpPr>
            <a:grpSpLocks/>
          </p:cNvGrpSpPr>
          <p:nvPr/>
        </p:nvGrpSpPr>
        <p:grpSpPr bwMode="auto">
          <a:xfrm>
            <a:off x="2463800" y="2690812"/>
            <a:ext cx="600075" cy="1476375"/>
            <a:chOff x="1552" y="2190"/>
            <a:chExt cx="378" cy="930"/>
          </a:xfrm>
        </p:grpSpPr>
        <p:sp>
          <p:nvSpPr>
            <p:cNvPr id="37940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41" name="Rectangle 44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7942" name="Rectangle 45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8286" name="Group 46"/>
          <p:cNvGrpSpPr>
            <a:grpSpLocks/>
          </p:cNvGrpSpPr>
          <p:nvPr/>
        </p:nvGrpSpPr>
        <p:grpSpPr bwMode="auto">
          <a:xfrm>
            <a:off x="1865313" y="2690812"/>
            <a:ext cx="598487" cy="1476375"/>
            <a:chOff x="1117" y="1948"/>
            <a:chExt cx="377" cy="930"/>
          </a:xfrm>
        </p:grpSpPr>
        <p:sp>
          <p:nvSpPr>
            <p:cNvPr id="37937" name="Rectangle 47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38" name="Rectangle 48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7939" name="Rectangle 49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BB04F-4902-2145-BC77-61E7CF91F66C}"/>
              </a:ext>
            </a:extLst>
          </p:cNvPr>
          <p:cNvGrpSpPr/>
          <p:nvPr/>
        </p:nvGrpSpPr>
        <p:grpSpPr>
          <a:xfrm>
            <a:off x="854075" y="1960562"/>
            <a:ext cx="7604125" cy="2206625"/>
            <a:chOff x="854075" y="2649071"/>
            <a:chExt cx="7604125" cy="22066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44373D-E6D6-7D48-9A7C-208613B3FAAA}"/>
                </a:ext>
              </a:extLst>
            </p:cNvPr>
            <p:cNvGrpSpPr/>
            <p:nvPr/>
          </p:nvGrpSpPr>
          <p:grpSpPr>
            <a:xfrm>
              <a:off x="1865313" y="2649071"/>
              <a:ext cx="6592887" cy="730250"/>
              <a:chOff x="1865313" y="2649071"/>
              <a:chExt cx="6592887" cy="730250"/>
            </a:xfrm>
          </p:grpSpPr>
          <p:sp>
            <p:nvSpPr>
              <p:cNvPr id="778291" name="Rectangle 51"/>
              <p:cNvSpPr>
                <a:spLocks noChangeArrowheads="1"/>
              </p:cNvSpPr>
              <p:nvPr/>
            </p:nvSpPr>
            <p:spPr bwMode="auto">
              <a:xfrm>
                <a:off x="7858125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2" name="Rectangle 52"/>
              <p:cNvSpPr>
                <a:spLocks noChangeArrowheads="1"/>
              </p:cNvSpPr>
              <p:nvPr/>
            </p:nvSpPr>
            <p:spPr bwMode="auto">
              <a:xfrm>
                <a:off x="7259638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8293" name="Rectangle 53"/>
              <p:cNvSpPr>
                <a:spLocks noChangeArrowheads="1"/>
              </p:cNvSpPr>
              <p:nvPr/>
            </p:nvSpPr>
            <p:spPr bwMode="auto">
              <a:xfrm>
                <a:off x="6659563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4" name="Rectangle 54"/>
              <p:cNvSpPr>
                <a:spLocks noChangeArrowheads="1"/>
              </p:cNvSpPr>
              <p:nvPr/>
            </p:nvSpPr>
            <p:spPr bwMode="auto">
              <a:xfrm>
                <a:off x="6061075" y="2649071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8295" name="Rectangle 55"/>
              <p:cNvSpPr>
                <a:spLocks noChangeArrowheads="1"/>
              </p:cNvSpPr>
              <p:nvPr/>
            </p:nvSpPr>
            <p:spPr bwMode="auto">
              <a:xfrm>
                <a:off x="5461000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8296" name="Rectangle 56"/>
              <p:cNvSpPr>
                <a:spLocks noChangeArrowheads="1"/>
              </p:cNvSpPr>
              <p:nvPr/>
            </p:nvSpPr>
            <p:spPr bwMode="auto">
              <a:xfrm>
                <a:off x="4862513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778297" name="Rectangle 57"/>
              <p:cNvSpPr>
                <a:spLocks noChangeArrowheads="1"/>
              </p:cNvSpPr>
              <p:nvPr/>
            </p:nvSpPr>
            <p:spPr bwMode="auto">
              <a:xfrm>
                <a:off x="4262438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298" name="Rectangle 58"/>
              <p:cNvSpPr>
                <a:spLocks noChangeArrowheads="1"/>
              </p:cNvSpPr>
              <p:nvPr/>
            </p:nvSpPr>
            <p:spPr bwMode="auto">
              <a:xfrm>
                <a:off x="3662363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778299" name="Rectangle 59"/>
              <p:cNvSpPr>
                <a:spLocks noChangeArrowheads="1"/>
              </p:cNvSpPr>
              <p:nvPr/>
            </p:nvSpPr>
            <p:spPr bwMode="auto">
              <a:xfrm>
                <a:off x="3063875" y="2649071"/>
                <a:ext cx="598488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778300" name="Rectangle 60"/>
              <p:cNvSpPr>
                <a:spLocks noChangeArrowheads="1"/>
              </p:cNvSpPr>
              <p:nvPr/>
            </p:nvSpPr>
            <p:spPr bwMode="auto">
              <a:xfrm>
                <a:off x="2463800" y="2649071"/>
                <a:ext cx="600075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778301" name="Rectangle 61"/>
              <p:cNvSpPr>
                <a:spLocks noChangeArrowheads="1"/>
              </p:cNvSpPr>
              <p:nvPr/>
            </p:nvSpPr>
            <p:spPr bwMode="auto">
              <a:xfrm>
                <a:off x="1865313" y="2649071"/>
                <a:ext cx="598487" cy="730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grpSp>
          <p:nvGrpSpPr>
            <p:cNvPr id="778321" name="Group 81"/>
            <p:cNvGrpSpPr>
              <a:grpSpLocks/>
            </p:cNvGrpSpPr>
            <p:nvPr/>
          </p:nvGrpSpPr>
          <p:grpSpPr bwMode="auto">
            <a:xfrm>
              <a:off x="854075" y="2649071"/>
              <a:ext cx="7604125" cy="2206625"/>
              <a:chOff x="538" y="1440"/>
              <a:chExt cx="4790" cy="1390"/>
            </a:xfrm>
          </p:grpSpPr>
          <p:sp>
            <p:nvSpPr>
              <p:cNvPr id="37915" name="Rectangle 4"/>
              <p:cNvSpPr>
                <a:spLocks noChangeArrowheads="1"/>
              </p:cNvSpPr>
              <p:nvPr/>
            </p:nvSpPr>
            <p:spPr bwMode="auto">
              <a:xfrm>
                <a:off x="538" y="252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7916" name="Rectangle 5"/>
              <p:cNvSpPr>
                <a:spLocks noChangeArrowheads="1"/>
              </p:cNvSpPr>
              <p:nvPr/>
            </p:nvSpPr>
            <p:spPr bwMode="auto">
              <a:xfrm>
                <a:off x="538" y="221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7917" name="Rectangle 50"/>
              <p:cNvSpPr>
                <a:spLocks noChangeArrowheads="1"/>
              </p:cNvSpPr>
              <p:nvPr/>
            </p:nvSpPr>
            <p:spPr bwMode="auto">
              <a:xfrm>
                <a:off x="538" y="190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  <a:endPara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19" name="Line 63"/>
              <p:cNvSpPr>
                <a:spLocks noChangeShapeType="1"/>
              </p:cNvSpPr>
              <p:nvPr/>
            </p:nvSpPr>
            <p:spPr bwMode="auto">
              <a:xfrm>
                <a:off x="538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0" name="Line 64"/>
              <p:cNvSpPr>
                <a:spLocks noChangeShapeType="1"/>
              </p:cNvSpPr>
              <p:nvPr/>
            </p:nvSpPr>
            <p:spPr bwMode="auto">
              <a:xfrm>
                <a:off x="538" y="1900"/>
                <a:ext cx="479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1" name="Line 65"/>
              <p:cNvSpPr>
                <a:spLocks noChangeShapeType="1"/>
              </p:cNvSpPr>
              <p:nvPr/>
            </p:nvSpPr>
            <p:spPr bwMode="auto">
              <a:xfrm>
                <a:off x="538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2" name="Line 66"/>
              <p:cNvSpPr>
                <a:spLocks noChangeShapeType="1"/>
              </p:cNvSpPr>
              <p:nvPr/>
            </p:nvSpPr>
            <p:spPr bwMode="auto">
              <a:xfrm>
                <a:off x="538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3" name="Line 67"/>
              <p:cNvSpPr>
                <a:spLocks noChangeShapeType="1"/>
              </p:cNvSpPr>
              <p:nvPr/>
            </p:nvSpPr>
            <p:spPr bwMode="auto">
              <a:xfrm>
                <a:off x="538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4" name="Line 68"/>
              <p:cNvSpPr>
                <a:spLocks noChangeShapeType="1"/>
              </p:cNvSpPr>
              <p:nvPr/>
            </p:nvSpPr>
            <p:spPr bwMode="auto">
              <a:xfrm>
                <a:off x="538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5" name="Line 69"/>
              <p:cNvSpPr>
                <a:spLocks noChangeShapeType="1"/>
              </p:cNvSpPr>
              <p:nvPr/>
            </p:nvSpPr>
            <p:spPr bwMode="auto">
              <a:xfrm>
                <a:off x="1175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6" name="Line 70"/>
              <p:cNvSpPr>
                <a:spLocks noChangeShapeType="1"/>
              </p:cNvSpPr>
              <p:nvPr/>
            </p:nvSpPr>
            <p:spPr bwMode="auto">
              <a:xfrm>
                <a:off x="15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7" name="Line 71"/>
              <p:cNvSpPr>
                <a:spLocks noChangeShapeType="1"/>
              </p:cNvSpPr>
              <p:nvPr/>
            </p:nvSpPr>
            <p:spPr bwMode="auto">
              <a:xfrm>
                <a:off x="193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8" name="Line 72"/>
              <p:cNvSpPr>
                <a:spLocks noChangeShapeType="1"/>
              </p:cNvSpPr>
              <p:nvPr/>
            </p:nvSpPr>
            <p:spPr bwMode="auto">
              <a:xfrm>
                <a:off x="230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29" name="Line 73"/>
              <p:cNvSpPr>
                <a:spLocks noChangeShapeType="1"/>
              </p:cNvSpPr>
              <p:nvPr/>
            </p:nvSpPr>
            <p:spPr bwMode="auto">
              <a:xfrm>
                <a:off x="268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0" name="Line 74"/>
              <p:cNvSpPr>
                <a:spLocks noChangeShapeType="1"/>
              </p:cNvSpPr>
              <p:nvPr/>
            </p:nvSpPr>
            <p:spPr bwMode="auto">
              <a:xfrm>
                <a:off x="3063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1" name="Line 75"/>
              <p:cNvSpPr>
                <a:spLocks noChangeShapeType="1"/>
              </p:cNvSpPr>
              <p:nvPr/>
            </p:nvSpPr>
            <p:spPr bwMode="auto">
              <a:xfrm>
                <a:off x="344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2" name="Line 76"/>
              <p:cNvSpPr>
                <a:spLocks noChangeShapeType="1"/>
              </p:cNvSpPr>
              <p:nvPr/>
            </p:nvSpPr>
            <p:spPr bwMode="auto">
              <a:xfrm>
                <a:off x="3818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3" name="Line 77"/>
              <p:cNvSpPr>
                <a:spLocks noChangeShapeType="1"/>
              </p:cNvSpPr>
              <p:nvPr/>
            </p:nvSpPr>
            <p:spPr bwMode="auto">
              <a:xfrm>
                <a:off x="419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4" name="Line 78"/>
              <p:cNvSpPr>
                <a:spLocks noChangeShapeType="1"/>
              </p:cNvSpPr>
              <p:nvPr/>
            </p:nvSpPr>
            <p:spPr bwMode="auto">
              <a:xfrm>
                <a:off x="4573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5" name="Line 79"/>
              <p:cNvSpPr>
                <a:spLocks noChangeShapeType="1"/>
              </p:cNvSpPr>
              <p:nvPr/>
            </p:nvSpPr>
            <p:spPr bwMode="auto">
              <a:xfrm>
                <a:off x="495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936" name="Line 80"/>
              <p:cNvSpPr>
                <a:spLocks noChangeShapeType="1"/>
              </p:cNvSpPr>
              <p:nvPr/>
            </p:nvSpPr>
            <p:spPr bwMode="auto">
              <a:xfrm>
                <a:off x="5328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E9BA211C-EA1C-D348-A766-276E6B5CD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075" y="2672223"/>
              <a:ext cx="101123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  </a:t>
              </a:r>
              <a:r>
                <a:rPr lang="en-US" altLang="ko-KR" sz="2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Ref</a:t>
              </a:r>
            </a:p>
            <a:p>
              <a:pPr>
                <a:lnSpc>
                  <a:spcPct val="7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6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9: Demand Paging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0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800" dirty="0"/>
              <a:t>Every reference leads to page fault!</a:t>
            </a:r>
          </a:p>
          <a:p>
            <a:pPr lvl="1"/>
            <a:endParaRPr lang="ko-KR" altLang="en-US" sz="18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Will LRU Perform Badly?</a:t>
            </a:r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8061325" y="2690812"/>
            <a:ext cx="600075" cy="1476375"/>
            <a:chOff x="4950" y="2190"/>
            <a:chExt cx="378" cy="930"/>
          </a:xfrm>
        </p:grpSpPr>
        <p:sp>
          <p:nvSpPr>
            <p:cNvPr id="39086" name="Rectangle 84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87" name="Rectangle 85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8" name="Rectangle 86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7470775" y="2690812"/>
            <a:ext cx="600075" cy="1476375"/>
            <a:chOff x="4950" y="2190"/>
            <a:chExt cx="378" cy="930"/>
          </a:xfrm>
        </p:grpSpPr>
        <p:sp>
          <p:nvSpPr>
            <p:cNvPr id="39083" name="Rectangle 5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4" name="Rectangle 6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85" name="Rectangle 7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72" name="Group 8"/>
          <p:cNvGrpSpPr>
            <a:grpSpLocks/>
          </p:cNvGrpSpPr>
          <p:nvPr/>
        </p:nvGrpSpPr>
        <p:grpSpPr bwMode="auto">
          <a:xfrm>
            <a:off x="6872288" y="2690812"/>
            <a:ext cx="598487" cy="1476375"/>
            <a:chOff x="4573" y="2190"/>
            <a:chExt cx="377" cy="930"/>
          </a:xfrm>
        </p:grpSpPr>
        <p:sp>
          <p:nvSpPr>
            <p:cNvPr id="39080" name="Rectangle 9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1" name="Rectangle 10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82" name="Rectangle 11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</p:grpSp>
      <p:grpSp>
        <p:nvGrpSpPr>
          <p:cNvPr id="779276" name="Group 12"/>
          <p:cNvGrpSpPr>
            <a:grpSpLocks/>
          </p:cNvGrpSpPr>
          <p:nvPr/>
        </p:nvGrpSpPr>
        <p:grpSpPr bwMode="auto">
          <a:xfrm>
            <a:off x="6272213" y="2690812"/>
            <a:ext cx="600075" cy="1476375"/>
            <a:chOff x="4195" y="2190"/>
            <a:chExt cx="378" cy="930"/>
          </a:xfrm>
        </p:grpSpPr>
        <p:sp>
          <p:nvSpPr>
            <p:cNvPr id="39077" name="Rectangle 13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9078" name="Rectangle 14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9" name="Rectangle 15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80" name="Group 16"/>
          <p:cNvGrpSpPr>
            <a:grpSpLocks/>
          </p:cNvGrpSpPr>
          <p:nvPr/>
        </p:nvGrpSpPr>
        <p:grpSpPr bwMode="auto">
          <a:xfrm>
            <a:off x="5673725" y="2690812"/>
            <a:ext cx="598488" cy="1476375"/>
            <a:chOff x="3818" y="2190"/>
            <a:chExt cx="377" cy="930"/>
          </a:xfrm>
        </p:grpSpPr>
        <p:sp>
          <p:nvSpPr>
            <p:cNvPr id="39074" name="Rectangle 17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5" name="Rectangle 18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76" name="Rectangle 19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84" name="Group 20"/>
          <p:cNvGrpSpPr>
            <a:grpSpLocks/>
          </p:cNvGrpSpPr>
          <p:nvPr/>
        </p:nvGrpSpPr>
        <p:grpSpPr bwMode="auto">
          <a:xfrm>
            <a:off x="5073650" y="2690812"/>
            <a:ext cx="600075" cy="1476375"/>
            <a:chOff x="3440" y="2190"/>
            <a:chExt cx="378" cy="930"/>
          </a:xfrm>
        </p:grpSpPr>
        <p:sp>
          <p:nvSpPr>
            <p:cNvPr id="39071" name="Rectangle 21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2" name="Rectangle 22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3" name="Rectangle 23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</p:grp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4475163" y="2690812"/>
            <a:ext cx="598487" cy="1476375"/>
            <a:chOff x="3063" y="2190"/>
            <a:chExt cx="377" cy="930"/>
          </a:xfrm>
        </p:grpSpPr>
        <p:sp>
          <p:nvSpPr>
            <p:cNvPr id="39068" name="Rectangle 25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9069" name="Rectangle 26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70" name="Rectangle 27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92" name="Group 28"/>
          <p:cNvGrpSpPr>
            <a:grpSpLocks/>
          </p:cNvGrpSpPr>
          <p:nvPr/>
        </p:nvGrpSpPr>
        <p:grpSpPr bwMode="auto">
          <a:xfrm>
            <a:off x="3875088" y="2690812"/>
            <a:ext cx="600075" cy="1476375"/>
            <a:chOff x="2685" y="2190"/>
            <a:chExt cx="378" cy="930"/>
          </a:xfrm>
        </p:grpSpPr>
        <p:sp>
          <p:nvSpPr>
            <p:cNvPr id="39065" name="Rectangle 29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6" name="Rectangle 30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39067" name="Rectangle 31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296" name="Group 32"/>
          <p:cNvGrpSpPr>
            <a:grpSpLocks/>
          </p:cNvGrpSpPr>
          <p:nvPr/>
        </p:nvGrpSpPr>
        <p:grpSpPr bwMode="auto">
          <a:xfrm>
            <a:off x="3275013" y="2690812"/>
            <a:ext cx="600075" cy="1476375"/>
            <a:chOff x="2307" y="2190"/>
            <a:chExt cx="378" cy="930"/>
          </a:xfrm>
        </p:grpSpPr>
        <p:sp>
          <p:nvSpPr>
            <p:cNvPr id="39062" name="Rectangle 33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3" name="Rectangle 34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4" name="Rectangle 35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2676525" y="2690812"/>
            <a:ext cx="598488" cy="1476375"/>
            <a:chOff x="1930" y="2190"/>
            <a:chExt cx="377" cy="930"/>
          </a:xfrm>
        </p:grpSpPr>
        <p:sp>
          <p:nvSpPr>
            <p:cNvPr id="39059" name="Rectangle 37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60" name="Rectangle 38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61" name="Rectangle 39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2076450" y="2690812"/>
            <a:ext cx="600075" cy="1476375"/>
            <a:chOff x="1552" y="2190"/>
            <a:chExt cx="378" cy="930"/>
          </a:xfrm>
        </p:grpSpPr>
        <p:sp>
          <p:nvSpPr>
            <p:cNvPr id="39056" name="Rectangle 41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7" name="Rectangle 42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9058" name="Rectangle 43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779308" name="Group 44"/>
          <p:cNvGrpSpPr>
            <a:grpSpLocks/>
          </p:cNvGrpSpPr>
          <p:nvPr/>
        </p:nvGrpSpPr>
        <p:grpSpPr bwMode="auto">
          <a:xfrm>
            <a:off x="1477963" y="2690812"/>
            <a:ext cx="598487" cy="1476375"/>
            <a:chOff x="1117" y="1948"/>
            <a:chExt cx="377" cy="930"/>
          </a:xfrm>
        </p:grpSpPr>
        <p:sp>
          <p:nvSpPr>
            <p:cNvPr id="39053" name="Rectangle 45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4" name="Rectangle 46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55" name="Rectangle 47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2431A-1088-2C40-8BD0-78BFDD65DF36}"/>
              </a:ext>
            </a:extLst>
          </p:cNvPr>
          <p:cNvGrpSpPr/>
          <p:nvPr/>
        </p:nvGrpSpPr>
        <p:grpSpPr>
          <a:xfrm>
            <a:off x="466725" y="1960562"/>
            <a:ext cx="8220075" cy="2206625"/>
            <a:chOff x="466725" y="2913536"/>
            <a:chExt cx="8220075" cy="2206625"/>
          </a:xfrm>
        </p:grpSpPr>
        <p:sp>
          <p:nvSpPr>
            <p:cNvPr id="779312" name="Rectangle 48"/>
            <p:cNvSpPr>
              <a:spLocks noChangeArrowheads="1"/>
            </p:cNvSpPr>
            <p:nvPr/>
          </p:nvSpPr>
          <p:spPr bwMode="auto">
            <a:xfrm>
              <a:off x="7470775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13" name="Rectangle 49"/>
            <p:cNvSpPr>
              <a:spLocks noChangeArrowheads="1"/>
            </p:cNvSpPr>
            <p:nvPr/>
          </p:nvSpPr>
          <p:spPr bwMode="auto">
            <a:xfrm>
              <a:off x="6872288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14" name="Rectangle 50"/>
            <p:cNvSpPr>
              <a:spLocks noChangeArrowheads="1"/>
            </p:cNvSpPr>
            <p:nvPr/>
          </p:nvSpPr>
          <p:spPr bwMode="auto">
            <a:xfrm>
              <a:off x="6272213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15" name="Rectangle 51"/>
            <p:cNvSpPr>
              <a:spLocks noChangeArrowheads="1"/>
            </p:cNvSpPr>
            <p:nvPr/>
          </p:nvSpPr>
          <p:spPr bwMode="auto">
            <a:xfrm>
              <a:off x="5673725" y="2913536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779316" name="Rectangle 52"/>
            <p:cNvSpPr>
              <a:spLocks noChangeArrowheads="1"/>
            </p:cNvSpPr>
            <p:nvPr/>
          </p:nvSpPr>
          <p:spPr bwMode="auto">
            <a:xfrm>
              <a:off x="5073650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17" name="Rectangle 53"/>
            <p:cNvSpPr>
              <a:spLocks noChangeArrowheads="1"/>
            </p:cNvSpPr>
            <p:nvPr/>
          </p:nvSpPr>
          <p:spPr bwMode="auto">
            <a:xfrm>
              <a:off x="4475163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18" name="Rectangle 54"/>
            <p:cNvSpPr>
              <a:spLocks noChangeArrowheads="1"/>
            </p:cNvSpPr>
            <p:nvPr/>
          </p:nvSpPr>
          <p:spPr bwMode="auto">
            <a:xfrm>
              <a:off x="3875088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19" name="Rectangle 55"/>
            <p:cNvSpPr>
              <a:spLocks noChangeArrowheads="1"/>
            </p:cNvSpPr>
            <p:nvPr/>
          </p:nvSpPr>
          <p:spPr bwMode="auto">
            <a:xfrm>
              <a:off x="3275013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779320" name="Rectangle 56"/>
            <p:cNvSpPr>
              <a:spLocks noChangeArrowheads="1"/>
            </p:cNvSpPr>
            <p:nvPr/>
          </p:nvSpPr>
          <p:spPr bwMode="auto">
            <a:xfrm>
              <a:off x="2676525" y="2913536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779321" name="Rectangle 57"/>
            <p:cNvSpPr>
              <a:spLocks noChangeArrowheads="1"/>
            </p:cNvSpPr>
            <p:nvPr/>
          </p:nvSpPr>
          <p:spPr bwMode="auto">
            <a:xfrm>
              <a:off x="2076450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779322" name="Rectangle 58"/>
            <p:cNvSpPr>
              <a:spLocks noChangeArrowheads="1"/>
            </p:cNvSpPr>
            <p:nvPr/>
          </p:nvSpPr>
          <p:spPr bwMode="auto">
            <a:xfrm>
              <a:off x="1477963" y="2913536"/>
              <a:ext cx="598487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779351" name="Rectangle 87"/>
            <p:cNvSpPr>
              <a:spLocks noChangeArrowheads="1"/>
            </p:cNvSpPr>
            <p:nvPr/>
          </p:nvSpPr>
          <p:spPr bwMode="auto">
            <a:xfrm>
              <a:off x="8086725" y="2913536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grpSp>
          <p:nvGrpSpPr>
            <p:cNvPr id="779354" name="Group 90"/>
            <p:cNvGrpSpPr>
              <a:grpSpLocks/>
            </p:cNvGrpSpPr>
            <p:nvPr/>
          </p:nvGrpSpPr>
          <p:grpSpPr bwMode="auto">
            <a:xfrm>
              <a:off x="466725" y="2913536"/>
              <a:ext cx="8204200" cy="2206625"/>
              <a:chOff x="240" y="1440"/>
              <a:chExt cx="5168" cy="1390"/>
            </a:xfrm>
          </p:grpSpPr>
          <p:sp>
            <p:nvSpPr>
              <p:cNvPr id="39028" name="Rectangle 60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9029" name="Rectangle 61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9030" name="Rectangle 62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9031" name="Rectangle 63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Ref</a:t>
                </a:r>
              </a:p>
              <a:p>
                <a:pPr algn="l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altLang="ko-KR" sz="24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Page</a:t>
                </a:r>
              </a:p>
            </p:txBody>
          </p:sp>
          <p:sp>
            <p:nvSpPr>
              <p:cNvPr id="39032" name="Line 65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39033" name="Group 89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</p:grpSpPr>
            <p:sp>
              <p:nvSpPr>
                <p:cNvPr id="39051" name="Line 66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52" name="Line 67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39034" name="Line 69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5" name="Line 70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6" name="Line 71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7" name="Line 72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8" name="Line 73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39" name="Line 74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0" name="Line 75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1" name="Line 76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2" name="Line 77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3" name="Line 78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4" name="Line 79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45" name="Line 80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39046" name="Group 82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</p:grpSpPr>
            <p:sp>
              <p:nvSpPr>
                <p:cNvPr id="39048" name="Line 64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49" name="Line 6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39050" name="Line 81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39047" name="Line 88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51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will LRU Perform Badly? (cont.)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MIN Does much better</a:t>
            </a:r>
          </a:p>
          <a:p>
            <a:pPr lvl="1"/>
            <a:endParaRPr lang="ko-KR" altLang="en-US" sz="1600" dirty="0"/>
          </a:p>
        </p:txBody>
      </p:sp>
      <p:grpSp>
        <p:nvGrpSpPr>
          <p:cNvPr id="38944" name="Group 99"/>
          <p:cNvGrpSpPr>
            <a:grpSpLocks/>
          </p:cNvGrpSpPr>
          <p:nvPr/>
        </p:nvGrpSpPr>
        <p:grpSpPr bwMode="auto">
          <a:xfrm>
            <a:off x="6862763" y="3429000"/>
            <a:ext cx="598488" cy="1476375"/>
            <a:chOff x="4573" y="2190"/>
            <a:chExt cx="377" cy="930"/>
          </a:xfrm>
        </p:grpSpPr>
        <p:sp>
          <p:nvSpPr>
            <p:cNvPr id="39019" name="Rectangle 100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20" name="Rectangle 101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21" name="Rectangle 102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</p:grpSp>
      <p:grpSp>
        <p:nvGrpSpPr>
          <p:cNvPr id="38947" name="Group 111"/>
          <p:cNvGrpSpPr>
            <a:grpSpLocks/>
          </p:cNvGrpSpPr>
          <p:nvPr/>
        </p:nvGrpSpPr>
        <p:grpSpPr bwMode="auto">
          <a:xfrm>
            <a:off x="5064125" y="3429000"/>
            <a:ext cx="600075" cy="1476375"/>
            <a:chOff x="3440" y="2190"/>
            <a:chExt cx="378" cy="930"/>
          </a:xfrm>
        </p:grpSpPr>
        <p:sp>
          <p:nvSpPr>
            <p:cNvPr id="39010" name="Rectangle 112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11" name="Rectangle 113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9012" name="Rectangle 11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0" name="Group 123"/>
          <p:cNvGrpSpPr>
            <a:grpSpLocks/>
          </p:cNvGrpSpPr>
          <p:nvPr/>
        </p:nvGrpSpPr>
        <p:grpSpPr bwMode="auto">
          <a:xfrm>
            <a:off x="3265488" y="3429000"/>
            <a:ext cx="600075" cy="1476375"/>
            <a:chOff x="2307" y="2190"/>
            <a:chExt cx="378" cy="930"/>
          </a:xfrm>
        </p:grpSpPr>
        <p:sp>
          <p:nvSpPr>
            <p:cNvPr id="39001" name="Rectangle 124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39002" name="Rectangle 125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03" name="Rectangle 126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1" name="Group 127"/>
          <p:cNvGrpSpPr>
            <a:grpSpLocks/>
          </p:cNvGrpSpPr>
          <p:nvPr/>
        </p:nvGrpSpPr>
        <p:grpSpPr bwMode="auto">
          <a:xfrm>
            <a:off x="2667000" y="3429000"/>
            <a:ext cx="598488" cy="1476375"/>
            <a:chOff x="1930" y="2190"/>
            <a:chExt cx="377" cy="930"/>
          </a:xfrm>
        </p:grpSpPr>
        <p:sp>
          <p:nvSpPr>
            <p:cNvPr id="38998" name="Rectangle 128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38999" name="Rectangle 129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9000" name="Rectangle 13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2" name="Group 131"/>
          <p:cNvGrpSpPr>
            <a:grpSpLocks/>
          </p:cNvGrpSpPr>
          <p:nvPr/>
        </p:nvGrpSpPr>
        <p:grpSpPr bwMode="auto">
          <a:xfrm>
            <a:off x="2066925" y="3429000"/>
            <a:ext cx="600075" cy="1476375"/>
            <a:chOff x="1552" y="2190"/>
            <a:chExt cx="378" cy="930"/>
          </a:xfrm>
        </p:grpSpPr>
        <p:sp>
          <p:nvSpPr>
            <p:cNvPr id="38995" name="Rectangle 132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6" name="Rectangle 133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38997" name="Rectangle 134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8953" name="Group 135"/>
          <p:cNvGrpSpPr>
            <a:grpSpLocks/>
          </p:cNvGrpSpPr>
          <p:nvPr/>
        </p:nvGrpSpPr>
        <p:grpSpPr bwMode="auto">
          <a:xfrm>
            <a:off x="1468438" y="3429000"/>
            <a:ext cx="598488" cy="1476375"/>
            <a:chOff x="1117" y="1948"/>
            <a:chExt cx="377" cy="930"/>
          </a:xfrm>
        </p:grpSpPr>
        <p:sp>
          <p:nvSpPr>
            <p:cNvPr id="38992" name="Rectangle 136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3" name="Rectangle 137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94" name="Rectangle 13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</p:grpSp>
      <p:sp>
        <p:nvSpPr>
          <p:cNvPr id="38955" name="Rectangle 140"/>
          <p:cNvSpPr>
            <a:spLocks noChangeArrowheads="1"/>
          </p:cNvSpPr>
          <p:nvPr/>
        </p:nvSpPr>
        <p:spPr bwMode="auto">
          <a:xfrm>
            <a:off x="6862763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64200" y="3429000"/>
            <a:ext cx="1198563" cy="1476375"/>
            <a:chOff x="5664200" y="5226050"/>
            <a:chExt cx="1198563" cy="1476375"/>
          </a:xfrm>
        </p:grpSpPr>
        <p:grpSp>
          <p:nvGrpSpPr>
            <p:cNvPr id="38945" name="Group 103"/>
            <p:cNvGrpSpPr>
              <a:grpSpLocks/>
            </p:cNvGrpSpPr>
            <p:nvPr/>
          </p:nvGrpSpPr>
          <p:grpSpPr bwMode="auto">
            <a:xfrm>
              <a:off x="6262688" y="5226050"/>
              <a:ext cx="600075" cy="1476375"/>
              <a:chOff x="4195" y="2190"/>
              <a:chExt cx="378" cy="930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7" name="Rectangle 105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8" name="Rectangle 106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6" name="Group 107"/>
            <p:cNvGrpSpPr>
              <a:grpSpLocks/>
            </p:cNvGrpSpPr>
            <p:nvPr/>
          </p:nvGrpSpPr>
          <p:grpSpPr bwMode="auto">
            <a:xfrm>
              <a:off x="5664200" y="5226050"/>
              <a:ext cx="598488" cy="1476375"/>
              <a:chOff x="3818" y="2190"/>
              <a:chExt cx="377" cy="930"/>
            </a:xfrm>
          </p:grpSpPr>
          <p:sp>
            <p:nvSpPr>
              <p:cNvPr id="39013" name="Rectangle 108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4" name="Rectangle 109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15" name="Rectangle 110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38958" name="Rectangle 143"/>
          <p:cNvSpPr>
            <a:spLocks noChangeArrowheads="1"/>
          </p:cNvSpPr>
          <p:nvPr/>
        </p:nvSpPr>
        <p:spPr bwMode="auto">
          <a:xfrm>
            <a:off x="5064125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5563" y="3429000"/>
            <a:ext cx="1198563" cy="1476375"/>
            <a:chOff x="3865563" y="5226050"/>
            <a:chExt cx="1198563" cy="1476375"/>
          </a:xfrm>
        </p:grpSpPr>
        <p:grpSp>
          <p:nvGrpSpPr>
            <p:cNvPr id="38948" name="Group 115"/>
            <p:cNvGrpSpPr>
              <a:grpSpLocks/>
            </p:cNvGrpSpPr>
            <p:nvPr/>
          </p:nvGrpSpPr>
          <p:grpSpPr bwMode="auto">
            <a:xfrm>
              <a:off x="4465638" y="5226050"/>
              <a:ext cx="598488" cy="1476375"/>
              <a:chOff x="3063" y="2190"/>
              <a:chExt cx="377" cy="930"/>
            </a:xfrm>
          </p:grpSpPr>
          <p:sp>
            <p:nvSpPr>
              <p:cNvPr id="39007" name="Rectangle 116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8" name="Rectangle 117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9" name="Rectangle 118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9" name="Group 119"/>
            <p:cNvGrpSpPr>
              <a:grpSpLocks/>
            </p:cNvGrpSpPr>
            <p:nvPr/>
          </p:nvGrpSpPr>
          <p:grpSpPr bwMode="auto">
            <a:xfrm>
              <a:off x="3865563" y="5226050"/>
              <a:ext cx="600075" cy="1476375"/>
              <a:chOff x="2685" y="2190"/>
              <a:chExt cx="378" cy="930"/>
            </a:xfrm>
          </p:grpSpPr>
          <p:sp>
            <p:nvSpPr>
              <p:cNvPr id="39004" name="Rectangle 120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5" name="Rectangle 121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06" name="Rectangle 122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38961" name="Rectangle 146"/>
          <p:cNvSpPr>
            <a:spLocks noChangeArrowheads="1"/>
          </p:cNvSpPr>
          <p:nvPr/>
        </p:nvSpPr>
        <p:spPr bwMode="auto">
          <a:xfrm>
            <a:off x="3265488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38962" name="Rectangle 147"/>
          <p:cNvSpPr>
            <a:spLocks noChangeArrowheads="1"/>
          </p:cNvSpPr>
          <p:nvPr/>
        </p:nvSpPr>
        <p:spPr bwMode="auto">
          <a:xfrm>
            <a:off x="2667000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sp>
        <p:nvSpPr>
          <p:cNvPr id="38963" name="Rectangle 148"/>
          <p:cNvSpPr>
            <a:spLocks noChangeArrowheads="1"/>
          </p:cNvSpPr>
          <p:nvPr/>
        </p:nvSpPr>
        <p:spPr bwMode="auto">
          <a:xfrm>
            <a:off x="2066925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sp>
        <p:nvSpPr>
          <p:cNvPr id="38964" name="Rectangle 149"/>
          <p:cNvSpPr>
            <a:spLocks noChangeArrowheads="1"/>
          </p:cNvSpPr>
          <p:nvPr/>
        </p:nvSpPr>
        <p:spPr bwMode="auto">
          <a:xfrm>
            <a:off x="1468438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1250" y="3429000"/>
            <a:ext cx="1190625" cy="1476375"/>
            <a:chOff x="7461250" y="5226050"/>
            <a:chExt cx="1190625" cy="1476375"/>
          </a:xfrm>
        </p:grpSpPr>
        <p:grpSp>
          <p:nvGrpSpPr>
            <p:cNvPr id="38942" name="Group 91"/>
            <p:cNvGrpSpPr>
              <a:grpSpLocks/>
            </p:cNvGrpSpPr>
            <p:nvPr/>
          </p:nvGrpSpPr>
          <p:grpSpPr bwMode="auto">
            <a:xfrm>
              <a:off x="8051800" y="5226050"/>
              <a:ext cx="600075" cy="1476375"/>
              <a:chOff x="4950" y="2190"/>
              <a:chExt cx="378" cy="930"/>
            </a:xfrm>
          </p:grpSpPr>
          <p:sp>
            <p:nvSpPr>
              <p:cNvPr id="39025" name="Rectangle 92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6" name="Rectangle 93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7" name="Rectangle 94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38943" name="Group 95"/>
            <p:cNvGrpSpPr>
              <a:grpSpLocks/>
            </p:cNvGrpSpPr>
            <p:nvPr/>
          </p:nvGrpSpPr>
          <p:grpSpPr bwMode="auto">
            <a:xfrm>
              <a:off x="7461250" y="5226050"/>
              <a:ext cx="600075" cy="1476375"/>
              <a:chOff x="4950" y="2190"/>
              <a:chExt cx="378" cy="930"/>
            </a:xfrm>
          </p:grpSpPr>
          <p:sp>
            <p:nvSpPr>
              <p:cNvPr id="39022" name="Rectangle 9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3" name="Rectangle 9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024" name="Rectangle 9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38966" name="Group 151"/>
          <p:cNvGrpSpPr>
            <a:grpSpLocks/>
          </p:cNvGrpSpPr>
          <p:nvPr/>
        </p:nvGrpSpPr>
        <p:grpSpPr bwMode="auto">
          <a:xfrm>
            <a:off x="457200" y="2698750"/>
            <a:ext cx="8204200" cy="2206625"/>
            <a:chOff x="240" y="1440"/>
            <a:chExt cx="5168" cy="1390"/>
          </a:xfrm>
        </p:grpSpPr>
        <p:sp>
          <p:nvSpPr>
            <p:cNvPr id="38967" name="Rectangle 152"/>
            <p:cNvSpPr>
              <a:spLocks noChangeArrowheads="1"/>
            </p:cNvSpPr>
            <p:nvPr/>
          </p:nvSpPr>
          <p:spPr bwMode="auto">
            <a:xfrm>
              <a:off x="240" y="2520"/>
              <a:ext cx="637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8968" name="Rectangle 153"/>
            <p:cNvSpPr>
              <a:spLocks noChangeArrowheads="1"/>
            </p:cNvSpPr>
            <p:nvPr/>
          </p:nvSpPr>
          <p:spPr bwMode="auto">
            <a:xfrm>
              <a:off x="240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969" name="Rectangle 154"/>
            <p:cNvSpPr>
              <a:spLocks noChangeArrowheads="1"/>
            </p:cNvSpPr>
            <p:nvPr/>
          </p:nvSpPr>
          <p:spPr bwMode="auto">
            <a:xfrm>
              <a:off x="240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8971" name="Line 156"/>
            <p:cNvSpPr>
              <a:spLocks noChangeShapeType="1"/>
            </p:cNvSpPr>
            <p:nvPr/>
          </p:nvSpPr>
          <p:spPr bwMode="auto">
            <a:xfrm>
              <a:off x="240" y="1900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38972" name="Group 157"/>
            <p:cNvGrpSpPr>
              <a:grpSpLocks/>
            </p:cNvGrpSpPr>
            <p:nvPr/>
          </p:nvGrpSpPr>
          <p:grpSpPr bwMode="auto">
            <a:xfrm>
              <a:off x="240" y="2210"/>
              <a:ext cx="5161" cy="310"/>
              <a:chOff x="240" y="2210"/>
              <a:chExt cx="4790" cy="310"/>
            </a:xfrm>
          </p:grpSpPr>
          <p:sp>
            <p:nvSpPr>
              <p:cNvPr id="38990" name="Line 158"/>
              <p:cNvSpPr>
                <a:spLocks noChangeShapeType="1"/>
              </p:cNvSpPr>
              <p:nvPr/>
            </p:nvSpPr>
            <p:spPr bwMode="auto">
              <a:xfrm>
                <a:off x="240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91" name="Line 159"/>
              <p:cNvSpPr>
                <a:spLocks noChangeShapeType="1"/>
              </p:cNvSpPr>
              <p:nvPr/>
            </p:nvSpPr>
            <p:spPr bwMode="auto">
              <a:xfrm>
                <a:off x="240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8973" name="Line 160"/>
            <p:cNvSpPr>
              <a:spLocks noChangeShapeType="1"/>
            </p:cNvSpPr>
            <p:nvPr/>
          </p:nvSpPr>
          <p:spPr bwMode="auto">
            <a:xfrm>
              <a:off x="240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4" name="Line 161"/>
            <p:cNvSpPr>
              <a:spLocks noChangeShapeType="1"/>
            </p:cNvSpPr>
            <p:nvPr/>
          </p:nvSpPr>
          <p:spPr bwMode="auto">
            <a:xfrm>
              <a:off x="877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5" name="Line 162"/>
            <p:cNvSpPr>
              <a:spLocks noChangeShapeType="1"/>
            </p:cNvSpPr>
            <p:nvPr/>
          </p:nvSpPr>
          <p:spPr bwMode="auto">
            <a:xfrm>
              <a:off x="125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6" name="Line 163"/>
            <p:cNvSpPr>
              <a:spLocks noChangeShapeType="1"/>
            </p:cNvSpPr>
            <p:nvPr/>
          </p:nvSpPr>
          <p:spPr bwMode="auto">
            <a:xfrm>
              <a:off x="163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7" name="Line 164"/>
            <p:cNvSpPr>
              <a:spLocks noChangeShapeType="1"/>
            </p:cNvSpPr>
            <p:nvPr/>
          </p:nvSpPr>
          <p:spPr bwMode="auto">
            <a:xfrm>
              <a:off x="2009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8" name="Line 165"/>
            <p:cNvSpPr>
              <a:spLocks noChangeShapeType="1"/>
            </p:cNvSpPr>
            <p:nvPr/>
          </p:nvSpPr>
          <p:spPr bwMode="auto">
            <a:xfrm>
              <a:off x="238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79" name="Line 166"/>
            <p:cNvSpPr>
              <a:spLocks noChangeShapeType="1"/>
            </p:cNvSpPr>
            <p:nvPr/>
          </p:nvSpPr>
          <p:spPr bwMode="auto">
            <a:xfrm>
              <a:off x="276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0" name="Line 167"/>
            <p:cNvSpPr>
              <a:spLocks noChangeShapeType="1"/>
            </p:cNvSpPr>
            <p:nvPr/>
          </p:nvSpPr>
          <p:spPr bwMode="auto">
            <a:xfrm>
              <a:off x="314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1" name="Line 168"/>
            <p:cNvSpPr>
              <a:spLocks noChangeShapeType="1"/>
            </p:cNvSpPr>
            <p:nvPr/>
          </p:nvSpPr>
          <p:spPr bwMode="auto">
            <a:xfrm>
              <a:off x="352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2" name="Line 169"/>
            <p:cNvSpPr>
              <a:spLocks noChangeShapeType="1"/>
            </p:cNvSpPr>
            <p:nvPr/>
          </p:nvSpPr>
          <p:spPr bwMode="auto">
            <a:xfrm>
              <a:off x="389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3" name="Line 170"/>
            <p:cNvSpPr>
              <a:spLocks noChangeShapeType="1"/>
            </p:cNvSpPr>
            <p:nvPr/>
          </p:nvSpPr>
          <p:spPr bwMode="auto">
            <a:xfrm>
              <a:off x="427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8984" name="Line 171"/>
            <p:cNvSpPr>
              <a:spLocks noChangeShapeType="1"/>
            </p:cNvSpPr>
            <p:nvPr/>
          </p:nvSpPr>
          <p:spPr bwMode="auto">
            <a:xfrm>
              <a:off x="46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38985" name="Group 172"/>
            <p:cNvGrpSpPr>
              <a:grpSpLocks/>
            </p:cNvGrpSpPr>
            <p:nvPr/>
          </p:nvGrpSpPr>
          <p:grpSpPr bwMode="auto">
            <a:xfrm>
              <a:off x="240" y="1440"/>
              <a:ext cx="5160" cy="1390"/>
              <a:chOff x="240" y="1440"/>
              <a:chExt cx="4790" cy="1390"/>
            </a:xfrm>
          </p:grpSpPr>
          <p:sp>
            <p:nvSpPr>
              <p:cNvPr id="38987" name="Line 173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88" name="Line 174"/>
              <p:cNvSpPr>
                <a:spLocks noChangeShapeType="1"/>
              </p:cNvSpPr>
              <p:nvPr/>
            </p:nvSpPr>
            <p:spPr bwMode="auto">
              <a:xfrm>
                <a:off x="240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989" name="Line 175"/>
              <p:cNvSpPr>
                <a:spLocks noChangeShapeType="1"/>
              </p:cNvSpPr>
              <p:nvPr/>
            </p:nvSpPr>
            <p:spPr bwMode="auto">
              <a:xfrm>
                <a:off x="503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8986" name="Line 176"/>
            <p:cNvSpPr>
              <a:spLocks noChangeShapeType="1"/>
            </p:cNvSpPr>
            <p:nvPr/>
          </p:nvSpPr>
          <p:spPr bwMode="auto">
            <a:xfrm>
              <a:off x="502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93" name="Rectangle 63">
            <a:extLst>
              <a:ext uri="{FF2B5EF4-FFF2-40B4-BE49-F238E27FC236}">
                <a16:creationId xmlns:a16="http://schemas.microsoft.com/office/drawing/2014/main" id="{64D4D9E3-67F5-844B-84CE-84BA8E59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696515"/>
            <a:ext cx="10112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Ref</a:t>
            </a:r>
          </a:p>
          <a:p>
            <a:pPr algn="l">
              <a:lnSpc>
                <a:spcPct val="5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</a:t>
            </a:r>
          </a:p>
        </p:txBody>
      </p:sp>
      <p:sp>
        <p:nvSpPr>
          <p:cNvPr id="94" name="Rectangle 141">
            <a:extLst>
              <a:ext uri="{FF2B5EF4-FFF2-40B4-BE49-F238E27FC236}">
                <a16:creationId xmlns:a16="http://schemas.microsoft.com/office/drawing/2014/main" id="{DE2761EF-0465-3E47-A42C-BD68C488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  <p:sp>
        <p:nvSpPr>
          <p:cNvPr id="95" name="Rectangle 142">
            <a:extLst>
              <a:ext uri="{FF2B5EF4-FFF2-40B4-BE49-F238E27FC236}">
                <a16:creationId xmlns:a16="http://schemas.microsoft.com/office/drawing/2014/main" id="{4BB7B5DA-BBD9-194F-BAEA-C811915F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96" name="Rectangle 139">
            <a:extLst>
              <a:ext uri="{FF2B5EF4-FFF2-40B4-BE49-F238E27FC236}">
                <a16:creationId xmlns:a16="http://schemas.microsoft.com/office/drawing/2014/main" id="{02CCB575-446E-C14D-BE25-5C879E12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</a:t>
            </a:r>
          </a:p>
        </p:txBody>
      </p:sp>
      <p:sp>
        <p:nvSpPr>
          <p:cNvPr id="97" name="Rectangle 150">
            <a:extLst>
              <a:ext uri="{FF2B5EF4-FFF2-40B4-BE49-F238E27FC236}">
                <a16:creationId xmlns:a16="http://schemas.microsoft.com/office/drawing/2014/main" id="{11688674-224F-2E4B-965C-EFD6BD59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</a:t>
            </a:r>
          </a:p>
        </p:txBody>
      </p:sp>
      <p:sp>
        <p:nvSpPr>
          <p:cNvPr id="98" name="Rectangle 144">
            <a:extLst>
              <a:ext uri="{FF2B5EF4-FFF2-40B4-BE49-F238E27FC236}">
                <a16:creationId xmlns:a16="http://schemas.microsoft.com/office/drawing/2014/main" id="{E429EF28-5FC4-8546-8B6B-40A30672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269875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</a:t>
            </a:r>
          </a:p>
        </p:txBody>
      </p:sp>
      <p:sp>
        <p:nvSpPr>
          <p:cNvPr id="99" name="Rectangle 145">
            <a:extLst>
              <a:ext uri="{FF2B5EF4-FFF2-40B4-BE49-F238E27FC236}">
                <a16:creationId xmlns:a16="http://schemas.microsoft.com/office/drawing/2014/main" id="{CDB4EC34-B4EA-1E40-8A2C-773EC6A7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269875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267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Size and Page Fault Rate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040841"/>
            <a:ext cx="7886700" cy="2604434"/>
          </a:xfrm>
        </p:spPr>
        <p:txBody>
          <a:bodyPr/>
          <a:lstStyle/>
          <a:p>
            <a:r>
              <a:rPr lang="en-US" altLang="ko-KR" sz="2000" dirty="0"/>
              <a:t>One desirable property: When you add memory the miss rate drops</a:t>
            </a:r>
          </a:p>
          <a:p>
            <a:pPr lvl="1"/>
            <a:r>
              <a:rPr lang="en-US" altLang="ko-KR" sz="1800" dirty="0"/>
              <a:t>Does this always happen?</a:t>
            </a:r>
          </a:p>
          <a:p>
            <a:pPr lvl="1"/>
            <a:r>
              <a:rPr lang="en-US" altLang="ko-KR" sz="1800" dirty="0"/>
              <a:t>Seems like it should, right?</a:t>
            </a:r>
          </a:p>
          <a:p>
            <a:r>
              <a:rPr lang="en-US" altLang="ko-KR" sz="2000" dirty="0"/>
              <a:t>No: </a:t>
            </a:r>
            <a:r>
              <a:rPr lang="en-US" altLang="ko-KR" sz="2000" dirty="0" err="1"/>
              <a:t>Bélády’s</a:t>
            </a:r>
            <a:r>
              <a:rPr lang="en-US" altLang="ko-KR" sz="2000" dirty="0"/>
              <a:t> anomaly </a:t>
            </a:r>
          </a:p>
          <a:p>
            <a:pPr lvl="1"/>
            <a:r>
              <a:rPr lang="en-US" altLang="ko-KR" sz="1800" dirty="0"/>
              <a:t>Certain replacement policies don’t have this obvious property!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C9F574-94E0-534D-9879-8098ACAF2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6394" y="1582794"/>
            <a:ext cx="3631211" cy="213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7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/>
              <a:t>Bélády's</a:t>
            </a:r>
            <a:r>
              <a:rPr lang="en-US" altLang="ko-KR" sz="3600" dirty="0"/>
              <a:t> Anomaly</a:t>
            </a:r>
            <a:endParaRPr lang="en-US" altLang="ko-KR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/>
              <a:t>After adding memory:</a:t>
            </a:r>
          </a:p>
          <a:p>
            <a:pPr lvl="1"/>
            <a:r>
              <a:rPr lang="en-US" altLang="ko-KR" sz="1400" dirty="0"/>
              <a:t>With FIFO, contents can be completely different</a:t>
            </a:r>
          </a:p>
          <a:p>
            <a:pPr lvl="1"/>
            <a:r>
              <a:rPr lang="en-US" altLang="ko-KR" sz="1400" dirty="0"/>
              <a:t>With LRU or MIN, contents of memory with X pages are a subset of contents with X+1 Page</a:t>
            </a:r>
          </a:p>
        </p:txBody>
      </p:sp>
      <p:grpSp>
        <p:nvGrpSpPr>
          <p:cNvPr id="780292" name="Group 4"/>
          <p:cNvGrpSpPr>
            <a:grpSpLocks/>
          </p:cNvGrpSpPr>
          <p:nvPr/>
        </p:nvGrpSpPr>
        <p:grpSpPr bwMode="auto">
          <a:xfrm>
            <a:off x="1717184" y="1858712"/>
            <a:ext cx="5709632" cy="1353435"/>
            <a:chOff x="294" y="2786"/>
            <a:chExt cx="5168" cy="1390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573" name="Group 5"/>
            <p:cNvGrpSpPr>
              <a:grpSpLocks/>
            </p:cNvGrpSpPr>
            <p:nvPr/>
          </p:nvGrpSpPr>
          <p:grpSpPr bwMode="auto">
            <a:xfrm>
              <a:off x="5078" y="3246"/>
              <a:ext cx="378" cy="930"/>
              <a:chOff x="4950" y="2190"/>
              <a:chExt cx="378" cy="930"/>
            </a:xfrm>
            <a:grpFill/>
          </p:grpSpPr>
          <p:sp>
            <p:nvSpPr>
              <p:cNvPr id="20656" name="Rectangle 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7" name="Rectangle 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8" name="Rectangle 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4" name="Group 9"/>
            <p:cNvGrpSpPr>
              <a:grpSpLocks/>
            </p:cNvGrpSpPr>
            <p:nvPr/>
          </p:nvGrpSpPr>
          <p:grpSpPr bwMode="auto">
            <a:xfrm>
              <a:off x="4706" y="3246"/>
              <a:ext cx="378" cy="930"/>
              <a:chOff x="4950" y="2190"/>
              <a:chExt cx="378" cy="930"/>
            </a:xfrm>
            <a:grpFill/>
          </p:grpSpPr>
          <p:sp>
            <p:nvSpPr>
              <p:cNvPr id="20653" name="Rectangle 10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  <p:sp>
            <p:nvSpPr>
              <p:cNvPr id="20654" name="Rectangle 11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5" name="Rectangle 12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5" name="Group 13"/>
            <p:cNvGrpSpPr>
              <a:grpSpLocks/>
            </p:cNvGrpSpPr>
            <p:nvPr/>
          </p:nvGrpSpPr>
          <p:grpSpPr bwMode="auto">
            <a:xfrm>
              <a:off x="4329" y="3246"/>
              <a:ext cx="377" cy="930"/>
              <a:chOff x="4573" y="2190"/>
              <a:chExt cx="377" cy="930"/>
            </a:xfrm>
            <a:grpFill/>
          </p:grpSpPr>
          <p:sp>
            <p:nvSpPr>
              <p:cNvPr id="20650" name="Rectangle 14"/>
              <p:cNvSpPr>
                <a:spLocks noChangeArrowheads="1"/>
              </p:cNvSpPr>
              <p:nvPr/>
            </p:nvSpPr>
            <p:spPr bwMode="auto">
              <a:xfrm>
                <a:off x="4573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51" name="Rectangle 15"/>
              <p:cNvSpPr>
                <a:spLocks noChangeArrowheads="1"/>
              </p:cNvSpPr>
              <p:nvPr/>
            </p:nvSpPr>
            <p:spPr bwMode="auto">
              <a:xfrm>
                <a:off x="4573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0652" name="Rectangle 16"/>
              <p:cNvSpPr>
                <a:spLocks noChangeArrowheads="1"/>
              </p:cNvSpPr>
              <p:nvPr/>
            </p:nvSpPr>
            <p:spPr bwMode="auto">
              <a:xfrm>
                <a:off x="4573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6" name="Group 17"/>
            <p:cNvGrpSpPr>
              <a:grpSpLocks/>
            </p:cNvGrpSpPr>
            <p:nvPr/>
          </p:nvGrpSpPr>
          <p:grpSpPr bwMode="auto">
            <a:xfrm>
              <a:off x="3951" y="3246"/>
              <a:ext cx="378" cy="930"/>
              <a:chOff x="4195" y="2190"/>
              <a:chExt cx="378" cy="930"/>
            </a:xfrm>
            <a:grpFill/>
          </p:grpSpPr>
          <p:sp>
            <p:nvSpPr>
              <p:cNvPr id="20647" name="Rectangle 18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8" name="Rectangle 19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9" name="Rectangle 20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7" name="Group 21"/>
            <p:cNvGrpSpPr>
              <a:grpSpLocks/>
            </p:cNvGrpSpPr>
            <p:nvPr/>
          </p:nvGrpSpPr>
          <p:grpSpPr bwMode="auto">
            <a:xfrm>
              <a:off x="3574" y="3246"/>
              <a:ext cx="377" cy="930"/>
              <a:chOff x="3818" y="2190"/>
              <a:chExt cx="377" cy="930"/>
            </a:xfrm>
            <a:grpFill/>
          </p:grpSpPr>
          <p:sp>
            <p:nvSpPr>
              <p:cNvPr id="20644" name="Rectangle 22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5" name="Rectangle 23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6" name="Rectangle 24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78" name="Group 25"/>
            <p:cNvGrpSpPr>
              <a:grpSpLocks/>
            </p:cNvGrpSpPr>
            <p:nvPr/>
          </p:nvGrpSpPr>
          <p:grpSpPr bwMode="auto">
            <a:xfrm>
              <a:off x="3196" y="3246"/>
              <a:ext cx="378" cy="930"/>
              <a:chOff x="3440" y="2190"/>
              <a:chExt cx="378" cy="930"/>
            </a:xfrm>
            <a:grpFill/>
          </p:grpSpPr>
          <p:sp>
            <p:nvSpPr>
              <p:cNvPr id="20641" name="Rectangle 26"/>
              <p:cNvSpPr>
                <a:spLocks noChangeArrowheads="1"/>
              </p:cNvSpPr>
              <p:nvPr/>
            </p:nvSpPr>
            <p:spPr bwMode="auto">
              <a:xfrm>
                <a:off x="3440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2" name="Rectangle 27"/>
              <p:cNvSpPr>
                <a:spLocks noChangeArrowheads="1"/>
              </p:cNvSpPr>
              <p:nvPr/>
            </p:nvSpPr>
            <p:spPr bwMode="auto">
              <a:xfrm>
                <a:off x="3440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3" name="Rectangle 28"/>
              <p:cNvSpPr>
                <a:spLocks noChangeArrowheads="1"/>
              </p:cNvSpPr>
              <p:nvPr/>
            </p:nvSpPr>
            <p:spPr bwMode="auto">
              <a:xfrm>
                <a:off x="3440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E</a:t>
                </a:r>
              </a:p>
            </p:txBody>
          </p:sp>
        </p:grpSp>
        <p:grpSp>
          <p:nvGrpSpPr>
            <p:cNvPr id="20579" name="Group 29"/>
            <p:cNvGrpSpPr>
              <a:grpSpLocks/>
            </p:cNvGrpSpPr>
            <p:nvPr/>
          </p:nvGrpSpPr>
          <p:grpSpPr bwMode="auto">
            <a:xfrm>
              <a:off x="2819" y="3246"/>
              <a:ext cx="377" cy="930"/>
              <a:chOff x="3063" y="2190"/>
              <a:chExt cx="377" cy="930"/>
            </a:xfrm>
            <a:grpFill/>
          </p:grpSpPr>
          <p:sp>
            <p:nvSpPr>
              <p:cNvPr id="20638" name="Rectangle 30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0639" name="Rectangle 31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40" name="Rectangle 32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0" name="Group 33"/>
            <p:cNvGrpSpPr>
              <a:grpSpLocks/>
            </p:cNvGrpSpPr>
            <p:nvPr/>
          </p:nvGrpSpPr>
          <p:grpSpPr bwMode="auto">
            <a:xfrm>
              <a:off x="2441" y="3246"/>
              <a:ext cx="378" cy="930"/>
              <a:chOff x="2685" y="2190"/>
              <a:chExt cx="378" cy="930"/>
            </a:xfrm>
            <a:grpFill/>
          </p:grpSpPr>
          <p:sp>
            <p:nvSpPr>
              <p:cNvPr id="20635" name="Rectangle 34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6" name="Rectangle 35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20637" name="Rectangle 36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1" name="Group 37"/>
            <p:cNvGrpSpPr>
              <a:grpSpLocks/>
            </p:cNvGrpSpPr>
            <p:nvPr/>
          </p:nvGrpSpPr>
          <p:grpSpPr bwMode="auto">
            <a:xfrm>
              <a:off x="2063" y="3246"/>
              <a:ext cx="378" cy="930"/>
              <a:chOff x="2307" y="2190"/>
              <a:chExt cx="378" cy="930"/>
            </a:xfrm>
            <a:grpFill/>
          </p:grpSpPr>
          <p:sp>
            <p:nvSpPr>
              <p:cNvPr id="20632" name="Rectangle 38"/>
              <p:cNvSpPr>
                <a:spLocks noChangeArrowheads="1"/>
              </p:cNvSpPr>
              <p:nvPr/>
            </p:nvSpPr>
            <p:spPr bwMode="auto">
              <a:xfrm>
                <a:off x="2307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3" name="Rectangle 39"/>
              <p:cNvSpPr>
                <a:spLocks noChangeArrowheads="1"/>
              </p:cNvSpPr>
              <p:nvPr/>
            </p:nvSpPr>
            <p:spPr bwMode="auto">
              <a:xfrm>
                <a:off x="2307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4" name="Rectangle 40"/>
              <p:cNvSpPr>
                <a:spLocks noChangeArrowheads="1"/>
              </p:cNvSpPr>
              <p:nvPr/>
            </p:nvSpPr>
            <p:spPr bwMode="auto">
              <a:xfrm>
                <a:off x="2307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</a:t>
                </a:r>
              </a:p>
            </p:txBody>
          </p:sp>
        </p:grpSp>
        <p:grpSp>
          <p:nvGrpSpPr>
            <p:cNvPr id="20582" name="Group 41"/>
            <p:cNvGrpSpPr>
              <a:grpSpLocks/>
            </p:cNvGrpSpPr>
            <p:nvPr/>
          </p:nvGrpSpPr>
          <p:grpSpPr bwMode="auto">
            <a:xfrm>
              <a:off x="1686" y="3246"/>
              <a:ext cx="377" cy="930"/>
              <a:chOff x="1930" y="2190"/>
              <a:chExt cx="377" cy="930"/>
            </a:xfrm>
            <a:grpFill/>
          </p:grpSpPr>
          <p:sp>
            <p:nvSpPr>
              <p:cNvPr id="20629" name="Rectangle 42"/>
              <p:cNvSpPr>
                <a:spLocks noChangeArrowheads="1"/>
              </p:cNvSpPr>
              <p:nvPr/>
            </p:nvSpPr>
            <p:spPr bwMode="auto">
              <a:xfrm>
                <a:off x="1930" y="281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0630" name="Rectangle 43"/>
              <p:cNvSpPr>
                <a:spLocks noChangeArrowheads="1"/>
              </p:cNvSpPr>
              <p:nvPr/>
            </p:nvSpPr>
            <p:spPr bwMode="auto">
              <a:xfrm>
                <a:off x="1930" y="250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31" name="Rectangle 44"/>
              <p:cNvSpPr>
                <a:spLocks noChangeArrowheads="1"/>
              </p:cNvSpPr>
              <p:nvPr/>
            </p:nvSpPr>
            <p:spPr bwMode="auto">
              <a:xfrm>
                <a:off x="1930" y="2190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3" name="Group 45"/>
            <p:cNvGrpSpPr>
              <a:grpSpLocks/>
            </p:cNvGrpSpPr>
            <p:nvPr/>
          </p:nvGrpSpPr>
          <p:grpSpPr bwMode="auto">
            <a:xfrm>
              <a:off x="1308" y="3246"/>
              <a:ext cx="378" cy="930"/>
              <a:chOff x="1552" y="2190"/>
              <a:chExt cx="378" cy="930"/>
            </a:xfrm>
            <a:grpFill/>
          </p:grpSpPr>
          <p:sp>
            <p:nvSpPr>
              <p:cNvPr id="20626" name="Rectangle 46"/>
              <p:cNvSpPr>
                <a:spLocks noChangeArrowheads="1"/>
              </p:cNvSpPr>
              <p:nvPr/>
            </p:nvSpPr>
            <p:spPr bwMode="auto">
              <a:xfrm>
                <a:off x="1552" y="281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7" name="Rectangle 47"/>
              <p:cNvSpPr>
                <a:spLocks noChangeArrowheads="1"/>
              </p:cNvSpPr>
              <p:nvPr/>
            </p:nvSpPr>
            <p:spPr bwMode="auto">
              <a:xfrm>
                <a:off x="1552" y="250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0628" name="Rectangle 48"/>
              <p:cNvSpPr>
                <a:spLocks noChangeArrowheads="1"/>
              </p:cNvSpPr>
              <p:nvPr/>
            </p:nvSpPr>
            <p:spPr bwMode="auto">
              <a:xfrm>
                <a:off x="1552" y="2190"/>
                <a:ext cx="378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20584" name="Group 49"/>
            <p:cNvGrpSpPr>
              <a:grpSpLocks/>
            </p:cNvGrpSpPr>
            <p:nvPr/>
          </p:nvGrpSpPr>
          <p:grpSpPr bwMode="auto">
            <a:xfrm>
              <a:off x="931" y="3246"/>
              <a:ext cx="377" cy="930"/>
              <a:chOff x="1117" y="1948"/>
              <a:chExt cx="377" cy="930"/>
            </a:xfrm>
            <a:grpFill/>
          </p:grpSpPr>
          <p:sp>
            <p:nvSpPr>
              <p:cNvPr id="20623" name="Rectangle 50"/>
              <p:cNvSpPr>
                <a:spLocks noChangeArrowheads="1"/>
              </p:cNvSpPr>
              <p:nvPr/>
            </p:nvSpPr>
            <p:spPr bwMode="auto">
              <a:xfrm>
                <a:off x="1117" y="256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4" name="Rectangle 51"/>
              <p:cNvSpPr>
                <a:spLocks noChangeArrowheads="1"/>
              </p:cNvSpPr>
              <p:nvPr/>
            </p:nvSpPr>
            <p:spPr bwMode="auto">
              <a:xfrm>
                <a:off x="1117" y="225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25" name="Rectangle 52"/>
              <p:cNvSpPr>
                <a:spLocks noChangeArrowheads="1"/>
              </p:cNvSpPr>
              <p:nvPr/>
            </p:nvSpPr>
            <p:spPr bwMode="auto">
              <a:xfrm>
                <a:off x="1117" y="1948"/>
                <a:ext cx="37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</a:t>
                </a:r>
              </a:p>
            </p:txBody>
          </p:sp>
        </p:grpSp>
        <p:sp>
          <p:nvSpPr>
            <p:cNvPr id="20585" name="Rectangle 53"/>
            <p:cNvSpPr>
              <a:spLocks noChangeArrowheads="1"/>
            </p:cNvSpPr>
            <p:nvPr/>
          </p:nvSpPr>
          <p:spPr bwMode="auto">
            <a:xfrm>
              <a:off x="4706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86" name="Rectangle 54"/>
            <p:cNvSpPr>
              <a:spLocks noChangeArrowheads="1"/>
            </p:cNvSpPr>
            <p:nvPr/>
          </p:nvSpPr>
          <p:spPr bwMode="auto">
            <a:xfrm>
              <a:off x="4329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87" name="Rectangle 55"/>
            <p:cNvSpPr>
              <a:spLocks noChangeArrowheads="1"/>
            </p:cNvSpPr>
            <p:nvPr/>
          </p:nvSpPr>
          <p:spPr bwMode="auto">
            <a:xfrm>
              <a:off x="3951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88" name="Rectangle 56"/>
            <p:cNvSpPr>
              <a:spLocks noChangeArrowheads="1"/>
            </p:cNvSpPr>
            <p:nvPr/>
          </p:nvSpPr>
          <p:spPr bwMode="auto">
            <a:xfrm>
              <a:off x="3574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	</a:t>
              </a:r>
            </a:p>
          </p:txBody>
        </p:sp>
        <p:sp>
          <p:nvSpPr>
            <p:cNvPr id="20589" name="Rectangle 57"/>
            <p:cNvSpPr>
              <a:spLocks noChangeArrowheads="1"/>
            </p:cNvSpPr>
            <p:nvPr/>
          </p:nvSpPr>
          <p:spPr bwMode="auto">
            <a:xfrm>
              <a:off x="3196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90" name="Rectangle 58"/>
            <p:cNvSpPr>
              <a:spLocks noChangeArrowheads="1"/>
            </p:cNvSpPr>
            <p:nvPr/>
          </p:nvSpPr>
          <p:spPr bwMode="auto">
            <a:xfrm>
              <a:off x="2819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91" name="Rectangle 59"/>
            <p:cNvSpPr>
              <a:spLocks noChangeArrowheads="1"/>
            </p:cNvSpPr>
            <p:nvPr/>
          </p:nvSpPr>
          <p:spPr bwMode="auto">
            <a:xfrm>
              <a:off x="2441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92" name="Rectangle 60"/>
            <p:cNvSpPr>
              <a:spLocks noChangeArrowheads="1"/>
            </p:cNvSpPr>
            <p:nvPr/>
          </p:nvSpPr>
          <p:spPr bwMode="auto">
            <a:xfrm>
              <a:off x="2063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93" name="Rectangle 61"/>
            <p:cNvSpPr>
              <a:spLocks noChangeArrowheads="1"/>
            </p:cNvSpPr>
            <p:nvPr/>
          </p:nvSpPr>
          <p:spPr bwMode="auto">
            <a:xfrm>
              <a:off x="1686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94" name="Rectangle 62"/>
            <p:cNvSpPr>
              <a:spLocks noChangeArrowheads="1"/>
            </p:cNvSpPr>
            <p:nvPr/>
          </p:nvSpPr>
          <p:spPr bwMode="auto">
            <a:xfrm>
              <a:off x="1308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95" name="Rectangle 63"/>
            <p:cNvSpPr>
              <a:spLocks noChangeArrowheads="1"/>
            </p:cNvSpPr>
            <p:nvPr/>
          </p:nvSpPr>
          <p:spPr bwMode="auto">
            <a:xfrm>
              <a:off x="931" y="278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96" name="Rectangle 64"/>
            <p:cNvSpPr>
              <a:spLocks noChangeArrowheads="1"/>
            </p:cNvSpPr>
            <p:nvPr/>
          </p:nvSpPr>
          <p:spPr bwMode="auto">
            <a:xfrm>
              <a:off x="5084" y="278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grpSp>
          <p:nvGrpSpPr>
            <p:cNvPr id="20597" name="Group 65"/>
            <p:cNvGrpSpPr>
              <a:grpSpLocks/>
            </p:cNvGrpSpPr>
            <p:nvPr/>
          </p:nvGrpSpPr>
          <p:grpSpPr bwMode="auto">
            <a:xfrm>
              <a:off x="294" y="2786"/>
              <a:ext cx="5168" cy="1390"/>
              <a:chOff x="240" y="1440"/>
              <a:chExt cx="5168" cy="1390"/>
            </a:xfrm>
            <a:grpFill/>
          </p:grpSpPr>
          <p:sp>
            <p:nvSpPr>
              <p:cNvPr id="20598" name="Rectangle 66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0599" name="Rectangle 67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0600" name="Rectangle 68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0601" name="Rectangle 69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Ref:</a:t>
                </a:r>
              </a:p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Page:</a:t>
                </a:r>
              </a:p>
            </p:txBody>
          </p:sp>
          <p:sp>
            <p:nvSpPr>
              <p:cNvPr id="20602" name="Line 70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20603" name="Group 71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  <a:grpFill/>
            </p:grpSpPr>
            <p:sp>
              <p:nvSpPr>
                <p:cNvPr id="20621" name="Line 72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22" name="Line 73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20604" name="Line 74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5" name="Line 75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6" name="Line 76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7" name="Line 77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8" name="Line 78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09" name="Line 79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0" name="Line 80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1" name="Line 81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2" name="Line 82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3" name="Line 83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4" name="Line 84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15" name="Line 85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grpSp>
            <p:nvGrpSpPr>
              <p:cNvPr id="20616" name="Group 86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  <a:grpFill/>
            </p:grpSpPr>
            <p:sp>
              <p:nvSpPr>
                <p:cNvPr id="20618" name="Line 87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19" name="Line 8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20620" name="Line 89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grp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16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endParaRPr>
                </a:p>
              </p:txBody>
            </p:sp>
          </p:grpSp>
          <p:sp>
            <p:nvSpPr>
              <p:cNvPr id="20617" name="Line 90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780491" name="Group 203"/>
          <p:cNvGrpSpPr>
            <a:grpSpLocks/>
          </p:cNvGrpSpPr>
          <p:nvPr/>
        </p:nvGrpSpPr>
        <p:grpSpPr bwMode="auto">
          <a:xfrm>
            <a:off x="1709247" y="3353201"/>
            <a:ext cx="5725085" cy="1657726"/>
            <a:chOff x="282" y="2496"/>
            <a:chExt cx="5182" cy="170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486" name="Rectangle 196"/>
            <p:cNvSpPr>
              <a:spLocks noChangeArrowheads="1"/>
            </p:cNvSpPr>
            <p:nvPr/>
          </p:nvSpPr>
          <p:spPr bwMode="auto">
            <a:xfrm>
              <a:off x="1296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7" name="Rectangle 197"/>
            <p:cNvSpPr>
              <a:spLocks noChangeArrowheads="1"/>
            </p:cNvSpPr>
            <p:nvPr/>
          </p:nvSpPr>
          <p:spPr bwMode="auto">
            <a:xfrm>
              <a:off x="919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8" name="Rectangle 195"/>
            <p:cNvSpPr>
              <a:spLocks noChangeArrowheads="1"/>
            </p:cNvSpPr>
            <p:nvPr/>
          </p:nvSpPr>
          <p:spPr bwMode="auto">
            <a:xfrm>
              <a:off x="1674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89" name="Rectangle 186"/>
            <p:cNvSpPr>
              <a:spLocks noChangeArrowheads="1"/>
            </p:cNvSpPr>
            <p:nvPr/>
          </p:nvSpPr>
          <p:spPr bwMode="auto">
            <a:xfrm>
              <a:off x="5066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0" name="Rectangle 187"/>
            <p:cNvSpPr>
              <a:spLocks noChangeArrowheads="1"/>
            </p:cNvSpPr>
            <p:nvPr/>
          </p:nvSpPr>
          <p:spPr bwMode="auto">
            <a:xfrm>
              <a:off x="4694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1" name="Rectangle 188"/>
            <p:cNvSpPr>
              <a:spLocks noChangeArrowheads="1"/>
            </p:cNvSpPr>
            <p:nvPr/>
          </p:nvSpPr>
          <p:spPr bwMode="auto">
            <a:xfrm>
              <a:off x="4317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492" name="Rectangle 189"/>
            <p:cNvSpPr>
              <a:spLocks noChangeArrowheads="1"/>
            </p:cNvSpPr>
            <p:nvPr/>
          </p:nvSpPr>
          <p:spPr bwMode="auto">
            <a:xfrm>
              <a:off x="3939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3" name="Rectangle 190"/>
            <p:cNvSpPr>
              <a:spLocks noChangeArrowheads="1"/>
            </p:cNvSpPr>
            <p:nvPr/>
          </p:nvSpPr>
          <p:spPr bwMode="auto">
            <a:xfrm>
              <a:off x="3562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4" name="Rectangle 191"/>
            <p:cNvSpPr>
              <a:spLocks noChangeArrowheads="1"/>
            </p:cNvSpPr>
            <p:nvPr/>
          </p:nvSpPr>
          <p:spPr bwMode="auto">
            <a:xfrm>
              <a:off x="3184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5" name="Rectangle 192"/>
            <p:cNvSpPr>
              <a:spLocks noChangeArrowheads="1"/>
            </p:cNvSpPr>
            <p:nvPr/>
          </p:nvSpPr>
          <p:spPr bwMode="auto">
            <a:xfrm>
              <a:off x="2807" y="3888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6" name="Rectangle 193"/>
            <p:cNvSpPr>
              <a:spLocks noChangeArrowheads="1"/>
            </p:cNvSpPr>
            <p:nvPr/>
          </p:nvSpPr>
          <p:spPr bwMode="auto">
            <a:xfrm>
              <a:off x="2429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497" name="Rectangle 194"/>
            <p:cNvSpPr>
              <a:spLocks noChangeArrowheads="1"/>
            </p:cNvSpPr>
            <p:nvPr/>
          </p:nvSpPr>
          <p:spPr bwMode="auto">
            <a:xfrm>
              <a:off x="2051" y="3888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498" name="Rectangle 198"/>
            <p:cNvSpPr>
              <a:spLocks noChangeArrowheads="1"/>
            </p:cNvSpPr>
            <p:nvPr/>
          </p:nvSpPr>
          <p:spPr bwMode="auto">
            <a:xfrm>
              <a:off x="282" y="3888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20499" name="Rectangle 93"/>
            <p:cNvSpPr>
              <a:spLocks noChangeArrowheads="1"/>
            </p:cNvSpPr>
            <p:nvPr/>
          </p:nvSpPr>
          <p:spPr bwMode="auto">
            <a:xfrm>
              <a:off x="5072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0" name="Rectangle 94"/>
            <p:cNvSpPr>
              <a:spLocks noChangeArrowheads="1"/>
            </p:cNvSpPr>
            <p:nvPr/>
          </p:nvSpPr>
          <p:spPr bwMode="auto">
            <a:xfrm>
              <a:off x="5072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01" name="Rectangle 95"/>
            <p:cNvSpPr>
              <a:spLocks noChangeArrowheads="1"/>
            </p:cNvSpPr>
            <p:nvPr/>
          </p:nvSpPr>
          <p:spPr bwMode="auto">
            <a:xfrm>
              <a:off x="5072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2" name="Rectangle 97"/>
            <p:cNvSpPr>
              <a:spLocks noChangeArrowheads="1"/>
            </p:cNvSpPr>
            <p:nvPr/>
          </p:nvSpPr>
          <p:spPr bwMode="auto">
            <a:xfrm>
              <a:off x="4700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3" name="Rectangle 98"/>
            <p:cNvSpPr>
              <a:spLocks noChangeArrowheads="1"/>
            </p:cNvSpPr>
            <p:nvPr/>
          </p:nvSpPr>
          <p:spPr bwMode="auto">
            <a:xfrm>
              <a:off x="4700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4" name="Rectangle 99"/>
            <p:cNvSpPr>
              <a:spLocks noChangeArrowheads="1"/>
            </p:cNvSpPr>
            <p:nvPr/>
          </p:nvSpPr>
          <p:spPr bwMode="auto">
            <a:xfrm>
              <a:off x="4700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05" name="Rectangle 101"/>
            <p:cNvSpPr>
              <a:spLocks noChangeArrowheads="1"/>
            </p:cNvSpPr>
            <p:nvPr/>
          </p:nvSpPr>
          <p:spPr bwMode="auto">
            <a:xfrm>
              <a:off x="4323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6" name="Rectangle 102"/>
            <p:cNvSpPr>
              <a:spLocks noChangeArrowheads="1"/>
            </p:cNvSpPr>
            <p:nvPr/>
          </p:nvSpPr>
          <p:spPr bwMode="auto">
            <a:xfrm>
              <a:off x="4323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7" name="Rectangle 103"/>
            <p:cNvSpPr>
              <a:spLocks noChangeArrowheads="1"/>
            </p:cNvSpPr>
            <p:nvPr/>
          </p:nvSpPr>
          <p:spPr bwMode="auto">
            <a:xfrm>
              <a:off x="4323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08" name="Rectangle 105"/>
            <p:cNvSpPr>
              <a:spLocks noChangeArrowheads="1"/>
            </p:cNvSpPr>
            <p:nvPr/>
          </p:nvSpPr>
          <p:spPr bwMode="auto">
            <a:xfrm>
              <a:off x="3945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09" name="Rectangle 106"/>
            <p:cNvSpPr>
              <a:spLocks noChangeArrowheads="1"/>
            </p:cNvSpPr>
            <p:nvPr/>
          </p:nvSpPr>
          <p:spPr bwMode="auto">
            <a:xfrm>
              <a:off x="3945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0" name="Rectangle 107"/>
            <p:cNvSpPr>
              <a:spLocks noChangeArrowheads="1"/>
            </p:cNvSpPr>
            <p:nvPr/>
          </p:nvSpPr>
          <p:spPr bwMode="auto">
            <a:xfrm>
              <a:off x="3945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1" name="Rectangle 109"/>
            <p:cNvSpPr>
              <a:spLocks noChangeArrowheads="1"/>
            </p:cNvSpPr>
            <p:nvPr/>
          </p:nvSpPr>
          <p:spPr bwMode="auto">
            <a:xfrm>
              <a:off x="3568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2" name="Rectangle 110"/>
            <p:cNvSpPr>
              <a:spLocks noChangeArrowheads="1"/>
            </p:cNvSpPr>
            <p:nvPr/>
          </p:nvSpPr>
          <p:spPr bwMode="auto">
            <a:xfrm>
              <a:off x="3568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13" name="Rectangle 111"/>
            <p:cNvSpPr>
              <a:spLocks noChangeArrowheads="1"/>
            </p:cNvSpPr>
            <p:nvPr/>
          </p:nvSpPr>
          <p:spPr bwMode="auto">
            <a:xfrm>
              <a:off x="3568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4" name="Rectangle 113"/>
            <p:cNvSpPr>
              <a:spLocks noChangeArrowheads="1"/>
            </p:cNvSpPr>
            <p:nvPr/>
          </p:nvSpPr>
          <p:spPr bwMode="auto">
            <a:xfrm>
              <a:off x="3190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5" name="Rectangle 114"/>
            <p:cNvSpPr>
              <a:spLocks noChangeArrowheads="1"/>
            </p:cNvSpPr>
            <p:nvPr/>
          </p:nvSpPr>
          <p:spPr bwMode="auto">
            <a:xfrm>
              <a:off x="3190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6" name="Rectangle 115"/>
            <p:cNvSpPr>
              <a:spLocks noChangeArrowheads="1"/>
            </p:cNvSpPr>
            <p:nvPr/>
          </p:nvSpPr>
          <p:spPr bwMode="auto">
            <a:xfrm>
              <a:off x="3190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17" name="Rectangle 117"/>
            <p:cNvSpPr>
              <a:spLocks noChangeArrowheads="1"/>
            </p:cNvSpPr>
            <p:nvPr/>
          </p:nvSpPr>
          <p:spPr bwMode="auto">
            <a:xfrm>
              <a:off x="2813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8" name="Rectangle 118"/>
            <p:cNvSpPr>
              <a:spLocks noChangeArrowheads="1"/>
            </p:cNvSpPr>
            <p:nvPr/>
          </p:nvSpPr>
          <p:spPr bwMode="auto">
            <a:xfrm>
              <a:off x="2813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19" name="Rectangle 119"/>
            <p:cNvSpPr>
              <a:spLocks noChangeArrowheads="1"/>
            </p:cNvSpPr>
            <p:nvPr/>
          </p:nvSpPr>
          <p:spPr bwMode="auto">
            <a:xfrm>
              <a:off x="2813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0" name="Rectangle 121"/>
            <p:cNvSpPr>
              <a:spLocks noChangeArrowheads="1"/>
            </p:cNvSpPr>
            <p:nvPr/>
          </p:nvSpPr>
          <p:spPr bwMode="auto">
            <a:xfrm>
              <a:off x="2435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1" name="Rectangle 122"/>
            <p:cNvSpPr>
              <a:spLocks noChangeArrowheads="1"/>
            </p:cNvSpPr>
            <p:nvPr/>
          </p:nvSpPr>
          <p:spPr bwMode="auto">
            <a:xfrm>
              <a:off x="2435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2" name="Rectangle 123"/>
            <p:cNvSpPr>
              <a:spLocks noChangeArrowheads="1"/>
            </p:cNvSpPr>
            <p:nvPr/>
          </p:nvSpPr>
          <p:spPr bwMode="auto">
            <a:xfrm>
              <a:off x="2435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3" name="Rectangle 125"/>
            <p:cNvSpPr>
              <a:spLocks noChangeArrowheads="1"/>
            </p:cNvSpPr>
            <p:nvPr/>
          </p:nvSpPr>
          <p:spPr bwMode="auto">
            <a:xfrm>
              <a:off x="2057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4" name="Rectangle 126"/>
            <p:cNvSpPr>
              <a:spLocks noChangeArrowheads="1"/>
            </p:cNvSpPr>
            <p:nvPr/>
          </p:nvSpPr>
          <p:spPr bwMode="auto">
            <a:xfrm>
              <a:off x="2057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5" name="Rectangle 127"/>
            <p:cNvSpPr>
              <a:spLocks noChangeArrowheads="1"/>
            </p:cNvSpPr>
            <p:nvPr/>
          </p:nvSpPr>
          <p:spPr bwMode="auto">
            <a:xfrm>
              <a:off x="2057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6" name="Rectangle 129"/>
            <p:cNvSpPr>
              <a:spLocks noChangeArrowheads="1"/>
            </p:cNvSpPr>
            <p:nvPr/>
          </p:nvSpPr>
          <p:spPr bwMode="auto">
            <a:xfrm>
              <a:off x="1680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27" name="Rectangle 130"/>
            <p:cNvSpPr>
              <a:spLocks noChangeArrowheads="1"/>
            </p:cNvSpPr>
            <p:nvPr/>
          </p:nvSpPr>
          <p:spPr bwMode="auto">
            <a:xfrm>
              <a:off x="1680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8" name="Rectangle 131"/>
            <p:cNvSpPr>
              <a:spLocks noChangeArrowheads="1"/>
            </p:cNvSpPr>
            <p:nvPr/>
          </p:nvSpPr>
          <p:spPr bwMode="auto">
            <a:xfrm>
              <a:off x="1680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29" name="Rectangle 133"/>
            <p:cNvSpPr>
              <a:spLocks noChangeArrowheads="1"/>
            </p:cNvSpPr>
            <p:nvPr/>
          </p:nvSpPr>
          <p:spPr bwMode="auto">
            <a:xfrm>
              <a:off x="1302" y="357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0" name="Rectangle 134"/>
            <p:cNvSpPr>
              <a:spLocks noChangeArrowheads="1"/>
            </p:cNvSpPr>
            <p:nvPr/>
          </p:nvSpPr>
          <p:spPr bwMode="auto">
            <a:xfrm>
              <a:off x="1302" y="326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31" name="Rectangle 135"/>
            <p:cNvSpPr>
              <a:spLocks noChangeArrowheads="1"/>
            </p:cNvSpPr>
            <p:nvPr/>
          </p:nvSpPr>
          <p:spPr bwMode="auto">
            <a:xfrm>
              <a:off x="1302" y="2956"/>
              <a:ext cx="378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2" name="Rectangle 137"/>
            <p:cNvSpPr>
              <a:spLocks noChangeArrowheads="1"/>
            </p:cNvSpPr>
            <p:nvPr/>
          </p:nvSpPr>
          <p:spPr bwMode="auto">
            <a:xfrm>
              <a:off x="925" y="357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3" name="Rectangle 138"/>
            <p:cNvSpPr>
              <a:spLocks noChangeArrowheads="1"/>
            </p:cNvSpPr>
            <p:nvPr/>
          </p:nvSpPr>
          <p:spPr bwMode="auto">
            <a:xfrm>
              <a:off x="925" y="326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34" name="Rectangle 139"/>
            <p:cNvSpPr>
              <a:spLocks noChangeArrowheads="1"/>
            </p:cNvSpPr>
            <p:nvPr/>
          </p:nvSpPr>
          <p:spPr bwMode="auto">
            <a:xfrm>
              <a:off x="925" y="2956"/>
              <a:ext cx="37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35" name="Rectangle 140"/>
            <p:cNvSpPr>
              <a:spLocks noChangeArrowheads="1"/>
            </p:cNvSpPr>
            <p:nvPr/>
          </p:nvSpPr>
          <p:spPr bwMode="auto">
            <a:xfrm>
              <a:off x="4700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36" name="Rectangle 141"/>
            <p:cNvSpPr>
              <a:spLocks noChangeArrowheads="1"/>
            </p:cNvSpPr>
            <p:nvPr/>
          </p:nvSpPr>
          <p:spPr bwMode="auto">
            <a:xfrm>
              <a:off x="4323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37" name="Rectangle 142"/>
            <p:cNvSpPr>
              <a:spLocks noChangeArrowheads="1"/>
            </p:cNvSpPr>
            <p:nvPr/>
          </p:nvSpPr>
          <p:spPr bwMode="auto">
            <a:xfrm>
              <a:off x="3945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38" name="Rectangle 143"/>
            <p:cNvSpPr>
              <a:spLocks noChangeArrowheads="1"/>
            </p:cNvSpPr>
            <p:nvPr/>
          </p:nvSpPr>
          <p:spPr bwMode="auto">
            <a:xfrm>
              <a:off x="3568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39" name="Rectangle 144"/>
            <p:cNvSpPr>
              <a:spLocks noChangeArrowheads="1"/>
            </p:cNvSpPr>
            <p:nvPr/>
          </p:nvSpPr>
          <p:spPr bwMode="auto">
            <a:xfrm>
              <a:off x="3190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40" name="Rectangle 145"/>
            <p:cNvSpPr>
              <a:spLocks noChangeArrowheads="1"/>
            </p:cNvSpPr>
            <p:nvPr/>
          </p:nvSpPr>
          <p:spPr bwMode="auto">
            <a:xfrm>
              <a:off x="2813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41" name="Rectangle 146"/>
            <p:cNvSpPr>
              <a:spLocks noChangeArrowheads="1"/>
            </p:cNvSpPr>
            <p:nvPr/>
          </p:nvSpPr>
          <p:spPr bwMode="auto">
            <a:xfrm>
              <a:off x="2435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42" name="Rectangle 147"/>
            <p:cNvSpPr>
              <a:spLocks noChangeArrowheads="1"/>
            </p:cNvSpPr>
            <p:nvPr/>
          </p:nvSpPr>
          <p:spPr bwMode="auto">
            <a:xfrm>
              <a:off x="2057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  <p:sp>
          <p:nvSpPr>
            <p:cNvPr id="20543" name="Rectangle 148"/>
            <p:cNvSpPr>
              <a:spLocks noChangeArrowheads="1"/>
            </p:cNvSpPr>
            <p:nvPr/>
          </p:nvSpPr>
          <p:spPr bwMode="auto">
            <a:xfrm>
              <a:off x="1680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</a:t>
              </a:r>
            </a:p>
          </p:txBody>
        </p:sp>
        <p:sp>
          <p:nvSpPr>
            <p:cNvPr id="20544" name="Rectangle 149"/>
            <p:cNvSpPr>
              <a:spLocks noChangeArrowheads="1"/>
            </p:cNvSpPr>
            <p:nvPr/>
          </p:nvSpPr>
          <p:spPr bwMode="auto">
            <a:xfrm>
              <a:off x="1302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</a:t>
              </a:r>
            </a:p>
          </p:txBody>
        </p:sp>
        <p:sp>
          <p:nvSpPr>
            <p:cNvPr id="20545" name="Rectangle 150"/>
            <p:cNvSpPr>
              <a:spLocks noChangeArrowheads="1"/>
            </p:cNvSpPr>
            <p:nvPr/>
          </p:nvSpPr>
          <p:spPr bwMode="auto">
            <a:xfrm>
              <a:off x="925" y="2496"/>
              <a:ext cx="37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sp>
          <p:nvSpPr>
            <p:cNvPr id="20546" name="Rectangle 151"/>
            <p:cNvSpPr>
              <a:spLocks noChangeArrowheads="1"/>
            </p:cNvSpPr>
            <p:nvPr/>
          </p:nvSpPr>
          <p:spPr bwMode="auto">
            <a:xfrm>
              <a:off x="5078" y="2496"/>
              <a:ext cx="378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</a:t>
              </a:r>
            </a:p>
          </p:txBody>
        </p:sp>
        <p:sp>
          <p:nvSpPr>
            <p:cNvPr id="20547" name="Rectangle 153"/>
            <p:cNvSpPr>
              <a:spLocks noChangeArrowheads="1"/>
            </p:cNvSpPr>
            <p:nvPr/>
          </p:nvSpPr>
          <p:spPr bwMode="auto">
            <a:xfrm>
              <a:off x="288" y="357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0548" name="Rectangle 154"/>
            <p:cNvSpPr>
              <a:spLocks noChangeArrowheads="1"/>
            </p:cNvSpPr>
            <p:nvPr/>
          </p:nvSpPr>
          <p:spPr bwMode="auto">
            <a:xfrm>
              <a:off x="288" y="326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0549" name="Rectangle 155"/>
            <p:cNvSpPr>
              <a:spLocks noChangeArrowheads="1"/>
            </p:cNvSpPr>
            <p:nvPr/>
          </p:nvSpPr>
          <p:spPr bwMode="auto">
            <a:xfrm>
              <a:off x="288" y="2956"/>
              <a:ext cx="637" cy="3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0550" name="Rectangle 156"/>
            <p:cNvSpPr>
              <a:spLocks noChangeArrowheads="1"/>
            </p:cNvSpPr>
            <p:nvPr/>
          </p:nvSpPr>
          <p:spPr bwMode="auto">
            <a:xfrm>
              <a:off x="288" y="2496"/>
              <a:ext cx="637" cy="46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Ref: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Page:</a:t>
              </a:r>
            </a:p>
          </p:txBody>
        </p:sp>
        <p:sp>
          <p:nvSpPr>
            <p:cNvPr id="20551" name="Line 157"/>
            <p:cNvSpPr>
              <a:spLocks noChangeShapeType="1"/>
            </p:cNvSpPr>
            <p:nvPr/>
          </p:nvSpPr>
          <p:spPr bwMode="auto">
            <a:xfrm>
              <a:off x="288" y="2956"/>
              <a:ext cx="516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2" name="Line 159"/>
            <p:cNvSpPr>
              <a:spLocks noChangeShapeType="1"/>
            </p:cNvSpPr>
            <p:nvPr/>
          </p:nvSpPr>
          <p:spPr bwMode="auto">
            <a:xfrm>
              <a:off x="288" y="3266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3" name="Line 160"/>
            <p:cNvSpPr>
              <a:spLocks noChangeShapeType="1"/>
            </p:cNvSpPr>
            <p:nvPr/>
          </p:nvSpPr>
          <p:spPr bwMode="auto">
            <a:xfrm>
              <a:off x="288" y="3576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4" name="Line 162"/>
            <p:cNvSpPr>
              <a:spLocks noChangeShapeType="1"/>
            </p:cNvSpPr>
            <p:nvPr/>
          </p:nvSpPr>
          <p:spPr bwMode="auto">
            <a:xfrm>
              <a:off x="925" y="2496"/>
              <a:ext cx="0" cy="16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5" name="Line 174"/>
            <p:cNvSpPr>
              <a:spLocks noChangeShapeType="1"/>
            </p:cNvSpPr>
            <p:nvPr/>
          </p:nvSpPr>
          <p:spPr bwMode="auto">
            <a:xfrm>
              <a:off x="288" y="2496"/>
              <a:ext cx="516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6" name="Line 175"/>
            <p:cNvSpPr>
              <a:spLocks noChangeShapeType="1"/>
            </p:cNvSpPr>
            <p:nvPr/>
          </p:nvSpPr>
          <p:spPr bwMode="auto">
            <a:xfrm>
              <a:off x="288" y="4176"/>
              <a:ext cx="5160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7" name="Line 176"/>
            <p:cNvSpPr>
              <a:spLocks noChangeShapeType="1"/>
            </p:cNvSpPr>
            <p:nvPr/>
          </p:nvSpPr>
          <p:spPr bwMode="auto">
            <a:xfrm>
              <a:off x="5448" y="2496"/>
              <a:ext cx="0" cy="168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8" name="Line 163"/>
            <p:cNvSpPr>
              <a:spLocks noChangeShapeType="1"/>
            </p:cNvSpPr>
            <p:nvPr/>
          </p:nvSpPr>
          <p:spPr bwMode="auto">
            <a:xfrm>
              <a:off x="1302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59" name="Line 164"/>
            <p:cNvSpPr>
              <a:spLocks noChangeShapeType="1"/>
            </p:cNvSpPr>
            <p:nvPr/>
          </p:nvSpPr>
          <p:spPr bwMode="auto">
            <a:xfrm>
              <a:off x="168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0" name="Line 165"/>
            <p:cNvSpPr>
              <a:spLocks noChangeShapeType="1"/>
            </p:cNvSpPr>
            <p:nvPr/>
          </p:nvSpPr>
          <p:spPr bwMode="auto">
            <a:xfrm>
              <a:off x="2057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1" name="Line 166"/>
            <p:cNvSpPr>
              <a:spLocks noChangeShapeType="1"/>
            </p:cNvSpPr>
            <p:nvPr/>
          </p:nvSpPr>
          <p:spPr bwMode="auto">
            <a:xfrm>
              <a:off x="2435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2" name="Line 167"/>
            <p:cNvSpPr>
              <a:spLocks noChangeShapeType="1"/>
            </p:cNvSpPr>
            <p:nvPr/>
          </p:nvSpPr>
          <p:spPr bwMode="auto">
            <a:xfrm>
              <a:off x="2813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3" name="Line 168"/>
            <p:cNvSpPr>
              <a:spLocks noChangeShapeType="1"/>
            </p:cNvSpPr>
            <p:nvPr/>
          </p:nvSpPr>
          <p:spPr bwMode="auto">
            <a:xfrm>
              <a:off x="319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4" name="Line 169"/>
            <p:cNvSpPr>
              <a:spLocks noChangeShapeType="1"/>
            </p:cNvSpPr>
            <p:nvPr/>
          </p:nvSpPr>
          <p:spPr bwMode="auto">
            <a:xfrm>
              <a:off x="3568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5" name="Line 170"/>
            <p:cNvSpPr>
              <a:spLocks noChangeShapeType="1"/>
            </p:cNvSpPr>
            <p:nvPr/>
          </p:nvSpPr>
          <p:spPr bwMode="auto">
            <a:xfrm>
              <a:off x="3945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6" name="Line 171"/>
            <p:cNvSpPr>
              <a:spLocks noChangeShapeType="1"/>
            </p:cNvSpPr>
            <p:nvPr/>
          </p:nvSpPr>
          <p:spPr bwMode="auto">
            <a:xfrm>
              <a:off x="4323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7" name="Line 172"/>
            <p:cNvSpPr>
              <a:spLocks noChangeShapeType="1"/>
            </p:cNvSpPr>
            <p:nvPr/>
          </p:nvSpPr>
          <p:spPr bwMode="auto">
            <a:xfrm>
              <a:off x="4700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8" name="Line 177"/>
            <p:cNvSpPr>
              <a:spLocks noChangeShapeType="1"/>
            </p:cNvSpPr>
            <p:nvPr/>
          </p:nvSpPr>
          <p:spPr bwMode="auto">
            <a:xfrm>
              <a:off x="5072" y="2496"/>
              <a:ext cx="0" cy="16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69" name="Line 184"/>
            <p:cNvSpPr>
              <a:spLocks noChangeShapeType="1"/>
            </p:cNvSpPr>
            <p:nvPr/>
          </p:nvSpPr>
          <p:spPr bwMode="auto">
            <a:xfrm>
              <a:off x="303" y="3881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70" name="Line 199"/>
            <p:cNvSpPr>
              <a:spLocks noChangeShapeType="1"/>
            </p:cNvSpPr>
            <p:nvPr/>
          </p:nvSpPr>
          <p:spPr bwMode="auto">
            <a:xfrm>
              <a:off x="282" y="3888"/>
              <a:ext cx="516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571" name="Line 161"/>
            <p:cNvSpPr>
              <a:spLocks noChangeShapeType="1"/>
            </p:cNvSpPr>
            <p:nvPr/>
          </p:nvSpPr>
          <p:spPr bwMode="auto">
            <a:xfrm>
              <a:off x="288" y="2496"/>
              <a:ext cx="0" cy="168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LRU Implementation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How to implement LRU? Use a list!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On each use, remove page from list and place at head, LRU page is at tail</a:t>
            </a:r>
          </a:p>
          <a:p>
            <a:r>
              <a:rPr lang="en-US" altLang="ko-KR" sz="2000" dirty="0"/>
              <a:t>Problems with this scheme for paging?</a:t>
            </a:r>
          </a:p>
          <a:p>
            <a:pPr lvl="1"/>
            <a:r>
              <a:rPr lang="en-US" altLang="ko-KR" sz="1800" dirty="0"/>
              <a:t>Need to know when each page is used to change its position in list</a:t>
            </a:r>
          </a:p>
          <a:p>
            <a:pPr lvl="1"/>
            <a:r>
              <a:rPr lang="en-US" altLang="ko-KR" sz="1800" dirty="0"/>
              <a:t>Add extra overhead to each memory access</a:t>
            </a:r>
          </a:p>
        </p:txBody>
      </p:sp>
      <p:grpSp>
        <p:nvGrpSpPr>
          <p:cNvPr id="774159" name="Group 15"/>
          <p:cNvGrpSpPr>
            <a:grpSpLocks/>
          </p:cNvGrpSpPr>
          <p:nvPr/>
        </p:nvGrpSpPr>
        <p:grpSpPr bwMode="auto">
          <a:xfrm>
            <a:off x="1327273" y="2598301"/>
            <a:ext cx="5583319" cy="1030442"/>
            <a:chOff x="661" y="3220"/>
            <a:chExt cx="4187" cy="82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1536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6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448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7</a:t>
              </a: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360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1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272" y="3220"/>
              <a:ext cx="576" cy="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2</a:t>
              </a: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2112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3024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936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1200" y="338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661" y="3221"/>
              <a:ext cx="61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35854" name="Freeform 13"/>
            <p:cNvSpPr>
              <a:spLocks/>
            </p:cNvSpPr>
            <p:nvPr/>
          </p:nvSpPr>
          <p:spPr bwMode="auto">
            <a:xfrm>
              <a:off x="3552" y="3648"/>
              <a:ext cx="720" cy="240"/>
            </a:xfrm>
            <a:custGeom>
              <a:avLst/>
              <a:gdLst>
                <a:gd name="T0" fmla="*/ 0 w 720"/>
                <a:gd name="T1" fmla="*/ 240 h 240"/>
                <a:gd name="T2" fmla="*/ 48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48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774" y="3718"/>
              <a:ext cx="8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Tail (LRU)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6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Algorithm: LRU Approximation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Arrange physical pages in circle with single clock hand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Page-table walk sets accessed bit of PTE on TLB miss</a:t>
            </a:r>
          </a:p>
          <a:p>
            <a:pPr lvl="1"/>
            <a:r>
              <a:rPr lang="en-US" altLang="ko-KR" sz="1600" dirty="0"/>
              <a:t>No change on further accesses resolved in TLB!</a:t>
            </a:r>
            <a:br>
              <a:rPr lang="en-US" altLang="ko-KR" sz="1600" dirty="0"/>
            </a:br>
            <a:r>
              <a:rPr lang="en-US" altLang="ko-KR" sz="1600" dirty="0"/>
              <a:t>(recall: TLB entries usually don’t have accessed bit)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On page fault, </a:t>
            </a:r>
            <a:r>
              <a:rPr lang="en-US" altLang="ko-KR" sz="1800" dirty="0">
                <a:solidFill>
                  <a:srgbClr val="FF0000"/>
                </a:solidFill>
              </a:rPr>
              <a:t>advance</a:t>
            </a:r>
            <a:r>
              <a:rPr lang="en-US" altLang="ko-KR" sz="1800" dirty="0"/>
              <a:t> clock hand and </a:t>
            </a:r>
            <a:r>
              <a:rPr lang="en-US" altLang="ko-KR" sz="1800" dirty="0">
                <a:solidFill>
                  <a:srgbClr val="FF0000"/>
                </a:solidFill>
              </a:rPr>
              <a:t>then</a:t>
            </a:r>
            <a:r>
              <a:rPr lang="en-US" altLang="ko-KR" sz="1800" dirty="0"/>
              <a:t> check access bit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dirty="0">
                <a:latin typeface="Ubuntu Mono" panose="020B0509030602030204" pitchFamily="49" charset="0"/>
                <a:sym typeface="Symbol" panose="05050102010706020507" pitchFamily="18" charset="2"/>
              </a:rPr>
              <a:t>1</a:t>
            </a:r>
            <a:r>
              <a:rPr lang="en-US" altLang="ko-KR" sz="1600" dirty="0">
                <a:sym typeface="Symbol" panose="05050102010706020507" pitchFamily="18" charset="2"/>
              </a:rPr>
              <a:t>, clear it, invalidate TLB entry, advance clock hand,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repeat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1600" dirty="0">
                <a:sym typeface="Symbol" panose="05050102010706020507" pitchFamily="18" charset="2"/>
              </a:rPr>
              <a:t>, pick candidate for replacement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terminate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r>
              <a:rPr lang="en-US" altLang="ko-KR" sz="1800" dirty="0"/>
              <a:t>Clock algorithm finds </a:t>
            </a:r>
            <a:r>
              <a:rPr lang="en-US" altLang="ko-KR" sz="1800" dirty="0">
                <a:solidFill>
                  <a:srgbClr val="FF0000"/>
                </a:solidFill>
              </a:rPr>
              <a:t>an old page, not the oldest </a:t>
            </a:r>
            <a:r>
              <a:rPr lang="en-US" altLang="ko-KR" sz="1800" dirty="0"/>
              <a:t>page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Will this algorithm always find replacement page, or does it loop forever?</a:t>
            </a:r>
          </a:p>
          <a:p>
            <a:pPr lvl="1"/>
            <a:r>
              <a:rPr lang="en-US" altLang="ko-KR" sz="1600" dirty="0"/>
              <a:t>If all use accessed bits are set, clock hand will eventually loop around </a:t>
            </a:r>
            <a:r>
              <a:rPr lang="en-US" altLang="ko-KR" sz="1600" dirty="0">
                <a:sym typeface="Symbol" panose="05050102010706020507" pitchFamily="18" charset="2"/>
              </a:rPr>
              <a:t> FIFO</a:t>
            </a:r>
          </a:p>
          <a:p>
            <a:pPr lvl="1"/>
            <a:endParaRPr lang="en-US" altLang="ko-KR" sz="1600" dirty="0">
              <a:sym typeface="Symbol" panose="05050102010706020507" pitchFamily="18" charset="2"/>
            </a:endParaRPr>
          </a:p>
          <a:p>
            <a:endParaRPr lang="ko-KR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7D235-8E99-1344-AC83-AA6503F817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236" t="4710" r="20517" b="12198"/>
          <a:stretch/>
        </p:blipFill>
        <p:spPr>
          <a:xfrm>
            <a:off x="6768521" y="1521143"/>
            <a:ext cx="1986497" cy="20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Clock Algorithm: Discussion</a:t>
            </a:r>
          </a:p>
        </p:txBody>
      </p:sp>
      <p:sp>
        <p:nvSpPr>
          <p:cNvPr id="782351" name="Rectangle 15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000" dirty="0"/>
              <a:t>What if hand is moving slowly? Is it a good sign or a bad sign?</a:t>
            </a:r>
          </a:p>
          <a:p>
            <a:pPr lvl="1"/>
            <a:r>
              <a:rPr lang="en-US" altLang="ko-KR" sz="1800" dirty="0"/>
              <a:t>A good sign! Not many page faults and/or find page quickly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hand is moving quickly?</a:t>
            </a:r>
          </a:p>
          <a:p>
            <a:pPr lvl="1"/>
            <a:r>
              <a:rPr lang="en-US" altLang="ko-KR" sz="1800" dirty="0"/>
              <a:t>Not a good sign! Lots of page faults and/or lots of reference bits set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One way to view clock algorithm</a:t>
            </a:r>
          </a:p>
          <a:p>
            <a:pPr lvl="1"/>
            <a:r>
              <a:rPr lang="en-US" altLang="ko-KR" sz="1800" dirty="0"/>
              <a:t>Crude partitioning of pages into two groups: young and old</a:t>
            </a:r>
          </a:p>
          <a:p>
            <a:pPr lvl="1"/>
            <a:r>
              <a:rPr lang="en-US" altLang="ko-KR" sz="1800" dirty="0"/>
              <a:t>Why not partition into more than 2 groups?</a:t>
            </a:r>
          </a:p>
        </p:txBody>
      </p:sp>
    </p:spTree>
    <p:extLst>
      <p:ext uri="{BB962C8B-B14F-4D97-AF65-F5344CB8AC3E}">
        <p14:creationId xmlns:p14="http://schemas.microsoft.com/office/powerpoint/2010/main" val="2798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en-US" altLang="ko-KR" baseline="30000" dirty="0"/>
              <a:t>th</a:t>
            </a:r>
            <a:r>
              <a:rPr lang="en-US" altLang="ko-KR" dirty="0"/>
              <a:t>-chance Algorithm: </a:t>
            </a:r>
            <a:br>
              <a:rPr lang="en-US" altLang="ko-KR" dirty="0"/>
            </a:br>
            <a:r>
              <a:rPr lang="en-US" altLang="ko-KR" dirty="0"/>
              <a:t>Modified Clock Algorithm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page N chances</a:t>
            </a:r>
          </a:p>
          <a:p>
            <a:pPr lvl="1"/>
            <a:r>
              <a:rPr lang="en-US" altLang="ko-KR" sz="1600" dirty="0"/>
              <a:t>OS keeps counter per page to track number</a:t>
            </a:r>
            <a:br>
              <a:rPr lang="en-US" altLang="ko-KR" sz="1600" dirty="0"/>
            </a:br>
            <a:r>
              <a:rPr lang="en-US" altLang="ko-KR" sz="1600" dirty="0"/>
              <a:t> of times it qualifies for replacement</a:t>
            </a:r>
          </a:p>
          <a:p>
            <a:pPr lvl="1"/>
            <a:r>
              <a:rPr lang="en-US" altLang="ko-KR" sz="1600" dirty="0"/>
              <a:t>On page fault, advance clock hand and </a:t>
            </a:r>
            <a:br>
              <a:rPr lang="en-US" altLang="ko-KR" sz="1600" dirty="0"/>
            </a:br>
            <a:r>
              <a:rPr lang="en-US" altLang="ko-KR" sz="1600" dirty="0"/>
              <a:t>check access bit</a:t>
            </a:r>
          </a:p>
          <a:p>
            <a:pPr lvl="2"/>
            <a:r>
              <a:rPr lang="en-US" altLang="ko-KR" sz="1400" dirty="0">
                <a:latin typeface="Ubuntu Mono" panose="020B0509030602030204" pitchFamily="49" charset="0"/>
              </a:rPr>
              <a:t>1</a:t>
            </a:r>
            <a:r>
              <a:rPr lang="en-US" altLang="ko-KR" sz="1400" dirty="0">
                <a:sym typeface="Symbol" panose="05050102010706020507" pitchFamily="18" charset="2"/>
              </a:rPr>
              <a:t>  clear it, invalidate TLB entry, clear counter, </a:t>
            </a:r>
            <a:br>
              <a:rPr lang="en-US" altLang="ko-KR" sz="1400" dirty="0">
                <a:sym typeface="Symbol" panose="05050102010706020507" pitchFamily="18" charset="2"/>
              </a:rPr>
            </a:br>
            <a:r>
              <a:rPr lang="en-US" altLang="ko-KR" sz="1400" dirty="0">
                <a:sym typeface="Symbol" panose="05050102010706020507" pitchFamily="18" charset="2"/>
              </a:rPr>
              <a:t>	advance clock hand, and repeat</a:t>
            </a:r>
          </a:p>
          <a:p>
            <a:pPr lvl="2"/>
            <a:r>
              <a:rPr lang="en-US" altLang="ko-KR" sz="14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1400" dirty="0">
                <a:sym typeface="Symbol" panose="05050102010706020507" pitchFamily="18" charset="2"/>
              </a:rPr>
              <a:t>  increment counter; if counter is N, </a:t>
            </a:r>
            <a:br>
              <a:rPr lang="en-US" altLang="ko-KR" sz="1400" dirty="0">
                <a:sym typeface="Symbol" panose="05050102010706020507" pitchFamily="18" charset="2"/>
              </a:rPr>
            </a:br>
            <a:r>
              <a:rPr lang="en-US" altLang="ko-KR" sz="1400" dirty="0">
                <a:sym typeface="Symbol" panose="05050102010706020507" pitchFamily="18" charset="2"/>
              </a:rPr>
              <a:t>	pick as replacement candidate</a:t>
            </a:r>
          </a:p>
          <a:p>
            <a:pPr lvl="2"/>
            <a:endParaRPr lang="en-US" altLang="ko-KR" sz="12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How do we pick N?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Large N: better approximation to LRU, more overhead to find replacement candidate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Small N: more efficient, less accurate</a:t>
            </a:r>
          </a:p>
          <a:p>
            <a:pPr lvl="2"/>
            <a:endParaRPr lang="en-US" altLang="ko-KR" sz="12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What about dirty pages?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It takes extra overhead to replace dirty page, let dirty pages survive one extra sweep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counter is N and dirty bit is set, decrement counter and write back to disk</a:t>
            </a:r>
          </a:p>
        </p:txBody>
      </p:sp>
      <p:pic>
        <p:nvPicPr>
          <p:cNvPr id="1026" name="Picture 2" descr="just give me another chance - pleaseguy | Meme Generator">
            <a:extLst>
              <a:ext uri="{FF2B5EF4-FFF2-40B4-BE49-F238E27FC236}">
                <a16:creationId xmlns:a16="http://schemas.microsoft.com/office/drawing/2014/main" id="{3560AA8E-BBD2-DC4E-8EB1-236AE0CD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7000" y="1781446"/>
            <a:ext cx="2369857" cy="23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Can run </a:t>
            </a:r>
            <a:r>
              <a:rPr lang="en-US" sz="2000" dirty="0">
                <a:solidFill>
                  <a:srgbClr val="FF0000"/>
                </a:solidFill>
              </a:rPr>
              <a:t>synchronously</a:t>
            </a:r>
            <a:r>
              <a:rPr lang="en-US" sz="2000" dirty="0"/>
              <a:t> with page-fault handler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When page-fault handler, run clock algorithm to find next page to evict</a:t>
            </a:r>
          </a:p>
          <a:p>
            <a:pPr lvl="1"/>
            <a:endParaRPr lang="en-US" sz="1800" dirty="0"/>
          </a:p>
          <a:p>
            <a:r>
              <a:rPr lang="en-US" sz="2000" dirty="0"/>
              <a:t>Can run </a:t>
            </a:r>
            <a:r>
              <a:rPr lang="en-US" sz="2000" dirty="0">
                <a:solidFill>
                  <a:srgbClr val="FF0000"/>
                </a:solidFill>
              </a:rPr>
              <a:t>asynchronously</a:t>
            </a:r>
            <a:r>
              <a:rPr lang="en-US" sz="2000" dirty="0"/>
              <a:t> with page-fault handler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Maintain pool of candidate pages</a:t>
            </a:r>
          </a:p>
          <a:p>
            <a:pPr lvl="1"/>
            <a:r>
              <a:rPr lang="en-US" sz="1800" dirty="0"/>
              <a:t>On page fault, evict one page from pool</a:t>
            </a:r>
          </a:p>
          <a:p>
            <a:pPr lvl="1"/>
            <a:r>
              <a:rPr lang="en-US" sz="1800" dirty="0"/>
              <a:t>Run clock algorithm when size of pool decreases beyond fixed threshold</a:t>
            </a:r>
          </a:p>
          <a:p>
            <a:pPr lvl="1"/>
            <a:r>
              <a:rPr lang="en-US" sz="1800" dirty="0"/>
              <a:t>Write dirty pages back to disk when they are added to pool</a:t>
            </a:r>
          </a:p>
          <a:p>
            <a:pPr lvl="1"/>
            <a:r>
              <a:rPr lang="en-US" sz="1800" dirty="0"/>
              <a:t>Remove page from pool if it is accessed before eviction</a:t>
            </a:r>
          </a:p>
        </p:txBody>
      </p:sp>
    </p:spTree>
    <p:extLst>
      <p:ext uri="{BB962C8B-B14F-4D97-AF65-F5344CB8AC3E}">
        <p14:creationId xmlns:p14="http://schemas.microsoft.com/office/powerpoint/2010/main" val="30405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Allocation of Physical Pages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allocate memory among different processes?</a:t>
            </a:r>
          </a:p>
          <a:p>
            <a:pPr lvl="1"/>
            <a:r>
              <a:rPr lang="en-US" altLang="ko-KR" sz="2000" dirty="0"/>
              <a:t>Does every process get same fraction of memory? </a:t>
            </a:r>
          </a:p>
          <a:p>
            <a:pPr lvl="1"/>
            <a:r>
              <a:rPr lang="en-US" altLang="ko-KR" sz="2000" dirty="0"/>
              <a:t>Should we completely swap some processes out of memory?</a:t>
            </a:r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Each process needs minimum number of pages</a:t>
            </a:r>
          </a:p>
          <a:p>
            <a:pPr lvl="1"/>
            <a:r>
              <a:rPr lang="en-US" altLang="ko-KR" sz="2000" dirty="0"/>
              <a:t>All processes loaded into memory should make progress</a:t>
            </a:r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Possible replacement scopes</a:t>
            </a:r>
          </a:p>
          <a:p>
            <a:pPr lvl="1"/>
            <a:r>
              <a:rPr lang="en-US" altLang="ko-KR" sz="2000" dirty="0"/>
              <a:t>Global replacement – to make space for one process’s page, replacement is selected from all processes’ pages</a:t>
            </a:r>
          </a:p>
          <a:p>
            <a:pPr lvl="1"/>
            <a:r>
              <a:rPr lang="en-US" altLang="ko-KR" sz="2000" dirty="0"/>
              <a:t>Local replacement – to make space for one process’s page, replacement is selected from process’ set of allocated pages</a:t>
            </a:r>
          </a:p>
        </p:txBody>
      </p:sp>
    </p:spTree>
    <p:extLst>
      <p:ext uri="{BB962C8B-B14F-4D97-AF65-F5344CB8AC3E}">
        <p14:creationId xmlns:p14="http://schemas.microsoft.com/office/powerpoint/2010/main" val="32489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Demand paging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FIFO, MIN, LRU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Clock algorithm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N</a:t>
            </a:r>
            <a:r>
              <a:rPr lang="en-US" altLang="ko-KR" sz="2400" baseline="30000" dirty="0">
                <a:sym typeface="Symbol" panose="05050102010706020507" pitchFamily="18" charset="2"/>
              </a:rPr>
              <a:t>th</a:t>
            </a:r>
            <a:r>
              <a:rPr lang="en-US" altLang="ko-KR" sz="2400" dirty="0">
                <a:sym typeface="Symbol" panose="05050102010706020507" pitchFamily="18" charset="2"/>
              </a:rPr>
              <a:t>-chance algorithm</a:t>
            </a:r>
          </a:p>
        </p:txBody>
      </p:sp>
    </p:spTree>
    <p:extLst>
      <p:ext uri="{BB962C8B-B14F-4D97-AF65-F5344CB8AC3E}">
        <p14:creationId xmlns:p14="http://schemas.microsoft.com/office/powerpoint/2010/main" val="19969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Fixed-priority Allocation</a:t>
            </a:r>
          </a:p>
        </p:txBody>
      </p:sp>
      <p:sp>
        <p:nvSpPr>
          <p:cNvPr id="818193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Equal allocation</a:t>
            </a:r>
            <a:r>
              <a:rPr lang="en-US" altLang="ko-KR" sz="1800" dirty="0"/>
              <a:t> (fixed scheme)</a:t>
            </a:r>
          </a:p>
          <a:p>
            <a:pPr lvl="1"/>
            <a:r>
              <a:rPr lang="en-US" altLang="ko-KR" sz="1600" dirty="0"/>
              <a:t>Every process gets same amount of memory</a:t>
            </a:r>
          </a:p>
          <a:p>
            <a:pPr lvl="1"/>
            <a:r>
              <a:rPr lang="en-US" altLang="ko-KR" sz="1600" dirty="0"/>
              <a:t>Example: 100 physical pages, 5 processes</a:t>
            </a:r>
            <a:r>
              <a:rPr lang="en-US" altLang="ko-KR" sz="1600" dirty="0">
                <a:sym typeface="Symbol" panose="05050102010706020507" pitchFamily="18" charset="2"/>
              </a:rPr>
              <a:t>  Each. </a:t>
            </a:r>
            <a:r>
              <a:rPr lang="en-US" altLang="ko-KR" sz="1600" dirty="0"/>
              <a:t>process gets 20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Proportional allocation</a:t>
            </a:r>
            <a:r>
              <a:rPr lang="en-US" altLang="ko-KR" sz="1800" dirty="0"/>
              <a:t> (fixed scheme)</a:t>
            </a:r>
          </a:p>
          <a:p>
            <a:pPr lvl="1"/>
            <a:r>
              <a:rPr lang="en-US" altLang="ko-KR" sz="1600" dirty="0"/>
              <a:t>Allocate according to size of process</a:t>
            </a:r>
          </a:p>
          <a:p>
            <a:pPr lvl="1"/>
            <a:r>
              <a:rPr lang="en-US" altLang="ko-KR" sz="1600" dirty="0"/>
              <a:t>Computation proceeds as follows:</a:t>
            </a:r>
          </a:p>
          <a:p>
            <a:pPr lvl="2"/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/>
              <a:t> = size of process p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and </a:t>
            </a:r>
            <a:r>
              <a:rPr lang="en-US" altLang="ko-KR" sz="1400" i="1" dirty="0"/>
              <a:t>S</a:t>
            </a:r>
            <a:r>
              <a:rPr lang="en-US" altLang="ko-KR" sz="1400" dirty="0"/>
              <a:t> = </a:t>
            </a:r>
            <a:r>
              <a:rPr lang="en-US" altLang="ko-KR" sz="1400" dirty="0">
                <a:sym typeface="Symbol" panose="05050102010706020507" pitchFamily="18" charset="2"/>
              </a:rPr>
              <a:t>sum of </a:t>
            </a:r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dirty="0" err="1"/>
              <a:t>’s</a:t>
            </a:r>
            <a:r>
              <a:rPr lang="en-US" altLang="ko-KR" sz="1400" dirty="0"/>
              <a:t> for all p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’s</a:t>
            </a:r>
          </a:p>
          <a:p>
            <a:pPr lvl="2"/>
            <a:r>
              <a:rPr lang="en-US" altLang="ko-KR" sz="1400" i="1" dirty="0"/>
              <a:t>m</a:t>
            </a:r>
            <a:r>
              <a:rPr lang="en-US" altLang="ko-KR" sz="1400" dirty="0"/>
              <a:t> = total number of physical pages</a:t>
            </a:r>
          </a:p>
          <a:p>
            <a:pPr lvl="2"/>
            <a:r>
              <a:rPr lang="en-US" altLang="ko-KR" sz="1400" i="1" dirty="0"/>
              <a:t>a</a:t>
            </a:r>
            <a:r>
              <a:rPr lang="en-US" altLang="ko-KR" sz="1400" i="1" baseline="-25000" dirty="0"/>
              <a:t>i</a:t>
            </a:r>
            <a:r>
              <a:rPr lang="en-US" altLang="ko-KR" sz="1400" dirty="0"/>
              <a:t> = allocation for pi = </a:t>
            </a:r>
            <a:r>
              <a:rPr lang="en-US" altLang="ko-KR" sz="1400" i="1" dirty="0"/>
              <a:t>(</a:t>
            </a:r>
            <a:r>
              <a:rPr lang="en-US" altLang="ko-KR" sz="1400" i="1" dirty="0" err="1"/>
              <a:t>s</a:t>
            </a:r>
            <a:r>
              <a:rPr lang="en-US" altLang="ko-KR" sz="1400" i="1" baseline="-25000" dirty="0" err="1"/>
              <a:t>i</a:t>
            </a:r>
            <a:r>
              <a:rPr lang="en-US" altLang="ko-KR" sz="1400" i="1" dirty="0"/>
              <a:t> x m) / S</a:t>
            </a:r>
            <a:endParaRPr lang="en-US" altLang="ko-KR" sz="14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Priority allocation</a:t>
            </a:r>
          </a:p>
          <a:p>
            <a:pPr lvl="1"/>
            <a:r>
              <a:rPr lang="en-US" altLang="ko-KR" sz="1600" dirty="0"/>
              <a:t>Proportional scheme using priorities rather than size</a:t>
            </a:r>
          </a:p>
          <a:p>
            <a:pPr lvl="1"/>
            <a:r>
              <a:rPr lang="en-US" altLang="ko-KR" sz="1600" dirty="0"/>
              <a:t>Possible behavior: If process p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generates page fault, select for replacement page from process with lower priority number</a:t>
            </a:r>
          </a:p>
          <a:p>
            <a:r>
              <a:rPr lang="en-US" altLang="ko-KR" sz="1800" dirty="0"/>
              <a:t>Perhaps we should use an </a:t>
            </a:r>
            <a:r>
              <a:rPr lang="en-US" altLang="ko-KR" sz="1800" i="1" dirty="0">
                <a:solidFill>
                  <a:srgbClr val="FF0000"/>
                </a:solidFill>
              </a:rPr>
              <a:t>adaptive</a:t>
            </a:r>
            <a:r>
              <a:rPr lang="en-US" altLang="ko-KR" sz="1800" dirty="0"/>
              <a:t> scheme instead?</a:t>
            </a:r>
          </a:p>
          <a:p>
            <a:pPr lvl="1"/>
            <a:r>
              <a:rPr lang="en-US" altLang="ko-KR" sz="1600" dirty="0"/>
              <a:t>What if some application just needs more memory?</a:t>
            </a:r>
          </a:p>
        </p:txBody>
      </p:sp>
    </p:spTree>
    <p:extLst>
      <p:ext uri="{BB962C8B-B14F-4D97-AF65-F5344CB8AC3E}">
        <p14:creationId xmlns:p14="http://schemas.microsoft.com/office/powerpoint/2010/main" val="27253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Page-fault </a:t>
            </a:r>
            <a:r>
              <a:rPr lang="en-US" altLang="ko-KR" dirty="0"/>
              <a:t>Rate: Capacity Misses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Can we reduce capacity misses by dynamically changing # of pages per application?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Establish “acceptable” page-fault rate</a:t>
            </a:r>
          </a:p>
          <a:p>
            <a:pPr lvl="1"/>
            <a:r>
              <a:rPr lang="en-US" altLang="ko-KR" sz="1600" dirty="0"/>
              <a:t>If actual rate too low, process loses page</a:t>
            </a:r>
          </a:p>
          <a:p>
            <a:pPr lvl="1"/>
            <a:r>
              <a:rPr lang="en-US" altLang="ko-KR" sz="1600" dirty="0"/>
              <a:t>If actual rate too high, process gains page</a:t>
            </a:r>
          </a:p>
          <a:p>
            <a:r>
              <a:rPr lang="en-US" altLang="ko-KR" sz="1800" dirty="0"/>
              <a:t>Question: what if we just don’t have enough memory?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2561737" y="2405232"/>
            <a:ext cx="4020525" cy="206122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2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Thrashing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065373"/>
            <a:ext cx="7886700" cy="2579902"/>
          </a:xfrm>
        </p:spPr>
        <p:txBody>
          <a:bodyPr/>
          <a:lstStyle/>
          <a:p>
            <a:r>
              <a:rPr lang="en-US" altLang="ko-KR" sz="1800" dirty="0"/>
              <a:t>If process does not have “enough” pages, page-fault rate is very high which leads to</a:t>
            </a:r>
          </a:p>
          <a:p>
            <a:pPr lvl="1"/>
            <a:r>
              <a:rPr lang="en-US" altLang="ko-KR" sz="1600" dirty="0"/>
              <a:t>Low CPU utilization</a:t>
            </a:r>
          </a:p>
          <a:p>
            <a:pPr lvl="1"/>
            <a:r>
              <a:rPr lang="en-US" altLang="ko-KR" sz="1600" dirty="0"/>
              <a:t>OS spends most of its time swapping pages to disk</a:t>
            </a:r>
          </a:p>
          <a:p>
            <a:r>
              <a:rPr lang="en-US" altLang="ko-KR" sz="1800" dirty="0"/>
              <a:t>Thrashing </a:t>
            </a:r>
            <a:r>
              <a:rPr lang="en-US" altLang="ko-KR" sz="1800" dirty="0">
                <a:sym typeface="Symbol" panose="05050102010706020507" pitchFamily="18" charset="2"/>
              </a:rPr>
              <a:t> process is busy swapping pages in and out disk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altLang="ko-KR" sz="1600" dirty="0"/>
              <a:t>How do we detect thrashing?</a:t>
            </a:r>
          </a:p>
          <a:p>
            <a:pPr lvl="1"/>
            <a:r>
              <a:rPr lang="en-US" altLang="ko-KR" sz="1600" dirty="0"/>
              <a:t>What is best response to thrashing?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52369" y="1692751"/>
            <a:ext cx="3439262" cy="202045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4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 In Memory References</a:t>
            </a:r>
          </a:p>
        </p:txBody>
      </p:sp>
      <p:sp>
        <p:nvSpPr>
          <p:cNvPr id="811015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3492776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Working set</a:t>
            </a:r>
            <a:r>
              <a:rPr lang="en-US" altLang="ko-KR" sz="1800" dirty="0"/>
              <a:t>: set of pages referenced in sampling window </a:t>
            </a:r>
          </a:p>
          <a:p>
            <a:r>
              <a:rPr lang="en-US" altLang="ko-KR" sz="1800" dirty="0">
                <a:ea typeface="굴림" panose="020B0600000101010101" pitchFamily="34" charset="-127"/>
              </a:rPr>
              <a:t>Not enough memory for working set causes 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hrashing</a:t>
            </a:r>
          </a:p>
          <a:p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At any sampling window, hit rate is impacted by number of working sets that fit into memory</a:t>
            </a:r>
          </a:p>
        </p:txBody>
      </p:sp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4280400" y="1676400"/>
            <a:ext cx="4006273" cy="4844762"/>
          </a:xfrm>
          <a:prstGeom prst="rect">
            <a:avLst/>
          </a:prstGeom>
          <a:noFill/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903379-EBB9-1A4F-BAF5-D944DFB0DA17}"/>
              </a:ext>
            </a:extLst>
          </p:cNvPr>
          <p:cNvGrpSpPr/>
          <p:nvPr/>
        </p:nvGrpSpPr>
        <p:grpSpPr>
          <a:xfrm>
            <a:off x="4980214" y="2291443"/>
            <a:ext cx="2908191" cy="3978728"/>
            <a:chOff x="4980214" y="2291443"/>
            <a:chExt cx="2908191" cy="3978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279936-0BFB-6C47-BFB5-E2D9A3DBBEE4}"/>
                </a:ext>
              </a:extLst>
            </p:cNvPr>
            <p:cNvSpPr/>
            <p:nvPr/>
          </p:nvSpPr>
          <p:spPr>
            <a:xfrm>
              <a:off x="4980214" y="2797629"/>
              <a:ext cx="925286" cy="3755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C6129E-5261-A74A-9424-F06078DD8784}"/>
                </a:ext>
              </a:extLst>
            </p:cNvPr>
            <p:cNvSpPr/>
            <p:nvPr/>
          </p:nvSpPr>
          <p:spPr>
            <a:xfrm>
              <a:off x="5905500" y="2291443"/>
              <a:ext cx="315686" cy="88174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A06586-5D19-CB4E-9810-FBE18EA3938F}"/>
                </a:ext>
              </a:extLst>
            </p:cNvPr>
            <p:cNvSpPr/>
            <p:nvPr/>
          </p:nvSpPr>
          <p:spPr>
            <a:xfrm>
              <a:off x="6284110" y="2291443"/>
              <a:ext cx="315686" cy="88174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AD1023-B9BC-A34F-A8DB-86F48DB0A8D7}"/>
                </a:ext>
              </a:extLst>
            </p:cNvPr>
            <p:cNvSpPr/>
            <p:nvPr/>
          </p:nvSpPr>
          <p:spPr>
            <a:xfrm>
              <a:off x="7497867" y="3015344"/>
              <a:ext cx="230990" cy="121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330A38-A658-EC49-88D8-9A3AB63459E4}"/>
                </a:ext>
              </a:extLst>
            </p:cNvPr>
            <p:cNvSpPr/>
            <p:nvPr/>
          </p:nvSpPr>
          <p:spPr>
            <a:xfrm>
              <a:off x="7730217" y="3429000"/>
              <a:ext cx="158188" cy="8055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D4C6C-69A1-F74D-8A93-9A40567FFE99}"/>
                </a:ext>
              </a:extLst>
            </p:cNvPr>
            <p:cNvSpPr/>
            <p:nvPr/>
          </p:nvSpPr>
          <p:spPr>
            <a:xfrm>
              <a:off x="4980214" y="6112329"/>
              <a:ext cx="2601686" cy="1578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F29420-614B-3040-9E5D-E5D6CDE8C969}"/>
                </a:ext>
              </a:extLst>
            </p:cNvPr>
            <p:cNvSpPr/>
            <p:nvPr/>
          </p:nvSpPr>
          <p:spPr>
            <a:xfrm>
              <a:off x="4980214" y="5954486"/>
              <a:ext cx="2601686" cy="1197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D5344E-8EEA-C041-AFE6-4B127CEFEC22}"/>
                </a:ext>
              </a:extLst>
            </p:cNvPr>
            <p:cNvSpPr/>
            <p:nvPr/>
          </p:nvSpPr>
          <p:spPr>
            <a:xfrm>
              <a:off x="4980214" y="5203374"/>
              <a:ext cx="859972" cy="2013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315A9-DBCD-5749-8170-6915F43F7769}"/>
                </a:ext>
              </a:extLst>
            </p:cNvPr>
            <p:cNvSpPr/>
            <p:nvPr/>
          </p:nvSpPr>
          <p:spPr>
            <a:xfrm>
              <a:off x="4980214" y="5435417"/>
              <a:ext cx="859972" cy="2013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FE6D77-C79C-F746-A66E-3FEE6DA2F511}"/>
                </a:ext>
              </a:extLst>
            </p:cNvPr>
            <p:cNvSpPr/>
            <p:nvPr/>
          </p:nvSpPr>
          <p:spPr>
            <a:xfrm>
              <a:off x="6637895" y="4947557"/>
              <a:ext cx="475919" cy="43029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2D40AB-8206-EC4F-9C5E-1F2B15E5FC47}"/>
                </a:ext>
              </a:extLst>
            </p:cNvPr>
            <p:cNvSpPr/>
            <p:nvPr/>
          </p:nvSpPr>
          <p:spPr>
            <a:xfrm>
              <a:off x="7113814" y="4811176"/>
              <a:ext cx="384053" cy="39219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ADECD-27D4-8444-A9B1-F729582B38A5}"/>
                </a:ext>
              </a:extLst>
            </p:cNvPr>
            <p:cNvSpPr/>
            <p:nvPr/>
          </p:nvSpPr>
          <p:spPr>
            <a:xfrm>
              <a:off x="4980214" y="4932109"/>
              <a:ext cx="859972" cy="12353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C2F760-7BFF-4F43-9500-1A4C0BFEE66D}"/>
                </a:ext>
              </a:extLst>
            </p:cNvPr>
            <p:cNvSpPr/>
            <p:nvPr/>
          </p:nvSpPr>
          <p:spPr>
            <a:xfrm>
              <a:off x="5905501" y="4947557"/>
              <a:ext cx="94234" cy="46839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4043CE-423C-4C46-B950-E0900A2FB4A3}"/>
                </a:ext>
              </a:extLst>
            </p:cNvPr>
            <p:cNvSpPr/>
            <p:nvPr/>
          </p:nvSpPr>
          <p:spPr>
            <a:xfrm>
              <a:off x="7113814" y="4532347"/>
              <a:ext cx="384053" cy="18018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1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C5F92A-69E5-3B4F-9418-E412CDB2C8AE}"/>
              </a:ext>
            </a:extLst>
          </p:cNvPr>
          <p:cNvGrpSpPr/>
          <p:nvPr/>
        </p:nvGrpSpPr>
        <p:grpSpPr>
          <a:xfrm>
            <a:off x="695847" y="4537049"/>
            <a:ext cx="3036355" cy="1755295"/>
            <a:chOff x="1275375" y="1514445"/>
            <a:chExt cx="5916995" cy="310961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4538BD-F65F-1741-934A-5BDEC08C0357}"/>
                </a:ext>
              </a:extLst>
            </p:cNvPr>
            <p:cNvCxnSpPr/>
            <p:nvPr/>
          </p:nvCxnSpPr>
          <p:spPr>
            <a:xfrm>
              <a:off x="1882776" y="3984268"/>
              <a:ext cx="5309594" cy="0"/>
            </a:xfrm>
            <a:prstGeom prst="straightConnector1">
              <a:avLst/>
            </a:prstGeom>
            <a:ln w="25400" cap="rnd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EAC6D8-5DBB-0D41-8AC0-4FE4639A1F7D}"/>
                </a:ext>
              </a:extLst>
            </p:cNvPr>
            <p:cNvCxnSpPr/>
            <p:nvPr/>
          </p:nvCxnSpPr>
          <p:spPr>
            <a:xfrm flipV="1">
              <a:off x="1882776" y="1514445"/>
              <a:ext cx="0" cy="2459439"/>
            </a:xfrm>
            <a:prstGeom prst="straightConnector1">
              <a:avLst/>
            </a:prstGeom>
            <a:ln w="25400" cap="rnd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8BEF0E-0E71-8D4C-BCBB-DEA1A494FF2D}"/>
                </a:ext>
              </a:extLst>
            </p:cNvPr>
            <p:cNvSpPr txBox="1"/>
            <p:nvPr/>
          </p:nvSpPr>
          <p:spPr>
            <a:xfrm rot="16200000">
              <a:off x="890579" y="2662355"/>
              <a:ext cx="1369362" cy="59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Hit Rate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F50962-933A-6148-834D-D510C180D80F}"/>
                </a:ext>
              </a:extLst>
            </p:cNvPr>
            <p:cNvSpPr txBox="1"/>
            <p:nvPr/>
          </p:nvSpPr>
          <p:spPr>
            <a:xfrm>
              <a:off x="2902023" y="4078811"/>
              <a:ext cx="3009218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 Allocation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8F83D71-EC5F-1B4F-AB5B-D8274FF8C3BF}"/>
                </a:ext>
              </a:extLst>
            </p:cNvPr>
            <p:cNvSpPr/>
            <p:nvPr/>
          </p:nvSpPr>
          <p:spPr>
            <a:xfrm>
              <a:off x="1905352" y="2260616"/>
              <a:ext cx="5097657" cy="1688905"/>
            </a:xfrm>
            <a:custGeom>
              <a:avLst/>
              <a:gdLst>
                <a:gd name="connsiteX0" fmla="*/ 0 w 6909976"/>
                <a:gd name="connsiteY0" fmla="*/ 2615451 h 2615451"/>
                <a:gd name="connsiteX1" fmla="*/ 937459 w 6909976"/>
                <a:gd name="connsiteY1" fmla="*/ 2509624 h 2615451"/>
                <a:gd name="connsiteX2" fmla="*/ 1239865 w 6909976"/>
                <a:gd name="connsiteY2" fmla="*/ 1980486 h 2615451"/>
                <a:gd name="connsiteX3" fmla="*/ 1905158 w 6909976"/>
                <a:gd name="connsiteY3" fmla="*/ 1829304 h 2615451"/>
                <a:gd name="connsiteX4" fmla="*/ 2026120 w 6909976"/>
                <a:gd name="connsiteY4" fmla="*/ 1466467 h 2615451"/>
                <a:gd name="connsiteX5" fmla="*/ 4173202 w 6909976"/>
                <a:gd name="connsiteY5" fmla="*/ 1390876 h 2615451"/>
                <a:gd name="connsiteX6" fmla="*/ 4596571 w 6909976"/>
                <a:gd name="connsiteY6" fmla="*/ 453546 h 2615451"/>
                <a:gd name="connsiteX7" fmla="*/ 5216503 w 6909976"/>
                <a:gd name="connsiteY7" fmla="*/ 151182 h 2615451"/>
                <a:gd name="connsiteX8" fmla="*/ 6909976 w 6909976"/>
                <a:gd name="connsiteY8" fmla="*/ 0 h 2615451"/>
                <a:gd name="connsiteX9" fmla="*/ 6909976 w 6909976"/>
                <a:gd name="connsiteY9" fmla="*/ 0 h 261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9976" h="2615451">
                  <a:moveTo>
                    <a:pt x="0" y="2615451"/>
                  </a:moveTo>
                  <a:lnTo>
                    <a:pt x="937459" y="2509624"/>
                  </a:lnTo>
                  <a:lnTo>
                    <a:pt x="1239865" y="1980486"/>
                  </a:lnTo>
                  <a:lnTo>
                    <a:pt x="1905158" y="1829304"/>
                  </a:lnTo>
                  <a:lnTo>
                    <a:pt x="2026120" y="1466467"/>
                  </a:lnTo>
                  <a:lnTo>
                    <a:pt x="4173202" y="1390876"/>
                  </a:lnTo>
                  <a:lnTo>
                    <a:pt x="4596571" y="453546"/>
                  </a:lnTo>
                  <a:lnTo>
                    <a:pt x="5216503" y="151182"/>
                  </a:lnTo>
                  <a:lnTo>
                    <a:pt x="6909976" y="0"/>
                  </a:lnTo>
                  <a:lnTo>
                    <a:pt x="6909976" y="0"/>
                  </a:lnTo>
                </a:path>
              </a:pathLst>
            </a:custGeom>
            <a:ln w="25400" cap="rnd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02C298-4E2B-8F47-8D7F-416131E26052}"/>
                </a:ext>
              </a:extLst>
            </p:cNvPr>
            <p:cNvSpPr txBox="1"/>
            <p:nvPr/>
          </p:nvSpPr>
          <p:spPr>
            <a:xfrm>
              <a:off x="2373985" y="2024449"/>
              <a:ext cx="2239765" cy="926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New working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set fits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66AACA3B-441D-4043-8F9C-D5DBC5E3012B}"/>
                </a:ext>
              </a:extLst>
            </p:cNvPr>
            <p:cNvSpPr/>
            <p:nvPr/>
          </p:nvSpPr>
          <p:spPr>
            <a:xfrm>
              <a:off x="4629180" y="2352076"/>
              <a:ext cx="499587" cy="24536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7C8276EC-B112-E54E-ACBD-07B463A9ED3E}"/>
                </a:ext>
              </a:extLst>
            </p:cNvPr>
            <p:cNvSpPr/>
            <p:nvPr/>
          </p:nvSpPr>
          <p:spPr>
            <a:xfrm>
              <a:off x="2759597" y="3011008"/>
              <a:ext cx="499587" cy="24536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AEF968-86F9-5548-AE42-5DA22028014C}"/>
                </a:ext>
              </a:extLst>
            </p:cNvPr>
            <p:cNvCxnSpPr/>
            <p:nvPr/>
          </p:nvCxnSpPr>
          <p:spPr>
            <a:xfrm flipH="1">
              <a:off x="1893929" y="2037257"/>
              <a:ext cx="5108812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FB506D-0102-A241-BF9A-31A0A6A29023}"/>
                </a:ext>
              </a:extLst>
            </p:cNvPr>
            <p:cNvSpPr txBox="1"/>
            <p:nvPr/>
          </p:nvSpPr>
          <p:spPr>
            <a:xfrm>
              <a:off x="1307862" y="3646286"/>
              <a:ext cx="534794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F9486-EFBE-6544-BB41-2F9577398A5F}"/>
                </a:ext>
              </a:extLst>
            </p:cNvPr>
            <p:cNvSpPr txBox="1"/>
            <p:nvPr/>
          </p:nvSpPr>
          <p:spPr>
            <a:xfrm>
              <a:off x="1307862" y="1744487"/>
              <a:ext cx="534794" cy="5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490A03-6E75-854D-BC79-59EF0CFA24A4}"/>
              </a:ext>
            </a:extLst>
          </p:cNvPr>
          <p:cNvSpPr/>
          <p:nvPr/>
        </p:nvSpPr>
        <p:spPr>
          <a:xfrm>
            <a:off x="4542563" y="1676400"/>
            <a:ext cx="174814" cy="4700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2467 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uiExpand="1" build="p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Working-set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91784"/>
            <a:ext cx="7886700" cy="3253491"/>
          </a:xfrm>
        </p:spPr>
        <p:txBody>
          <a:bodyPr/>
          <a:lstStyle/>
          <a:p>
            <a:r>
              <a:rPr lang="ko-KR" altLang="en-US" sz="1600" dirty="0">
                <a:sym typeface="Symbol" panose="05050102010706020507" pitchFamily="18" charset="2"/>
              </a:rPr>
              <a:t>  </a:t>
            </a:r>
            <a:r>
              <a:rPr lang="en-US" altLang="ko-KR" sz="1600" dirty="0">
                <a:sym typeface="Symbol" panose="05050102010706020507" pitchFamily="18" charset="2"/>
              </a:rPr>
              <a:t>sampling window  fixed number of page references 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ko-KR" sz="1600" i="1" dirty="0" err="1">
                <a:sym typeface="Symbol" panose="05050102010706020507" pitchFamily="18" charset="2"/>
              </a:rPr>
              <a:t>WS</a:t>
            </a:r>
            <a:r>
              <a:rPr lang="en-US" altLang="ko-KR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sym typeface="Symbol" panose="05050102010706020507" pitchFamily="18" charset="2"/>
              </a:rPr>
              <a:t> (working set of p</a:t>
            </a:r>
            <a:r>
              <a:rPr lang="en-US" altLang="ko-KR" sz="1600" baseline="-25000" dirty="0">
                <a:sym typeface="Symbol" panose="05050102010706020507" pitchFamily="18" charset="2"/>
              </a:rPr>
              <a:t>i</a:t>
            </a:r>
            <a:r>
              <a:rPr lang="en-US" altLang="ko-KR" sz="1600" dirty="0">
                <a:sym typeface="Symbol" panose="05050102010706020507" pitchFamily="18" charset="2"/>
              </a:rPr>
              <a:t>) = total set of pages referenced in most recent  (varies in time)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ko-KR" sz="1600" i="1" dirty="0">
                <a:sym typeface="Symbol" panose="05050102010706020507" pitchFamily="18" charset="2"/>
              </a:rPr>
              <a:t>D = </a:t>
            </a:r>
            <a:r>
              <a:rPr lang="en-US" altLang="ko-KR" sz="1600" dirty="0">
                <a:sym typeface="Symbol" panose="05050102010706020507" pitchFamily="18" charset="2"/>
              </a:rPr>
              <a:t></a:t>
            </a:r>
            <a:r>
              <a:rPr lang="en-US" altLang="ko-KR" sz="1600" i="1" dirty="0">
                <a:sym typeface="Symbol" panose="05050102010706020507" pitchFamily="18" charset="2"/>
              </a:rPr>
              <a:t>|</a:t>
            </a:r>
            <a:r>
              <a:rPr lang="en-US" altLang="ko-KR" sz="1600" i="1" dirty="0" err="1">
                <a:sym typeface="Symbol" panose="05050102010706020507" pitchFamily="18" charset="2"/>
              </a:rPr>
              <a:t>WS</a:t>
            </a:r>
            <a:r>
              <a:rPr lang="en-US" altLang="ko-KR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ko-KR" sz="1600" i="1" dirty="0">
                <a:sym typeface="Symbol" panose="05050102010706020507" pitchFamily="18" charset="2"/>
              </a:rPr>
              <a:t>|</a:t>
            </a:r>
            <a:r>
              <a:rPr lang="en-US" altLang="ko-KR" sz="1600" dirty="0">
                <a:sym typeface="Symbol" panose="05050102010706020507" pitchFamily="18" charset="2"/>
              </a:rPr>
              <a:t>  total demand frames </a:t>
            </a:r>
          </a:p>
          <a:p>
            <a:r>
              <a:rPr lang="en-US" altLang="ko-KR" sz="1600" dirty="0">
                <a:sym typeface="Symbol" panose="05050102010706020507" pitchFamily="18" charset="2"/>
              </a:rPr>
              <a:t>if </a:t>
            </a:r>
            <a:r>
              <a:rPr lang="en-US" altLang="ko-KR" sz="1600" i="1" dirty="0">
                <a:sym typeface="Symbol" panose="05050102010706020507" pitchFamily="18" charset="2"/>
              </a:rPr>
              <a:t>D &gt; m</a:t>
            </a:r>
            <a:r>
              <a:rPr lang="en-US" altLang="ko-KR" sz="1600" dirty="0">
                <a:sym typeface="Symbol" panose="05050102010706020507" pitchFamily="18" charset="2"/>
              </a:rPr>
              <a:t>  Thrashing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Policy: if D &gt; m, then suspend/swap out processes</a:t>
            </a:r>
          </a:p>
          <a:p>
            <a:pPr lvl="1"/>
            <a:r>
              <a:rPr lang="en-US" altLang="ko-KR" sz="1400" dirty="0">
                <a:sym typeface="Symbol" panose="05050102010706020507" pitchFamily="18" charset="2"/>
              </a:rPr>
              <a:t>This can improve overall system behavior by a lot!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9" t="34947" r="687" b="35550"/>
          <a:stretch/>
        </p:blipFill>
        <p:spPr bwMode="auto">
          <a:xfrm>
            <a:off x="877330" y="1464276"/>
            <a:ext cx="7407832" cy="16621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0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Page-fault Rate: Compulsory Misses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Recall that compulsory misses are misses that occur first time that page is seen	</a:t>
            </a:r>
          </a:p>
          <a:p>
            <a:pPr lvl="1"/>
            <a:r>
              <a:rPr lang="en-US" altLang="ko-KR" sz="1600" dirty="0"/>
              <a:t>Pages that are touched for the first time</a:t>
            </a:r>
          </a:p>
          <a:p>
            <a:pPr lvl="1"/>
            <a:r>
              <a:rPr lang="en-US" altLang="ko-KR" sz="1600" dirty="0"/>
              <a:t>Pages that are touched after process is swapped out/swapped back in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Clustering</a:t>
            </a:r>
          </a:p>
          <a:p>
            <a:pPr lvl="1"/>
            <a:r>
              <a:rPr lang="en-US" altLang="ko-KR" sz="1600" dirty="0"/>
              <a:t>On page-fault, bring in multiple pages “around” the faulting page</a:t>
            </a:r>
          </a:p>
          <a:p>
            <a:pPr lvl="1"/>
            <a:r>
              <a:rPr lang="en-US" altLang="ko-KR" sz="1600" dirty="0"/>
              <a:t>Since efficiency of disk reads increases with sequential reads, makes sense to read several sequential pages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Working set tracking</a:t>
            </a:r>
          </a:p>
          <a:p>
            <a:pPr lvl="1"/>
            <a:r>
              <a:rPr lang="en-US" altLang="ko-KR" sz="1600" dirty="0"/>
              <a:t>Use algorithm to track working set of applications</a:t>
            </a:r>
          </a:p>
          <a:p>
            <a:pPr lvl="1"/>
            <a:r>
              <a:rPr lang="en-US" altLang="ko-KR" sz="1600" dirty="0"/>
              <a:t>When swapping process back in, swap in working set</a:t>
            </a:r>
          </a:p>
        </p:txBody>
      </p:sp>
    </p:spTree>
    <p:extLst>
      <p:ext uri="{BB962C8B-B14F-4D97-AF65-F5344CB8AC3E}">
        <p14:creationId xmlns:p14="http://schemas.microsoft.com/office/powerpoint/2010/main" val="621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Core-map: Reverse Page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Physical page frames often shared by many different address spaces/page tables</a:t>
            </a:r>
          </a:p>
          <a:p>
            <a:pPr lvl="1"/>
            <a:r>
              <a:rPr lang="en-US" sz="1600" dirty="0"/>
              <a:t>All children forked from given process</a:t>
            </a:r>
          </a:p>
          <a:p>
            <a:pPr lvl="1"/>
            <a:r>
              <a:rPr lang="en-US" sz="1600" dirty="0"/>
              <a:t>Shared memory pages between processes</a:t>
            </a:r>
          </a:p>
          <a:p>
            <a:r>
              <a:rPr lang="en-US" sz="1800" dirty="0"/>
              <a:t>Whatever reverse mapping mechanism that is in place must be very fast</a:t>
            </a:r>
          </a:p>
          <a:p>
            <a:pPr lvl="1"/>
            <a:r>
              <a:rPr lang="en-US" sz="1600" dirty="0"/>
              <a:t>Must hunt down all page tables pointing at given page frame when freeing a page</a:t>
            </a:r>
          </a:p>
          <a:p>
            <a:pPr lvl="1"/>
            <a:r>
              <a:rPr lang="en-US" sz="1600" dirty="0"/>
              <a:t>Must hunt down all PTEs when seeing if pages “active”</a:t>
            </a:r>
          </a:p>
          <a:p>
            <a:r>
              <a:rPr lang="en-US" sz="1800" dirty="0"/>
              <a:t>Implementation options:</a:t>
            </a:r>
          </a:p>
          <a:p>
            <a:pPr lvl="1"/>
            <a:r>
              <a:rPr lang="en-US" sz="1600" dirty="0"/>
              <a:t>For every page descriptor, keep linked list of page table entries that point to it</a:t>
            </a:r>
          </a:p>
          <a:p>
            <a:pPr lvl="2"/>
            <a:r>
              <a:rPr lang="en-US" sz="1400" dirty="0"/>
              <a:t>Management nightmare – expensive</a:t>
            </a:r>
          </a:p>
          <a:p>
            <a:pPr lvl="1"/>
            <a:r>
              <a:rPr lang="en-US" sz="1600" dirty="0"/>
              <a:t>Linux 2.6: object-based reverse mapping</a:t>
            </a:r>
          </a:p>
          <a:p>
            <a:pPr lvl="2"/>
            <a:r>
              <a:rPr lang="en-US" sz="1400" dirty="0"/>
              <a:t>Link together memory region descriptors instead (much coarser granularity)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6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FIFO: Place pages on queue, replace page at end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MIN: Replace page that will be used farthest in future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LRU: Replace page used farthest in past 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Clock Algorithm: Approximation to LRU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Arrange all pages in circular list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Sweep through them, marking as not “in use”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If page not “in use” for one pass, then can replace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N</a:t>
            </a:r>
            <a:r>
              <a:rPr lang="en-US" altLang="ko-KR" sz="1800" baseline="30000" dirty="0">
                <a:sym typeface="Symbol" panose="05050102010706020507" pitchFamily="18" charset="2"/>
              </a:rPr>
              <a:t>th</a:t>
            </a:r>
            <a:r>
              <a:rPr lang="en-US" altLang="ko-KR" sz="1800" dirty="0">
                <a:sym typeface="Symbol" panose="05050102010706020507" pitchFamily="18" charset="2"/>
              </a:rPr>
              <a:t>-chance clock algorithm: Another approximate LRU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Give pages multiple passes of clock hand before replacing</a:t>
            </a:r>
          </a:p>
          <a:p>
            <a:r>
              <a:rPr lang="en-US" altLang="ko-KR" sz="1800" dirty="0"/>
              <a:t>Thrashing:</a:t>
            </a:r>
            <a:r>
              <a:rPr lang="en-US" altLang="ko-KR" sz="1800" dirty="0">
                <a:sym typeface="Symbol" panose="05050102010706020507" pitchFamily="18" charset="2"/>
              </a:rPr>
              <a:t> process is busy swapping pages in and out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 will thrash if working set doesn’t fit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Need to swap out a process</a:t>
            </a:r>
          </a:p>
          <a:p>
            <a:pPr marL="0" indent="0">
              <a:buNone/>
            </a:pPr>
            <a:endParaRPr lang="en-US" altLang="ko-KR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093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Modern programs require a lot of physical memory</a:t>
            </a:r>
          </a:p>
          <a:p>
            <a:pPr lvl="1"/>
            <a:r>
              <a:rPr lang="en-US" altLang="ko-KR" sz="1600" dirty="0"/>
              <a:t>Memory per system is growing faster than 25%-30% per year</a:t>
            </a:r>
          </a:p>
          <a:p>
            <a:r>
              <a:rPr lang="en-US" altLang="ko-KR" sz="1800" dirty="0"/>
              <a:t>But they don’t use all their memory most of the time</a:t>
            </a:r>
          </a:p>
          <a:p>
            <a:pPr lvl="1"/>
            <a:r>
              <a:rPr lang="en-US" altLang="ko-KR" sz="1600" dirty="0"/>
              <a:t>90-10 rule: programs spend 90% of their time in 10% of their code</a:t>
            </a:r>
          </a:p>
          <a:p>
            <a:pPr lvl="1"/>
            <a:r>
              <a:rPr lang="en-US" altLang="ko-KR" sz="1600" dirty="0"/>
              <a:t>Wasteful to require all of user’s code to be in memory</a:t>
            </a:r>
          </a:p>
          <a:p>
            <a:r>
              <a:rPr lang="en-US" altLang="ko-KR" sz="1800" dirty="0"/>
              <a:t>Solution: </a:t>
            </a:r>
            <a:r>
              <a:rPr lang="en-US" altLang="ko-KR" sz="1800" dirty="0">
                <a:solidFill>
                  <a:srgbClr val="FF0000"/>
                </a:solidFill>
              </a:rPr>
              <a:t>demand paging </a:t>
            </a:r>
            <a:r>
              <a:rPr lang="en-US" altLang="ko-KR" sz="1800" dirty="0"/>
              <a:t>(also known as paging)</a:t>
            </a:r>
          </a:p>
          <a:p>
            <a:pPr lvl="1"/>
            <a:r>
              <a:rPr lang="en-US" altLang="ko-KR" sz="1600" dirty="0"/>
              <a:t>Use main memory as cache for disk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8BC41-8E0B-E446-8FA9-BBBEBCC4649F}"/>
              </a:ext>
            </a:extLst>
          </p:cNvPr>
          <p:cNvGrpSpPr/>
          <p:nvPr/>
        </p:nvGrpSpPr>
        <p:grpSpPr>
          <a:xfrm>
            <a:off x="2251316" y="4358021"/>
            <a:ext cx="4641367" cy="2160645"/>
            <a:chOff x="1643164" y="3181510"/>
            <a:chExt cx="6115324" cy="2846800"/>
          </a:xfrm>
        </p:grpSpPr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id="{E7DEDD58-C256-3C47-8007-699D0F40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236" y="4733705"/>
              <a:ext cx="448487" cy="125069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L3 Cache</a:t>
              </a:r>
              <a:b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(shared)</a:t>
              </a:r>
            </a:p>
          </p:txBody>
        </p: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72A039C7-DE7D-0945-9E39-4D1A1E91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203" y="5384989"/>
              <a:ext cx="298991" cy="599407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81B8D277-2709-B647-98A1-55AF023F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203" y="3329691"/>
              <a:ext cx="1697843" cy="123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540BEE11-29EA-154B-A2BC-17CFEEAC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31" y="3282284"/>
              <a:ext cx="456857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Core</a:t>
              </a: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6BE384FD-C19C-D347-B5B5-08AFC4F9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203" y="4745421"/>
              <a:ext cx="1697843" cy="1238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4AA0A6F3-B24A-4342-92AC-A2986A3F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31" y="4702212"/>
              <a:ext cx="456857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Core</a:t>
              </a:r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2870DDC6-A72F-804A-A539-C78BECB0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88" y="3462992"/>
              <a:ext cx="1105200" cy="2521404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Secondary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Storage 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(Disk)</a:t>
              </a:r>
            </a:p>
          </p:txBody>
        </p:sp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1A8E4042-650F-BD4F-81AB-616934AC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164" y="3205868"/>
              <a:ext cx="2558778" cy="282244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050">
                <a:latin typeface="Helvetica" charset="0"/>
              </a:endParaRPr>
            </a:p>
          </p:txBody>
        </p: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633BD2A0-8FC8-F645-95A1-69861BA5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291" y="3181510"/>
              <a:ext cx="705321" cy="25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ko-KR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Processor</a:t>
              </a:r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id="{4749ADD7-51B9-C349-AF3C-1F2A9241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7274" y="3455126"/>
              <a:ext cx="3967467" cy="167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8C77DAAF-0121-6C4D-B181-743F5F561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632" y="5985742"/>
              <a:ext cx="4730856" cy="15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Rectangle 18">
              <a:extLst>
                <a:ext uri="{FF2B5EF4-FFF2-40B4-BE49-F238E27FC236}">
                  <a16:creationId xmlns:a16="http://schemas.microsoft.com/office/drawing/2014/main" id="{47E794ED-9892-0847-87CD-60F04172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739" y="4389331"/>
              <a:ext cx="815551" cy="1595065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Main</a:t>
              </a:r>
            </a:p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  <a:p>
              <a:pPr algn="ctr"/>
              <a:r>
                <a:rPr lang="en-US" altLang="ko-KR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(DRAM)</a:t>
              </a:r>
            </a:p>
            <a:p>
              <a:pPr algn="ctr"/>
              <a:endParaRPr lang="en-US" sz="105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89CA95F2-09A8-9547-BC27-664DAEAC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203" y="3980888"/>
              <a:ext cx="298991" cy="58777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E3D47C6B-65C6-3942-897F-49EEE638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18" y="3736868"/>
              <a:ext cx="298991" cy="83179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L1 Cache</a:t>
              </a:r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286BE6B4-7841-2741-9B51-F5741F8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18" y="5142345"/>
              <a:ext cx="298991" cy="842051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L1 Cache</a:t>
              </a:r>
            </a:p>
          </p:txBody>
        </p:sp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FF07F181-A5AF-CA40-9517-4CCCF399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688" y="4996184"/>
              <a:ext cx="298991" cy="988212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L2 Cache</a:t>
              </a:r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9EE9745F-E0CE-2F4F-84D8-51ED4B35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688" y="3580454"/>
              <a:ext cx="298991" cy="988212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>
                <a:defRPr/>
              </a:pPr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L2 Cache</a:t>
              </a:r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FDCB37A3-FEBE-EE4C-8448-DEF604A4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340" y="3980888"/>
              <a:ext cx="961043" cy="2003508"/>
            </a:xfrm>
            <a:prstGeom prst="rect">
              <a:avLst/>
            </a:prstGeom>
            <a:solidFill>
              <a:srgbClr val="C0D2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Secondary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Storage </a:t>
              </a:r>
              <a:b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05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(SSD)</a:t>
              </a:r>
            </a:p>
          </p:txBody>
        </p:sp>
      </p:grpSp>
      <p:sp>
        <p:nvSpPr>
          <p:cNvPr id="26" name="Left Arrow 25">
            <a:extLst>
              <a:ext uri="{FF2B5EF4-FFF2-40B4-BE49-F238E27FC236}">
                <a16:creationId xmlns:a16="http://schemas.microsoft.com/office/drawing/2014/main" id="{2A3A6C95-D86C-4744-B894-8A19322A8C36}"/>
              </a:ext>
            </a:extLst>
          </p:cNvPr>
          <p:cNvSpPr/>
          <p:nvPr/>
        </p:nvSpPr>
        <p:spPr>
          <a:xfrm>
            <a:off x="3786773" y="5187782"/>
            <a:ext cx="889462" cy="53309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Caching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6BC309C2-E10C-1F47-AAE4-63FEA381E4BE}"/>
              </a:ext>
            </a:extLst>
          </p:cNvPr>
          <p:cNvSpPr/>
          <p:nvPr/>
        </p:nvSpPr>
        <p:spPr>
          <a:xfrm>
            <a:off x="4675638" y="4785841"/>
            <a:ext cx="889462" cy="533095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5418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is Just Caching …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What is block size?</a:t>
            </a:r>
          </a:p>
          <a:p>
            <a:pPr lvl="1"/>
            <a:r>
              <a:rPr lang="en-US" altLang="ko-KR" sz="1800" dirty="0"/>
              <a:t>One page</a:t>
            </a:r>
          </a:p>
          <a:p>
            <a:r>
              <a:rPr lang="en-US" altLang="ko-KR" sz="2000" dirty="0"/>
              <a:t>What is organization of cache structure?</a:t>
            </a:r>
          </a:p>
          <a:p>
            <a:pPr lvl="1"/>
            <a:r>
              <a:rPr lang="en-US" altLang="ko-KR" sz="1800" dirty="0"/>
              <a:t>Fully associative</a:t>
            </a:r>
            <a:endParaRPr lang="en-US" altLang="ko-KR" sz="1800" dirty="0">
              <a:sym typeface="Symbol" panose="05050102010706020507" pitchFamily="18" charset="2"/>
            </a:endParaRPr>
          </a:p>
          <a:p>
            <a:r>
              <a:rPr lang="en-US" altLang="ko-KR" sz="2000" dirty="0">
                <a:sym typeface="Symbol" panose="05050102010706020507" pitchFamily="18" charset="2"/>
              </a:rPr>
              <a:t>How do we find pages in cache?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First check TLB, then page-table traversal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is page replacement policy? 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This requires more explanation… (coming next!)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happens on misses?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Go to lower level (i.e., disk) to resolve miss</a:t>
            </a:r>
          </a:p>
          <a:p>
            <a:r>
              <a:rPr lang="en-US" altLang="ko-KR" sz="2000" dirty="0">
                <a:sym typeface="Symbol" panose="05050102010706020507" pitchFamily="18" charset="2"/>
              </a:rPr>
              <a:t>What happens on writes?</a:t>
            </a:r>
          </a:p>
          <a:p>
            <a:pPr lvl="1"/>
            <a:r>
              <a:rPr lang="en-US" altLang="ko-KR" sz="1800" dirty="0">
                <a:sym typeface="Symbol" panose="05050102010706020507" pitchFamily="18" charset="2"/>
              </a:rPr>
              <a:t>Write-back</a:t>
            </a:r>
          </a:p>
        </p:txBody>
      </p:sp>
      <p:pic>
        <p:nvPicPr>
          <p:cNvPr id="2050" name="Picture 2" descr="20 Duh Memes You'll Totally Find Funny | SayingImages.com">
            <a:extLst>
              <a:ext uri="{FF2B5EF4-FFF2-40B4-BE49-F238E27FC236}">
                <a16:creationId xmlns:a16="http://schemas.microsoft.com/office/drawing/2014/main" id="{CAEA2082-3AB5-6A40-B99B-37CA7AC1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287" y="1676400"/>
            <a:ext cx="1923063" cy="2644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2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Recall: 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2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PTE helps us implement demand paging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Valid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Symbol" panose="05050102010706020507" pitchFamily="18" charset="2"/>
              </a:rPr>
              <a:t> page in memory, PTE points to physical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Invalid</a:t>
            </a:r>
            <a:r>
              <a:rPr lang="en-US" altLang="ko-KR" sz="1600" dirty="0">
                <a:sym typeface="Symbol" panose="05050102010706020507" pitchFamily="18" charset="2"/>
              </a:rPr>
              <a:t>  page not in memory; use info in PTE to find it on disk when necessary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happens on references to page with invalid PTE?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Page-fault exception</a:t>
            </a:r>
            <a:r>
              <a:rPr lang="en-US" altLang="ko-KR" sz="1600" dirty="0">
                <a:sym typeface="Symbol" panose="05050102010706020507" pitchFamily="18" charset="2"/>
              </a:rPr>
              <a:t>  trap to OS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does OS do on page fault?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Allocate</a:t>
            </a:r>
            <a:r>
              <a:rPr lang="en-US" altLang="ko-KR" sz="1600" dirty="0">
                <a:sym typeface="Symbol" panose="05050102010706020507" pitchFamily="18" charset="2"/>
              </a:rPr>
              <a:t> physical page to referenced virtual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Load new page into memory from disk and make PTE valid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What if there are no free physical pages?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Evict one and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write back</a:t>
            </a:r>
            <a:r>
              <a:rPr lang="en-US" altLang="ko-KR" sz="1600" dirty="0">
                <a:sym typeface="Symbol" panose="05050102010706020507" pitchFamily="18" charset="2"/>
              </a:rPr>
              <a:t> its content to disk if it has been modified (i.e., </a:t>
            </a:r>
            <a:r>
              <a:rPr lang="en-US" altLang="ko-KR" sz="1600" dirty="0">
                <a:solidFill>
                  <a:srgbClr val="FF0000"/>
                </a:solidFill>
                <a:sym typeface="Symbol" panose="05050102010706020507" pitchFamily="18" charset="2"/>
              </a:rPr>
              <a:t>dirty bit</a:t>
            </a:r>
            <a:r>
              <a:rPr lang="en-US" altLang="ko-KR" sz="1600" dirty="0">
                <a:sym typeface="Symbol" panose="05050102010706020507" pitchFamily="18" charset="2"/>
              </a:rPr>
              <a:t>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is set</a:t>
            </a:r>
            <a:r>
              <a:rPr lang="en-US" altLang="ko-KR" sz="16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Invalidate PTEs and TLB entries pointing to evicted physical page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While pulling pages off disk for one process,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run another one</a:t>
            </a:r>
            <a:r>
              <a:rPr lang="en-US" altLang="ko-KR" sz="1800" dirty="0">
                <a:sym typeface="Symbol" panose="05050102010706020507" pitchFamily="18" charset="2"/>
              </a:rPr>
              <a:t> from ready queue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Suspended process sits on disk’s waiting queue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Demand Paging Overview</a:t>
            </a:r>
          </a:p>
        </p:txBody>
      </p:sp>
    </p:spTree>
    <p:extLst>
      <p:ext uri="{BB962C8B-B14F-4D97-AF65-F5344CB8AC3E}">
        <p14:creationId xmlns:p14="http://schemas.microsoft.com/office/powerpoint/2010/main" val="16678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6F612424-A7E4-E149-8D9B-0180DB7D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090184"/>
            <a:ext cx="1066800" cy="289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A5D57-CFAE-A140-87EB-4776DD49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98" y="3872053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Paging Big Picture!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802517B-2753-B149-8B9B-4F12414F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4711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F412115-BF3A-C844-BBE5-FA880368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28521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CEB22C4-2010-E34C-B508-FAD977D9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919" y="4604784"/>
            <a:ext cx="1066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80BFDB-1673-E147-9544-11438817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84" y="2208776"/>
            <a:ext cx="762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PT</a:t>
            </a:r>
          </a:p>
        </p:txBody>
      </p:sp>
      <p:sp>
        <p:nvSpPr>
          <p:cNvPr id="156" name="TextBox 30">
            <a:extLst>
              <a:ext uri="{FF2B5EF4-FFF2-40B4-BE49-F238E27FC236}">
                <a16:creationId xmlns:a16="http://schemas.microsoft.com/office/drawing/2014/main" id="{FB2E5DAF-8989-354E-9282-C9A043F6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572" y="2410146"/>
            <a:ext cx="1172116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Instruction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2BE8A8-6865-7B46-82A1-1E9741A4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617" y="2286095"/>
            <a:ext cx="9989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B8B6CAE-3F62-694E-AEC7-8870A7D67869}"/>
              </a:ext>
            </a:extLst>
          </p:cNvPr>
          <p:cNvCxnSpPr>
            <a:cxnSpLocks noChangeShapeType="1"/>
            <a:stCxn id="156" idx="3"/>
            <a:endCxn id="189" idx="1"/>
          </p:cNvCxnSpPr>
          <p:nvPr/>
        </p:nvCxnSpPr>
        <p:spPr bwMode="auto">
          <a:xfrm>
            <a:off x="2729688" y="2564035"/>
            <a:ext cx="2537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A634F0-D6F1-2D45-929C-B015A12C20B8}"/>
              </a:ext>
            </a:extLst>
          </p:cNvPr>
          <p:cNvGrpSpPr/>
          <p:nvPr/>
        </p:nvGrpSpPr>
        <p:grpSpPr>
          <a:xfrm>
            <a:off x="1884375" y="2144935"/>
            <a:ext cx="533400" cy="838200"/>
            <a:chOff x="2099647" y="2064253"/>
            <a:chExt cx="533400" cy="838200"/>
          </a:xfrm>
        </p:grpSpPr>
        <p:cxnSp>
          <p:nvCxnSpPr>
            <p:cNvPr id="165" name="Straight Connector 50">
              <a:extLst>
                <a:ext uri="{FF2B5EF4-FFF2-40B4-BE49-F238E27FC236}">
                  <a16:creationId xmlns:a16="http://schemas.microsoft.com/office/drawing/2014/main" id="{C13F7E73-2794-4948-B95E-5F45A3DC35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99647" y="2064253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6" name="Straight Connector 51">
              <a:extLst>
                <a:ext uri="{FF2B5EF4-FFF2-40B4-BE49-F238E27FC236}">
                  <a16:creationId xmlns:a16="http://schemas.microsoft.com/office/drawing/2014/main" id="{FC5081C8-91EC-9944-8A66-A43B1A614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99647" y="2064253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7F300A-6A0E-5F4E-9142-340DEBAACA6E}"/>
              </a:ext>
            </a:extLst>
          </p:cNvPr>
          <p:cNvGrpSpPr/>
          <p:nvPr/>
        </p:nvGrpSpPr>
        <p:grpSpPr>
          <a:xfrm>
            <a:off x="2669021" y="2714315"/>
            <a:ext cx="870855" cy="1583212"/>
            <a:chOff x="2884293" y="2633633"/>
            <a:chExt cx="870855" cy="1583212"/>
          </a:xfrm>
        </p:grpSpPr>
        <p:sp>
          <p:nvSpPr>
            <p:cNvPr id="168" name="TextBox 53">
              <a:extLst>
                <a:ext uri="{FF2B5EF4-FFF2-40B4-BE49-F238E27FC236}">
                  <a16:creationId xmlns:a16="http://schemas.microsoft.com/office/drawing/2014/main" id="{3EACC15C-99B1-CA42-A166-BE9F6BBAC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293" y="3191444"/>
              <a:ext cx="7344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Page-fault</a:t>
              </a:r>
            </a:p>
            <a:p>
              <a:pPr eaLnBrk="1" hangingPunct="1"/>
              <a:r>
                <a:rPr lang="en-US" altLang="en-US" sz="11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09196C43-0115-314E-8FE8-3B6A4D26157B}"/>
                </a:ext>
              </a:extLst>
            </p:cNvPr>
            <p:cNvSpPr>
              <a:spLocks/>
            </p:cNvSpPr>
            <p:nvPr/>
          </p:nvSpPr>
          <p:spPr bwMode="auto">
            <a:xfrm rot="11518814" flipV="1">
              <a:off x="3154309" y="2633633"/>
              <a:ext cx="600839" cy="1583212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70" name="TextBox 55">
            <a:extLst>
              <a:ext uri="{FF2B5EF4-FFF2-40B4-BE49-F238E27FC236}">
                <a16:creationId xmlns:a16="http://schemas.microsoft.com/office/drawing/2014/main" id="{9E0A5CA7-2A6A-6845-AAF2-7729C6DC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995" y="4374094"/>
            <a:ext cx="86555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Page-fault</a:t>
            </a:r>
            <a:b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handler</a:t>
            </a:r>
          </a:p>
        </p:txBody>
      </p:sp>
      <p:sp>
        <p:nvSpPr>
          <p:cNvPr id="171" name="Can 60">
            <a:extLst>
              <a:ext uri="{FF2B5EF4-FFF2-40B4-BE49-F238E27FC236}">
                <a16:creationId xmlns:a16="http://schemas.microsoft.com/office/drawing/2014/main" id="{38BCF9D2-D124-984B-AE6A-3F47A04F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84" y="4789172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22874BC-0A1D-1343-9F30-94E1B5B5AD82}"/>
              </a:ext>
            </a:extLst>
          </p:cNvPr>
          <p:cNvSpPr/>
          <p:nvPr/>
        </p:nvSpPr>
        <p:spPr bwMode="auto">
          <a:xfrm>
            <a:off x="5267384" y="3095424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 panose="020B0302020104020203" pitchFamily="34" charset="-79"/>
              <a:ea typeface="MS PGothic" charset="0"/>
              <a:cs typeface="Gill Sans Light" panose="020B0302020104020203" pitchFamily="34" charset="-79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E8E9E5-CB51-7B4E-B2E5-9CB19790784C}"/>
              </a:ext>
            </a:extLst>
          </p:cNvPr>
          <p:cNvGrpSpPr/>
          <p:nvPr/>
        </p:nvGrpSpPr>
        <p:grpSpPr>
          <a:xfrm>
            <a:off x="3061553" y="4635704"/>
            <a:ext cx="1977231" cy="839268"/>
            <a:chOff x="3061553" y="4635704"/>
            <a:chExt cx="1977231" cy="839268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40EEB86-0C10-D14C-A262-7B2007E983DA}"/>
                </a:ext>
              </a:extLst>
            </p:cNvPr>
            <p:cNvCxnSpPr>
              <a:cxnSpLocks noChangeShapeType="1"/>
              <a:stCxn id="170" idx="3"/>
              <a:endCxn id="171" idx="2"/>
            </p:cNvCxnSpPr>
            <p:nvPr/>
          </p:nvCxnSpPr>
          <p:spPr bwMode="auto">
            <a:xfrm>
              <a:off x="3061553" y="4635704"/>
              <a:ext cx="1977231" cy="839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78" name="TextBox 77">
              <a:extLst>
                <a:ext uri="{FF2B5EF4-FFF2-40B4-BE49-F238E27FC236}">
                  <a16:creationId xmlns:a16="http://schemas.microsoft.com/office/drawing/2014/main" id="{569258E3-3581-B548-BD13-AA1D1A7B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74866">
              <a:off x="3544947" y="4850644"/>
              <a:ext cx="131318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Load page from disk</a:t>
              </a:r>
            </a:p>
          </p:txBody>
        </p:sp>
      </p:grpSp>
      <p:grpSp>
        <p:nvGrpSpPr>
          <p:cNvPr id="47104" name="Group 47103">
            <a:extLst>
              <a:ext uri="{FF2B5EF4-FFF2-40B4-BE49-F238E27FC236}">
                <a16:creationId xmlns:a16="http://schemas.microsoft.com/office/drawing/2014/main" id="{92558865-FB50-6B4C-8C68-EF8AC22A569D}"/>
              </a:ext>
            </a:extLst>
          </p:cNvPr>
          <p:cNvGrpSpPr/>
          <p:nvPr/>
        </p:nvGrpSpPr>
        <p:grpSpPr>
          <a:xfrm>
            <a:off x="5114984" y="3869556"/>
            <a:ext cx="3345735" cy="1910216"/>
            <a:chOff x="5330256" y="3788874"/>
            <a:chExt cx="3345735" cy="1910216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FB5CE1-1F4A-F14E-AD41-2F6FA2A45474}"/>
                </a:ext>
              </a:extLst>
            </p:cNvPr>
            <p:cNvSpPr/>
            <p:nvPr/>
          </p:nvSpPr>
          <p:spPr bwMode="auto">
            <a:xfrm>
              <a:off x="7609191" y="3788874"/>
              <a:ext cx="1066800" cy="381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92C890-5514-5B42-8D1F-52387D999812}"/>
                </a:ext>
              </a:extLst>
            </p:cNvPr>
            <p:cNvGrpSpPr/>
            <p:nvPr/>
          </p:nvGrpSpPr>
          <p:grpSpPr>
            <a:xfrm>
              <a:off x="5330256" y="3979374"/>
              <a:ext cx="2278935" cy="1719716"/>
              <a:chOff x="5330256" y="3979374"/>
              <a:chExt cx="2278935" cy="1719716"/>
            </a:xfrm>
          </p:grpSpPr>
          <p:cxnSp>
            <p:nvCxnSpPr>
              <p:cNvPr id="177" name="Straight Arrow Connector 62">
                <a:extLst>
                  <a:ext uri="{FF2B5EF4-FFF2-40B4-BE49-F238E27FC236}">
                    <a16:creationId xmlns:a16="http://schemas.microsoft.com/office/drawing/2014/main" id="{D8DCE27D-7B91-214E-AD58-F629811F36BD}"/>
                  </a:ext>
                </a:extLst>
              </p:cNvPr>
              <p:cNvCxnSpPr>
                <a:cxnSpLocks noChangeShapeType="1"/>
                <a:stCxn id="172" idx="3"/>
                <a:endCxn id="173" idx="1"/>
              </p:cNvCxnSpPr>
              <p:nvPr/>
            </p:nvCxnSpPr>
            <p:spPr bwMode="auto">
              <a:xfrm flipV="1">
                <a:off x="6397056" y="3979374"/>
                <a:ext cx="1212135" cy="1529216"/>
              </a:xfrm>
              <a:prstGeom prst="straightConnector1">
                <a:avLst/>
              </a:prstGeom>
              <a:noFill/>
              <a:ln w="19050" cmpd="sng">
                <a:solidFill>
                  <a:schemeClr val="accent4">
                    <a:lumMod val="50000"/>
                  </a:schemeClr>
                </a:solidFill>
                <a:prstDash val="dash"/>
                <a:round/>
                <a:headEnd/>
                <a:tailEnd type="stealth" w="med" len="med"/>
              </a:ln>
            </p:spPr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CC42832-AF64-5848-8D65-DD28FD05A089}"/>
                  </a:ext>
                </a:extLst>
              </p:cNvPr>
              <p:cNvSpPr/>
              <p:nvPr/>
            </p:nvSpPr>
            <p:spPr bwMode="auto">
              <a:xfrm>
                <a:off x="5330256" y="5318090"/>
                <a:ext cx="1066800" cy="381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Gill Sans Light" panose="020B0302020104020203" pitchFamily="34" charset="-79"/>
                  <a:ea typeface="MS PGothic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2A1DB6-8A3D-C84A-977A-6BACEE68467C}"/>
              </a:ext>
            </a:extLst>
          </p:cNvPr>
          <p:cNvGrpSpPr/>
          <p:nvPr/>
        </p:nvGrpSpPr>
        <p:grpSpPr>
          <a:xfrm>
            <a:off x="3061553" y="3171624"/>
            <a:ext cx="2205831" cy="1464080"/>
            <a:chOff x="3061553" y="3171624"/>
            <a:chExt cx="2205831" cy="1464080"/>
          </a:xfrm>
        </p:grpSpPr>
        <p:cxnSp>
          <p:nvCxnSpPr>
            <p:cNvPr id="179" name="Straight Arrow Connector 68">
              <a:extLst>
                <a:ext uri="{FF2B5EF4-FFF2-40B4-BE49-F238E27FC236}">
                  <a16:creationId xmlns:a16="http://schemas.microsoft.com/office/drawing/2014/main" id="{827477B5-2AB9-254B-A2A8-73ECB1EDD9D4}"/>
                </a:ext>
              </a:extLst>
            </p:cNvPr>
            <p:cNvCxnSpPr>
              <a:cxnSpLocks noChangeShapeType="1"/>
              <a:stCxn id="170" idx="3"/>
              <a:endCxn id="176" idx="1"/>
            </p:cNvCxnSpPr>
            <p:nvPr/>
          </p:nvCxnSpPr>
          <p:spPr bwMode="auto">
            <a:xfrm flipV="1">
              <a:off x="3061553" y="3171624"/>
              <a:ext cx="2205831" cy="14640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180" name="TextBox 79">
              <a:extLst>
                <a:ext uri="{FF2B5EF4-FFF2-40B4-BE49-F238E27FC236}">
                  <a16:creationId xmlns:a16="http://schemas.microsoft.com/office/drawing/2014/main" id="{A11B4A2E-0B49-1C46-9A2B-4366FA087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75153">
              <a:off x="3569625" y="4012698"/>
              <a:ext cx="8579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Update PTE</a:t>
              </a:r>
            </a:p>
          </p:txBody>
        </p:sp>
      </p:grpSp>
      <p:sp>
        <p:nvSpPr>
          <p:cNvPr id="181" name="TextBox 80">
            <a:extLst>
              <a:ext uri="{FF2B5EF4-FFF2-40B4-BE49-F238E27FC236}">
                <a16:creationId xmlns:a16="http://schemas.microsoft.com/office/drawing/2014/main" id="{278A1CE4-50D3-554F-9F0D-C4011E4C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579" y="2102369"/>
            <a:ext cx="52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grpSp>
        <p:nvGrpSpPr>
          <p:cNvPr id="47106" name="Group 47105">
            <a:extLst>
              <a:ext uri="{FF2B5EF4-FFF2-40B4-BE49-F238E27FC236}">
                <a16:creationId xmlns:a16="http://schemas.microsoft.com/office/drawing/2014/main" id="{1B287685-D8F4-BF48-976C-70A0BCF7E36D}"/>
              </a:ext>
            </a:extLst>
          </p:cNvPr>
          <p:cNvGrpSpPr/>
          <p:nvPr/>
        </p:nvGrpSpPr>
        <p:grpSpPr>
          <a:xfrm>
            <a:off x="648822" y="2808439"/>
            <a:ext cx="1538690" cy="1737798"/>
            <a:chOff x="864094" y="2727757"/>
            <a:chExt cx="1538690" cy="1737798"/>
          </a:xfrm>
        </p:grpSpPr>
        <p:sp>
          <p:nvSpPr>
            <p:cNvPr id="182" name="TextBox 82">
              <a:extLst>
                <a:ext uri="{FF2B5EF4-FFF2-40B4-BE49-F238E27FC236}">
                  <a16:creationId xmlns:a16="http://schemas.microsoft.com/office/drawing/2014/main" id="{769CA401-9BFC-1749-8B30-A324CE1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117" y="3744796"/>
              <a:ext cx="878767" cy="307777"/>
            </a:xfrm>
            <a:prstGeom prst="rect">
              <a:avLst/>
            </a:prstGeom>
            <a:solidFill>
              <a:schemeClr val="bg2"/>
            </a:solidFill>
            <a:ln w="31750">
              <a:solidFill>
                <a:srgbClr val="0070C0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Scheduler</a:t>
              </a: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5EB4448-F2B5-084A-9EE8-41639D8BBE5B}"/>
                </a:ext>
              </a:extLst>
            </p:cNvPr>
            <p:cNvSpPr>
              <a:spLocks/>
            </p:cNvSpPr>
            <p:nvPr/>
          </p:nvSpPr>
          <p:spPr bwMode="auto">
            <a:xfrm rot="12255880" flipV="1">
              <a:off x="1877379" y="4128473"/>
              <a:ext cx="525405" cy="337082"/>
            </a:xfrm>
            <a:custGeom>
              <a:avLst/>
              <a:gdLst>
                <a:gd name="T0" fmla="*/ 776111 w 776111"/>
                <a:gd name="T1" fmla="*/ 0 h 593008"/>
                <a:gd name="T2" fmla="*/ 310444 w 776111"/>
                <a:gd name="T3" fmla="*/ 112889 h 593008"/>
                <a:gd name="T4" fmla="*/ 366889 w 776111"/>
                <a:gd name="T5" fmla="*/ 522111 h 593008"/>
                <a:gd name="T6" fmla="*/ 0 w 776111"/>
                <a:gd name="T7" fmla="*/ 592667 h 593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6111" h="593008">
                  <a:moveTo>
                    <a:pt x="776111" y="0"/>
                  </a:moveTo>
                  <a:cubicBezTo>
                    <a:pt x="577379" y="12935"/>
                    <a:pt x="378648" y="25871"/>
                    <a:pt x="310444" y="112889"/>
                  </a:cubicBezTo>
                  <a:cubicBezTo>
                    <a:pt x="242240" y="199908"/>
                    <a:pt x="418630" y="442148"/>
                    <a:pt x="366889" y="522111"/>
                  </a:cubicBezTo>
                  <a:cubicBezTo>
                    <a:pt x="315148" y="602074"/>
                    <a:pt x="0" y="592667"/>
                    <a:pt x="0" y="592667"/>
                  </a:cubicBezTo>
                </a:path>
              </a:pathLst>
            </a:custGeom>
            <a:noFill/>
            <a:ln w="31750">
              <a:solidFill>
                <a:srgbClr val="0070C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A6CB52CA-481D-2442-88F1-FC0B551F73CD}"/>
                </a:ext>
              </a:extLst>
            </p:cNvPr>
            <p:cNvSpPr/>
            <p:nvPr/>
          </p:nvSpPr>
          <p:spPr bwMode="auto">
            <a:xfrm rot="20190314">
              <a:off x="1104222" y="2839331"/>
              <a:ext cx="715507" cy="749074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1750">
              <a:solidFill>
                <a:srgbClr val="00B050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B050"/>
                </a:solidFill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B938135-EE3E-2B40-A9F3-89D80CA171A6}"/>
                </a:ext>
              </a:extLst>
            </p:cNvPr>
            <p:cNvSpPr txBox="1"/>
            <p:nvPr/>
          </p:nvSpPr>
          <p:spPr bwMode="auto">
            <a:xfrm>
              <a:off x="864094" y="2727757"/>
              <a:ext cx="481222" cy="2616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00B05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Retry</a:t>
              </a:r>
            </a:p>
          </p:txBody>
        </p:sp>
      </p:grpSp>
      <p:sp>
        <p:nvSpPr>
          <p:cNvPr id="191" name="TextBox 39">
            <a:extLst>
              <a:ext uri="{FF2B5EF4-FFF2-40B4-BE49-F238E27FC236}">
                <a16:creationId xmlns:a16="http://schemas.microsoft.com/office/drawing/2014/main" id="{510E8D86-BE64-8C48-BF42-E328A6E7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417" y="3619417"/>
            <a:ext cx="6559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P-Page#</a:t>
            </a:r>
          </a:p>
        </p:txBody>
      </p:sp>
      <p:sp>
        <p:nvSpPr>
          <p:cNvPr id="192" name="TextBox 40">
            <a:extLst>
              <a:ext uri="{FF2B5EF4-FFF2-40B4-BE49-F238E27FC236}">
                <a16:creationId xmlns:a16="http://schemas.microsoft.com/office/drawing/2014/main" id="{FD352FF3-A408-A74C-A779-2B7F3931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0" y="3916313"/>
            <a:ext cx="5277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96" name="TextBox 80">
            <a:extLst>
              <a:ext uri="{FF2B5EF4-FFF2-40B4-BE49-F238E27FC236}">
                <a16:creationId xmlns:a16="http://schemas.microsoft.com/office/drawing/2014/main" id="{BCA6D831-38D9-9C4C-80A1-ED3882A4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551" y="1748004"/>
            <a:ext cx="793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202" name="TextBox 80">
            <a:extLst>
              <a:ext uri="{FF2B5EF4-FFF2-40B4-BE49-F238E27FC236}">
                <a16:creationId xmlns:a16="http://schemas.microsoft.com/office/drawing/2014/main" id="{1AB06630-B901-9240-BCFF-906FC672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163" y="4478657"/>
            <a:ext cx="492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E6F884-E6D6-B549-898D-0BE1E0022D18}"/>
              </a:ext>
            </a:extLst>
          </p:cNvPr>
          <p:cNvGrpSpPr/>
          <p:nvPr/>
        </p:nvGrpSpPr>
        <p:grpSpPr>
          <a:xfrm>
            <a:off x="4849058" y="2580412"/>
            <a:ext cx="3042858" cy="1199771"/>
            <a:chOff x="5064330" y="2499730"/>
            <a:chExt cx="3042858" cy="1199771"/>
          </a:xfrm>
        </p:grpSpPr>
        <p:sp>
          <p:nvSpPr>
            <p:cNvPr id="199" name="TextBox 40">
              <a:extLst>
                <a:ext uri="{FF2B5EF4-FFF2-40B4-BE49-F238E27FC236}">
                  <a16:creationId xmlns:a16="http://schemas.microsoft.com/office/drawing/2014/main" id="{7822DDFF-2E59-5C4E-8FB5-CFFD6B553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9361" y="2799985"/>
              <a:ext cx="52770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2BBB5DD0-D0B1-AA47-AE20-C7BAF2DB51BE}"/>
                </a:ext>
              </a:extLst>
            </p:cNvPr>
            <p:cNvSpPr/>
            <p:nvPr/>
          </p:nvSpPr>
          <p:spPr>
            <a:xfrm>
              <a:off x="5064330" y="2499730"/>
              <a:ext cx="2708073" cy="1199771"/>
            </a:xfrm>
            <a:custGeom>
              <a:avLst/>
              <a:gdLst>
                <a:gd name="connsiteX0" fmla="*/ 0 w 2669059"/>
                <a:gd name="connsiteY0" fmla="*/ 0 h 1260389"/>
                <a:gd name="connsiteX1" fmla="*/ 0 w 2669059"/>
                <a:gd name="connsiteY1" fmla="*/ 1260389 h 1260389"/>
                <a:gd name="connsiteX2" fmla="*/ 1532238 w 2669059"/>
                <a:gd name="connsiteY2" fmla="*/ 1260389 h 1260389"/>
                <a:gd name="connsiteX3" fmla="*/ 1532238 w 2669059"/>
                <a:gd name="connsiteY3" fmla="*/ 543697 h 1260389"/>
                <a:gd name="connsiteX4" fmla="*/ 2669059 w 2669059"/>
                <a:gd name="connsiteY4" fmla="*/ 543697 h 12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059" h="1260389">
                  <a:moveTo>
                    <a:pt x="0" y="0"/>
                  </a:moveTo>
                  <a:lnTo>
                    <a:pt x="0" y="1260389"/>
                  </a:lnTo>
                  <a:lnTo>
                    <a:pt x="1532238" y="1260389"/>
                  </a:lnTo>
                  <a:lnTo>
                    <a:pt x="1532238" y="543697"/>
                  </a:lnTo>
                  <a:lnTo>
                    <a:pt x="2669059" y="543697"/>
                  </a:lnTo>
                </a:path>
              </a:pathLst>
            </a:custGeom>
            <a:noFill/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C77944-D715-4F48-B7EA-510B314E5AB1}"/>
                </a:ext>
              </a:extLst>
            </p:cNvPr>
            <p:cNvSpPr/>
            <p:nvPr/>
          </p:nvSpPr>
          <p:spPr>
            <a:xfrm>
              <a:off x="7772403" y="3011547"/>
              <a:ext cx="334785" cy="74159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50B2122-8726-6042-86D5-11864C4F8ACD}"/>
              </a:ext>
            </a:extLst>
          </p:cNvPr>
          <p:cNvCxnSpPr>
            <a:cxnSpLocks/>
            <a:stCxn id="156" idx="3"/>
            <a:endCxn id="176" idx="1"/>
          </p:cNvCxnSpPr>
          <p:nvPr/>
        </p:nvCxnSpPr>
        <p:spPr>
          <a:xfrm>
            <a:off x="2729688" y="2564035"/>
            <a:ext cx="2537696" cy="60758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C2EE8AE-8752-3D46-B136-572DD273F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1449" y="2091890"/>
            <a:ext cx="947852" cy="313487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8">
            <a:extLst>
              <a:ext uri="{FF2B5EF4-FFF2-40B4-BE49-F238E27FC236}">
                <a16:creationId xmlns:a16="http://schemas.microsoft.com/office/drawing/2014/main" id="{5F70034C-7434-FF40-8DF0-4E0DBB1B1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705" y="2286095"/>
            <a:ext cx="6671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V-Page#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CE52E4-E9A8-4949-B5EF-B348EDFDBE51}"/>
              </a:ext>
            </a:extLst>
          </p:cNvPr>
          <p:cNvSpPr/>
          <p:nvPr/>
        </p:nvSpPr>
        <p:spPr>
          <a:xfrm>
            <a:off x="7570542" y="4133341"/>
            <a:ext cx="334785" cy="7415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E1FDF1-60A9-294E-ACD9-C0BD8729AEC4}"/>
              </a:ext>
            </a:extLst>
          </p:cNvPr>
          <p:cNvGrpSpPr/>
          <p:nvPr/>
        </p:nvGrpSpPr>
        <p:grpSpPr>
          <a:xfrm>
            <a:off x="5267384" y="2487835"/>
            <a:ext cx="2126535" cy="378750"/>
            <a:chOff x="5482656" y="2407153"/>
            <a:chExt cx="2126535" cy="378750"/>
          </a:xfrm>
        </p:grpSpPr>
        <p:sp>
          <p:nvSpPr>
            <p:cNvPr id="160" name="TextBox 39">
              <a:extLst>
                <a:ext uri="{FF2B5EF4-FFF2-40B4-BE49-F238E27FC236}">
                  <a16:creationId xmlns:a16="http://schemas.microsoft.com/office/drawing/2014/main" id="{1AAF4E4B-25F7-B046-945E-82506C520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689" y="2524293"/>
              <a:ext cx="65594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P-Page#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3E0C96C-F5B6-084C-8EA3-51AC6CAB368B}"/>
                </a:ext>
              </a:extLst>
            </p:cNvPr>
            <p:cNvSpPr/>
            <p:nvPr/>
          </p:nvSpPr>
          <p:spPr bwMode="auto">
            <a:xfrm>
              <a:off x="5482656" y="2407153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 panose="020B0302020104020203" pitchFamily="34" charset="-79"/>
                <a:ea typeface="MS PGothic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02F1AD1-7F76-0849-9805-F7C460E2E981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>
              <a:off x="6244656" y="2483353"/>
              <a:ext cx="1364535" cy="291353"/>
            </a:xfrm>
            <a:prstGeom prst="bentConnector3">
              <a:avLst>
                <a:gd name="adj1" fmla="val 39793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D5B0D8F-A0B3-0345-BD3C-63C77AA8BCC9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6029384" y="3171624"/>
            <a:ext cx="1364535" cy="694946"/>
          </a:xfrm>
          <a:prstGeom prst="bentConnector3">
            <a:avLst>
              <a:gd name="adj1" fmla="val 184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  <p:bldP spid="150" grpId="2"/>
      <p:bldP spid="150" grpId="3"/>
      <p:bldP spid="150" grpId="4"/>
      <p:bldP spid="170" grpId="0" animBg="1"/>
      <p:bldP spid="170" grpId="1" animBg="1"/>
      <p:bldP spid="176" grpId="1" animBg="1"/>
      <p:bldP spid="191" grpId="0"/>
      <p:bldP spid="192" grpId="0"/>
      <p:bldP spid="68" grpId="0"/>
      <p:bldP spid="68" grpId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Loading Executable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1702-1F72-014F-84A1-1C03B6D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41073"/>
            <a:ext cx="7886700" cy="1404202"/>
          </a:xfrm>
        </p:spPr>
        <p:txBody>
          <a:bodyPr/>
          <a:lstStyle/>
          <a:p>
            <a:r>
              <a:rPr lang="en-US" sz="1600" dirty="0"/>
              <a:t>Each executable file lives on disk in file system</a:t>
            </a:r>
          </a:p>
          <a:p>
            <a:pPr lvl="1"/>
            <a:r>
              <a:rPr lang="en-US" sz="1400" dirty="0"/>
              <a:t>Contains contents of code &amp; data segments, relocation entries and symbols</a:t>
            </a:r>
          </a:p>
          <a:p>
            <a:r>
              <a:rPr lang="en-US" sz="1600" dirty="0"/>
              <a:t>OS loads executable file into memory, initializes registers (and initial stack pointer)</a:t>
            </a:r>
          </a:p>
          <a:p>
            <a:r>
              <a:rPr lang="en-US" sz="1600" dirty="0"/>
              <a:t>Program sets up stack and heap upon initialization (e.g., </a:t>
            </a:r>
            <a:r>
              <a:rPr lang="en-US" sz="1600" dirty="0">
                <a:latin typeface="Ubuntu Mono" panose="020B0509030602030204" pitchFamily="49" charset="0"/>
              </a:rPr>
              <a:t>crt0()</a:t>
            </a:r>
            <a:r>
              <a:rPr lang="en-US" sz="1600" dirty="0"/>
              <a:t> in C)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1203" y="2198798"/>
            <a:ext cx="1080000" cy="243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7423ECE-82D4-D14F-8C56-B90BE788FEA6}"/>
              </a:ext>
            </a:extLst>
          </p:cNvPr>
          <p:cNvSpPr/>
          <p:nvPr/>
        </p:nvSpPr>
        <p:spPr>
          <a:xfrm>
            <a:off x="510631" y="1970139"/>
            <a:ext cx="2635250" cy="2942708"/>
          </a:xfrm>
          <a:prstGeom prst="can">
            <a:avLst/>
          </a:prstGeom>
          <a:solidFill>
            <a:schemeClr val="bg2"/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54811" y="2803204"/>
            <a:ext cx="1346888" cy="1688248"/>
            <a:chOff x="1621738" y="2342566"/>
            <a:chExt cx="1346888" cy="1688248"/>
          </a:xfrm>
        </p:grpSpPr>
        <p:sp>
          <p:nvSpPr>
            <p:cNvPr id="17" name="Rectangle 16"/>
            <p:cNvSpPr/>
            <p:nvPr/>
          </p:nvSpPr>
          <p:spPr>
            <a:xfrm>
              <a:off x="1621738" y="2342566"/>
              <a:ext cx="1346888" cy="16882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0" rtlCol="0" anchor="b"/>
            <a:lstStyle/>
            <a:p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5182" y="3342207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5182" y="2907344"/>
              <a:ext cx="1080000" cy="3249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5182" y="2491102"/>
              <a:ext cx="1080000" cy="2894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Info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78410A-0FAA-C54C-BDAC-22C3817856B8}"/>
              </a:ext>
            </a:extLst>
          </p:cNvPr>
          <p:cNvSpPr txBox="1"/>
          <p:nvPr/>
        </p:nvSpPr>
        <p:spPr>
          <a:xfrm>
            <a:off x="7111082" y="1415364"/>
            <a:ext cx="88024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43934-3E29-4C4B-94FC-24C4A44FFE89}"/>
              </a:ext>
            </a:extLst>
          </p:cNvPr>
          <p:cNvSpPr txBox="1"/>
          <p:nvPr/>
        </p:nvSpPr>
        <p:spPr>
          <a:xfrm>
            <a:off x="1560394" y="1415364"/>
            <a:ext cx="5357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Disk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7B2D9E-0912-5B4E-BD45-B096987BB803}"/>
              </a:ext>
            </a:extLst>
          </p:cNvPr>
          <p:cNvGrpSpPr/>
          <p:nvPr/>
        </p:nvGrpSpPr>
        <p:grpSpPr>
          <a:xfrm>
            <a:off x="4991852" y="1415364"/>
            <a:ext cx="1479186" cy="3497484"/>
            <a:chOff x="4991852" y="1415364"/>
            <a:chExt cx="1479186" cy="34974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1FFE4-B3E7-F346-A133-477385B42E5D}"/>
                </a:ext>
              </a:extLst>
            </p:cNvPr>
            <p:cNvSpPr txBox="1"/>
            <p:nvPr/>
          </p:nvSpPr>
          <p:spPr>
            <a:xfrm>
              <a:off x="4991852" y="1415364"/>
              <a:ext cx="1479186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 Address </a:t>
              </a:r>
              <a:b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Space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869964-F29B-3344-890E-BE85176D25EC}"/>
                </a:ext>
              </a:extLst>
            </p:cNvPr>
            <p:cNvGrpSpPr/>
            <p:nvPr/>
          </p:nvGrpSpPr>
          <p:grpSpPr>
            <a:xfrm>
              <a:off x="5191446" y="1970139"/>
              <a:ext cx="1080000" cy="2942709"/>
              <a:chOff x="5191446" y="1970139"/>
              <a:chExt cx="1080000" cy="29427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0AFEC6-1E4E-C14C-9955-B366F21AE884}"/>
                  </a:ext>
                </a:extLst>
              </p:cNvPr>
              <p:cNvSpPr/>
              <p:nvPr/>
            </p:nvSpPr>
            <p:spPr>
              <a:xfrm>
                <a:off x="5191446" y="1970139"/>
                <a:ext cx="1080000" cy="29427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A7F23D-A7FB-7444-A524-E4506C804E7F}"/>
                  </a:ext>
                </a:extLst>
              </p:cNvPr>
              <p:cNvSpPr/>
              <p:nvPr/>
            </p:nvSpPr>
            <p:spPr>
              <a:xfrm>
                <a:off x="5191446" y="4660818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CF4D25A-2848-E043-A297-BC2ADDB33C9D}"/>
                  </a:ext>
                </a:extLst>
              </p:cNvPr>
              <p:cNvSpPr/>
              <p:nvPr/>
            </p:nvSpPr>
            <p:spPr>
              <a:xfrm>
                <a:off x="5191446" y="4408940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E8208C8-910C-1146-B7DE-F3CDB1F66846}"/>
                  </a:ext>
                </a:extLst>
              </p:cNvPr>
              <p:cNvSpPr/>
              <p:nvPr/>
            </p:nvSpPr>
            <p:spPr>
              <a:xfrm>
                <a:off x="5191446" y="4155891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831F69-E839-1744-89A1-762C043C0866}"/>
                  </a:ext>
                </a:extLst>
              </p:cNvPr>
              <p:cNvSpPr/>
              <p:nvPr/>
            </p:nvSpPr>
            <p:spPr>
              <a:xfrm>
                <a:off x="5191446" y="1970139"/>
                <a:ext cx="1080000" cy="46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Kernel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6E4A9F-CB1D-8840-86C4-509F212A0DB6}"/>
                  </a:ext>
                </a:extLst>
              </p:cNvPr>
              <p:cNvSpPr/>
              <p:nvPr/>
            </p:nvSpPr>
            <p:spPr>
              <a:xfrm>
                <a:off x="5191446" y="2435737"/>
                <a:ext cx="1080000" cy="25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8BC14-4FCD-9042-8217-2FB54E3BD5EF}"/>
              </a:ext>
            </a:extLst>
          </p:cNvPr>
          <p:cNvSpPr/>
          <p:nvPr/>
        </p:nvSpPr>
        <p:spPr>
          <a:xfrm>
            <a:off x="7011203" y="4010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36E4-4A30-E14B-ACB0-76487FB9C920}"/>
              </a:ext>
            </a:extLst>
          </p:cNvPr>
          <p:cNvSpPr/>
          <p:nvPr/>
        </p:nvSpPr>
        <p:spPr>
          <a:xfrm>
            <a:off x="7011203" y="3882996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20667-A554-B84D-9625-4318BA5F5AB4}"/>
              </a:ext>
            </a:extLst>
          </p:cNvPr>
          <p:cNvSpPr txBox="1"/>
          <p:nvPr/>
        </p:nvSpPr>
        <p:spPr>
          <a:xfrm>
            <a:off x="8110469" y="3881245"/>
            <a:ext cx="5229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A8BF37-6214-C943-AE8E-D0F08B91DC33}"/>
              </a:ext>
            </a:extLst>
          </p:cNvPr>
          <p:cNvSpPr/>
          <p:nvPr/>
        </p:nvSpPr>
        <p:spPr>
          <a:xfrm>
            <a:off x="7011203" y="4263593"/>
            <a:ext cx="1080000" cy="12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209D84-2662-7B46-AD60-066E03458A07}"/>
              </a:ext>
            </a:extLst>
          </p:cNvPr>
          <p:cNvSpPr/>
          <p:nvPr/>
        </p:nvSpPr>
        <p:spPr>
          <a:xfrm>
            <a:off x="7011203" y="2466619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6222B5-4C76-1D48-B532-E49AAF2B6262}"/>
              </a:ext>
            </a:extLst>
          </p:cNvPr>
          <p:cNvSpPr/>
          <p:nvPr/>
        </p:nvSpPr>
        <p:spPr>
          <a:xfrm>
            <a:off x="7011203" y="2335847"/>
            <a:ext cx="1080000" cy="13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B248A-A378-0445-95C1-88421E73F55E}"/>
              </a:ext>
            </a:extLst>
          </p:cNvPr>
          <p:cNvSpPr txBox="1"/>
          <p:nvPr/>
        </p:nvSpPr>
        <p:spPr>
          <a:xfrm>
            <a:off x="8110469" y="2222333"/>
            <a:ext cx="616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</a:t>
            </a:r>
            <a:b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33496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0" grpId="0" animBg="1"/>
      <p:bldP spid="31" grpId="0" animBg="1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35544</TotalTime>
  <Words>3075</Words>
  <Application>Microsoft Macintosh PowerPoint</Application>
  <PresentationFormat>On-screen Show (4:3)</PresentationFormat>
  <Paragraphs>742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9: Demand Paging</vt:lpstr>
      <vt:lpstr>Outline</vt:lpstr>
      <vt:lpstr>Demand Paging</vt:lpstr>
      <vt:lpstr>Demand Paging is Just Caching …</vt:lpstr>
      <vt:lpstr>Recall: x86 64-bit PTE</vt:lpstr>
      <vt:lpstr>Demand Paging Overview</vt:lpstr>
      <vt:lpstr>Paging Big Picture!</vt:lpstr>
      <vt:lpstr>Example: Loading Executable</vt:lpstr>
      <vt:lpstr>Example: Provide Backing Store</vt:lpstr>
      <vt:lpstr>Example: On Page Fault …</vt:lpstr>
      <vt:lpstr>Example: On Page Fault … Schedule Other Process</vt:lpstr>
      <vt:lpstr>Example: On Page Fault … Update PTE</vt:lpstr>
      <vt:lpstr>Example: Resume from Faulting Instruction</vt:lpstr>
      <vt:lpstr>Demand Paging Cost Model</vt:lpstr>
      <vt:lpstr>What Factors Lead to Misses?</vt:lpstr>
      <vt:lpstr>Page Replacement Policies</vt:lpstr>
      <vt:lpstr>Example: FIFO</vt:lpstr>
      <vt:lpstr>Example: MIN</vt:lpstr>
      <vt:lpstr>When Will LRU Perform Badly?</vt:lpstr>
      <vt:lpstr>When will LRU Perform Badly? (cont.)</vt:lpstr>
      <vt:lpstr>Memory Size and Page Fault Rate</vt:lpstr>
      <vt:lpstr>Bélády's Anomaly</vt:lpstr>
      <vt:lpstr>LRU Implementation</vt:lpstr>
      <vt:lpstr>Clock Algorithm: LRU Approximation</vt:lpstr>
      <vt:lpstr>Clock Algorithm: Discussion</vt:lpstr>
      <vt:lpstr>Nth-chance Algorithm:  Modified Clock Algorithm</vt:lpstr>
      <vt:lpstr>Clock Algorithms: Discussion</vt:lpstr>
      <vt:lpstr>Allocation of Physical Pages</vt:lpstr>
      <vt:lpstr>Fixed-priority Allocation</vt:lpstr>
      <vt:lpstr>Page-fault Rate: Capacity Misses</vt:lpstr>
      <vt:lpstr>Thrashing</vt:lpstr>
      <vt:lpstr>Locality In Memory References</vt:lpstr>
      <vt:lpstr>Working-set Model</vt:lpstr>
      <vt:lpstr>Page-fault Rate: Compulsory Misses</vt:lpstr>
      <vt:lpstr>Core-map: Reverse Page Mapping 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1480</cp:revision>
  <cp:lastPrinted>2019-02-13T05:52:18Z</cp:lastPrinted>
  <dcterms:created xsi:type="dcterms:W3CDTF">2014-10-17T18:24:38Z</dcterms:created>
  <dcterms:modified xsi:type="dcterms:W3CDTF">2021-01-05T21:58:49Z</dcterms:modified>
  <cp:category/>
</cp:coreProperties>
</file>